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9" r:id="rId4"/>
    <p:sldId id="281" r:id="rId5"/>
    <p:sldId id="306" r:id="rId6"/>
    <p:sldId id="299" r:id="rId7"/>
    <p:sldId id="280" r:id="rId8"/>
    <p:sldId id="287" r:id="rId9"/>
    <p:sldId id="258" r:id="rId10"/>
    <p:sldId id="260" r:id="rId11"/>
    <p:sldId id="309" r:id="rId12"/>
    <p:sldId id="261" r:id="rId13"/>
    <p:sldId id="289" r:id="rId14"/>
    <p:sldId id="294" r:id="rId15"/>
    <p:sldId id="291" r:id="rId16"/>
    <p:sldId id="292" r:id="rId17"/>
    <p:sldId id="296" r:id="rId18"/>
    <p:sldId id="286" r:id="rId19"/>
    <p:sldId id="307" r:id="rId20"/>
    <p:sldId id="268" r:id="rId21"/>
    <p:sldId id="317" r:id="rId22"/>
    <p:sldId id="284" r:id="rId23"/>
    <p:sldId id="269" r:id="rId24"/>
    <p:sldId id="303" r:id="rId25"/>
    <p:sldId id="305" r:id="rId26"/>
    <p:sldId id="304" r:id="rId27"/>
    <p:sldId id="318" r:id="rId28"/>
    <p:sldId id="320" r:id="rId29"/>
    <p:sldId id="322" r:id="rId30"/>
    <p:sldId id="271" r:id="rId31"/>
    <p:sldId id="270" r:id="rId32"/>
    <p:sldId id="272" r:id="rId33"/>
    <p:sldId id="273" r:id="rId34"/>
    <p:sldId id="274" r:id="rId35"/>
    <p:sldId id="276" r:id="rId36"/>
    <p:sldId id="279" r:id="rId37"/>
    <p:sldId id="323" r:id="rId38"/>
    <p:sldId id="324" r:id="rId39"/>
    <p:sldId id="277" r:id="rId40"/>
    <p:sldId id="298" r:id="rId41"/>
    <p:sldId id="297" r:id="rId42"/>
    <p:sldId id="30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hadır Kürşat GÜNTÜRK" initials="BKG" lastIdx="9" clrIdx="0"/>
  <p:cmAuthor id="1" name="Yasemin YÜKSEL DURMAZ" initials="YYD" lastIdx="18" clrIdx="1">
    <p:extLst>
      <p:ext uri="{19B8F6BF-5375-455C-9EA6-DF929625EA0E}">
        <p15:presenceInfo xmlns:p15="http://schemas.microsoft.com/office/powerpoint/2012/main" userId="S::ydurmaz@medipol.edu.tr::d43a8363-83ec-4966-ad60-344f5a8ebc6d" providerId="AD"/>
      </p:ext>
    </p:extLst>
  </p:cmAuthor>
  <p:cmAuthor id="2" name="Erhan DEMİREL" initials="ED" lastIdx="3" clrIdx="2">
    <p:extLst>
      <p:ext uri="{19B8F6BF-5375-455C-9EA6-DF929625EA0E}">
        <p15:presenceInfo xmlns:p15="http://schemas.microsoft.com/office/powerpoint/2012/main" userId="Erhan DEMİR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BB"/>
    <a:srgbClr val="000000"/>
    <a:srgbClr val="22275E"/>
    <a:srgbClr val="333333"/>
    <a:srgbClr val="4C4C4C"/>
    <a:srgbClr val="F8F8F8"/>
    <a:srgbClr val="F0F0F0"/>
    <a:srgbClr val="E9E9E9"/>
    <a:srgbClr val="DEDEDE"/>
    <a:srgbClr val="0028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21" autoAdjust="0"/>
    <p:restoredTop sz="96323" autoAdjust="0"/>
  </p:normalViewPr>
  <p:slideViewPr>
    <p:cSldViewPr snapToGrid="0" snapToObjects="1">
      <p:cViewPr varScale="1">
        <p:scale>
          <a:sx n="115" d="100"/>
          <a:sy n="115" d="100"/>
        </p:scale>
        <p:origin x="2808"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C7BA5-6BD0-40BB-994B-AD7CC4E2EC8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12609D5-E0F2-4F04-8DA9-7011B0EC2F38}">
      <dgm:prSet/>
      <dgm:spPr/>
      <dgm:t>
        <a:bodyPr/>
        <a:lstStyle/>
        <a:p>
          <a:r>
            <a:rPr lang="tr-TR" dirty="0"/>
            <a:t>Healthcare </a:t>
          </a:r>
          <a:r>
            <a:rPr lang="en-US" dirty="0"/>
            <a:t>Systems Engineering</a:t>
          </a:r>
          <a:endParaRPr lang="tr-TR" dirty="0"/>
        </a:p>
      </dgm:t>
    </dgm:pt>
    <dgm:pt modelId="{DBE57423-77A7-49E8-ADF0-99B76F335529}" type="parTrans" cxnId="{7826AA26-84F9-42A7-865E-0FD77945A9E4}">
      <dgm:prSet/>
      <dgm:spPr/>
      <dgm:t>
        <a:bodyPr/>
        <a:lstStyle/>
        <a:p>
          <a:endParaRPr lang="tr-TR"/>
        </a:p>
      </dgm:t>
    </dgm:pt>
    <dgm:pt modelId="{04A43038-1169-4CF0-ABA4-6E59C9CF817D}" type="sibTrans" cxnId="{7826AA26-84F9-42A7-865E-0FD77945A9E4}">
      <dgm:prSet/>
      <dgm:spPr/>
      <dgm:t>
        <a:bodyPr/>
        <a:lstStyle/>
        <a:p>
          <a:endParaRPr lang="tr-TR"/>
        </a:p>
      </dgm:t>
    </dgm:pt>
    <dgm:pt modelId="{C0B54112-E530-4BD8-8365-A608B76BE5C6}">
      <dgm:prSet/>
      <dgm:spPr/>
      <dgm:t>
        <a:bodyPr/>
        <a:lstStyle/>
        <a:p>
          <a:pPr algn="l"/>
          <a:r>
            <a:rPr lang="en-US" dirty="0"/>
            <a:t>PhD</a:t>
          </a:r>
        </a:p>
        <a:p>
          <a:pPr algn="l"/>
          <a:r>
            <a:rPr lang="en-US" dirty="0"/>
            <a:t>MS (With Thesis)</a:t>
          </a:r>
        </a:p>
      </dgm:t>
    </dgm:pt>
    <dgm:pt modelId="{24262533-DD8E-4964-AB40-C4571105D561}" type="parTrans" cxnId="{0432836F-E959-4018-902C-63D8A1F3FDF7}">
      <dgm:prSet/>
      <dgm:spPr/>
      <dgm:t>
        <a:bodyPr/>
        <a:lstStyle/>
        <a:p>
          <a:endParaRPr lang="tr-TR"/>
        </a:p>
      </dgm:t>
    </dgm:pt>
    <dgm:pt modelId="{1A94C648-F165-4108-92E5-EA5A3F65DCDF}" type="sibTrans" cxnId="{0432836F-E959-4018-902C-63D8A1F3FDF7}">
      <dgm:prSet/>
      <dgm:spPr/>
      <dgm:t>
        <a:bodyPr/>
        <a:lstStyle/>
        <a:p>
          <a:endParaRPr lang="tr-TR"/>
        </a:p>
      </dgm:t>
    </dgm:pt>
    <dgm:pt modelId="{7773BAC3-AC54-4BEA-9FD0-99C8D3A62021}">
      <dgm:prSet/>
      <dgm:spPr/>
      <dgm:t>
        <a:bodyPr/>
        <a:lstStyle/>
        <a:p>
          <a:r>
            <a:rPr lang="en-US" dirty="0"/>
            <a:t>Climate Change, Energy and Health</a:t>
          </a:r>
          <a:endParaRPr lang="tr-TR" dirty="0"/>
        </a:p>
      </dgm:t>
    </dgm:pt>
    <dgm:pt modelId="{F8D08EF4-E35E-46A0-B6DC-9D440A3CE56D}" type="parTrans" cxnId="{CA2BF08B-9BEA-4A97-8B87-5671A21EC69C}">
      <dgm:prSet/>
      <dgm:spPr/>
      <dgm:t>
        <a:bodyPr/>
        <a:lstStyle/>
        <a:p>
          <a:endParaRPr lang="tr-TR"/>
        </a:p>
      </dgm:t>
    </dgm:pt>
    <dgm:pt modelId="{70EB73F3-629E-49DB-94AE-57A1D1E68151}" type="sibTrans" cxnId="{CA2BF08B-9BEA-4A97-8B87-5671A21EC69C}">
      <dgm:prSet/>
      <dgm:spPr/>
      <dgm:t>
        <a:bodyPr/>
        <a:lstStyle/>
        <a:p>
          <a:endParaRPr lang="tr-TR"/>
        </a:p>
      </dgm:t>
    </dgm:pt>
    <dgm:pt modelId="{FEDE3763-87FD-904F-8BAF-B416260C4DBC}">
      <dgm:prSet/>
      <dgm:spPr/>
      <dgm:t>
        <a:bodyPr/>
        <a:lstStyle/>
        <a:p>
          <a:r>
            <a:rPr lang="tr-TR" noProof="0" dirty="0"/>
            <a:t>(30% English)</a:t>
          </a:r>
        </a:p>
        <a:p>
          <a:r>
            <a:rPr lang="en-US" dirty="0"/>
            <a:t>MS (With Thesis)</a:t>
          </a:r>
        </a:p>
      </dgm:t>
    </dgm:pt>
    <dgm:pt modelId="{8EC88CE4-07DD-F348-86CA-704FD8C69E54}" type="parTrans" cxnId="{7E4F0BE8-B2CE-8C4E-8A1A-A39276E98D00}">
      <dgm:prSet/>
      <dgm:spPr/>
      <dgm:t>
        <a:bodyPr/>
        <a:lstStyle/>
        <a:p>
          <a:endParaRPr lang="en-US"/>
        </a:p>
      </dgm:t>
    </dgm:pt>
    <dgm:pt modelId="{FC490606-62D8-A549-9275-EFBD22C61586}" type="sibTrans" cxnId="{7E4F0BE8-B2CE-8C4E-8A1A-A39276E98D00}">
      <dgm:prSet/>
      <dgm:spPr/>
      <dgm:t>
        <a:bodyPr/>
        <a:lstStyle/>
        <a:p>
          <a:endParaRPr lang="en-US"/>
        </a:p>
      </dgm:t>
    </dgm:pt>
    <dgm:pt modelId="{3A974108-2990-4EAB-9756-675DCDD638B4}">
      <dgm:prSet/>
      <dgm:spPr/>
      <dgm:t>
        <a:bodyPr/>
        <a:lstStyle/>
        <a:p>
          <a:pPr algn="l"/>
          <a:r>
            <a:rPr lang="en-US" dirty="0"/>
            <a:t>PhD</a:t>
          </a:r>
        </a:p>
        <a:p>
          <a:pPr algn="l"/>
          <a:r>
            <a:rPr lang="en-US" dirty="0"/>
            <a:t>MS (With Thesis)</a:t>
          </a:r>
        </a:p>
        <a:p>
          <a:pPr algn="l"/>
          <a:r>
            <a:rPr lang="en-US" dirty="0"/>
            <a:t>MS (Without Thesis)</a:t>
          </a:r>
        </a:p>
      </dgm:t>
    </dgm:pt>
    <dgm:pt modelId="{F61F8F61-30C5-4281-90AC-B965DECFBBB6}" type="sibTrans" cxnId="{A583F305-F556-4917-908A-AE8CB047FB45}">
      <dgm:prSet/>
      <dgm:spPr/>
      <dgm:t>
        <a:bodyPr/>
        <a:lstStyle/>
        <a:p>
          <a:endParaRPr lang="en-US"/>
        </a:p>
      </dgm:t>
    </dgm:pt>
    <dgm:pt modelId="{E27E31FE-D276-4BF5-A191-320006D88CAF}" type="parTrans" cxnId="{A583F305-F556-4917-908A-AE8CB047FB45}">
      <dgm:prSet/>
      <dgm:spPr/>
      <dgm:t>
        <a:bodyPr/>
        <a:lstStyle/>
        <a:p>
          <a:endParaRPr lang="en-US"/>
        </a:p>
      </dgm:t>
    </dgm:pt>
    <dgm:pt modelId="{88DCE6CD-0D4D-45BB-A9E1-652F35FFF2AE}">
      <dgm:prSet/>
      <dgm:spPr/>
      <dgm:t>
        <a:bodyPr/>
        <a:lstStyle/>
        <a:p>
          <a:r>
            <a:rPr lang="en-US" dirty="0"/>
            <a:t>Electrical-Electronics and Cyber Systems Engineering</a:t>
          </a:r>
        </a:p>
      </dgm:t>
    </dgm:pt>
    <dgm:pt modelId="{36F2ADBF-036D-4EB4-9149-9CF2A75F1094}" type="sibTrans" cxnId="{399BC747-0981-4583-947A-D097547E98E6}">
      <dgm:prSet/>
      <dgm:spPr/>
      <dgm:t>
        <a:bodyPr/>
        <a:lstStyle/>
        <a:p>
          <a:endParaRPr lang="en-US"/>
        </a:p>
      </dgm:t>
    </dgm:pt>
    <dgm:pt modelId="{3F85AF5B-8F19-40DA-BDDF-0A385EF0E674}" type="parTrans" cxnId="{399BC747-0981-4583-947A-D097547E98E6}">
      <dgm:prSet/>
      <dgm:spPr/>
      <dgm:t>
        <a:bodyPr/>
        <a:lstStyle/>
        <a:p>
          <a:endParaRPr lang="en-US"/>
        </a:p>
      </dgm:t>
    </dgm:pt>
    <dgm:pt modelId="{96BEB126-5F27-4274-9E64-236A0370CCF6}">
      <dgm:prSet/>
      <dgm:spPr/>
      <dgm:t>
        <a:bodyPr/>
        <a:lstStyle/>
        <a:p>
          <a:pPr algn="l"/>
          <a:r>
            <a:rPr lang="en-US" dirty="0"/>
            <a:t>PhD</a:t>
          </a:r>
        </a:p>
        <a:p>
          <a:pPr algn="l"/>
          <a:r>
            <a:rPr lang="en-US" dirty="0"/>
            <a:t>MS (With Thesis)</a:t>
          </a:r>
        </a:p>
        <a:p>
          <a:pPr algn="l"/>
          <a:r>
            <a:rPr lang="en-US" dirty="0"/>
            <a:t>MS (Without Thesis)</a:t>
          </a:r>
        </a:p>
      </dgm:t>
    </dgm:pt>
    <dgm:pt modelId="{96206DB9-5D70-443B-BC33-448FC976C07E}" type="sibTrans" cxnId="{89E3FF7E-C34D-4C5E-8798-399AA7AA16BA}">
      <dgm:prSet/>
      <dgm:spPr/>
      <dgm:t>
        <a:bodyPr/>
        <a:lstStyle/>
        <a:p>
          <a:endParaRPr lang="en-US"/>
        </a:p>
      </dgm:t>
    </dgm:pt>
    <dgm:pt modelId="{D103989F-61E9-4A45-B9F2-6039902138AF}" type="parTrans" cxnId="{89E3FF7E-C34D-4C5E-8798-399AA7AA16BA}">
      <dgm:prSet/>
      <dgm:spPr/>
      <dgm:t>
        <a:bodyPr/>
        <a:lstStyle/>
        <a:p>
          <a:endParaRPr lang="en-US"/>
        </a:p>
      </dgm:t>
    </dgm:pt>
    <dgm:pt modelId="{42C54410-4113-425D-9928-D8241703CB27}">
      <dgm:prSet/>
      <dgm:spPr/>
      <dgm:t>
        <a:bodyPr/>
        <a:lstStyle/>
        <a:p>
          <a:r>
            <a:rPr lang="en-US" dirty="0"/>
            <a:t>Biomedical Engineering and Bioinformatics</a:t>
          </a:r>
        </a:p>
      </dgm:t>
    </dgm:pt>
    <dgm:pt modelId="{454E06AC-072A-4B77-9F69-9D9793133A54}" type="sibTrans" cxnId="{1D7C9680-959E-4B45-9411-2D6F2453F5AC}">
      <dgm:prSet/>
      <dgm:spPr/>
      <dgm:t>
        <a:bodyPr/>
        <a:lstStyle/>
        <a:p>
          <a:endParaRPr lang="en-US"/>
        </a:p>
      </dgm:t>
    </dgm:pt>
    <dgm:pt modelId="{354B33B4-B6E0-4E97-A743-C310384B8AE6}" type="parTrans" cxnId="{1D7C9680-959E-4B45-9411-2D6F2453F5AC}">
      <dgm:prSet/>
      <dgm:spPr/>
      <dgm:t>
        <a:bodyPr/>
        <a:lstStyle/>
        <a:p>
          <a:endParaRPr lang="en-US"/>
        </a:p>
      </dgm:t>
    </dgm:pt>
    <dgm:pt modelId="{4410B8B9-2AC3-4AFF-8277-B6659B83C365}" type="pres">
      <dgm:prSet presAssocID="{558C7BA5-6BD0-40BB-994B-AD7CC4E2EC8F}" presName="diagram" presStyleCnt="0">
        <dgm:presLayoutVars>
          <dgm:chPref val="1"/>
          <dgm:dir/>
          <dgm:animOne val="branch"/>
          <dgm:animLvl val="lvl"/>
          <dgm:resizeHandles/>
        </dgm:presLayoutVars>
      </dgm:prSet>
      <dgm:spPr/>
    </dgm:pt>
    <dgm:pt modelId="{8B5C52B6-67D4-432D-BAA1-BEBFB583479A}" type="pres">
      <dgm:prSet presAssocID="{42C54410-4113-425D-9928-D8241703CB27}" presName="root" presStyleCnt="0"/>
      <dgm:spPr/>
    </dgm:pt>
    <dgm:pt modelId="{D3C22C7D-F87F-4A3D-81A4-CD87F3553650}" type="pres">
      <dgm:prSet presAssocID="{42C54410-4113-425D-9928-D8241703CB27}" presName="rootComposite" presStyleCnt="0"/>
      <dgm:spPr/>
    </dgm:pt>
    <dgm:pt modelId="{8682D0FF-078C-4F67-AE1C-AF8AA8162DD0}" type="pres">
      <dgm:prSet presAssocID="{42C54410-4113-425D-9928-D8241703CB27}" presName="rootText" presStyleLbl="node1" presStyleIdx="0" presStyleCnt="4"/>
      <dgm:spPr/>
    </dgm:pt>
    <dgm:pt modelId="{B657729B-1C46-485E-B547-2E36C0173B31}" type="pres">
      <dgm:prSet presAssocID="{42C54410-4113-425D-9928-D8241703CB27}" presName="rootConnector" presStyleLbl="node1" presStyleIdx="0" presStyleCnt="4"/>
      <dgm:spPr/>
    </dgm:pt>
    <dgm:pt modelId="{11E15B00-2E55-4B48-AFE4-6375C9FB58C5}" type="pres">
      <dgm:prSet presAssocID="{42C54410-4113-425D-9928-D8241703CB27}" presName="childShape" presStyleCnt="0"/>
      <dgm:spPr/>
    </dgm:pt>
    <dgm:pt modelId="{22A48473-C2C2-41AD-8BA5-58A71C325E92}" type="pres">
      <dgm:prSet presAssocID="{E27E31FE-D276-4BF5-A191-320006D88CAF}" presName="Name13" presStyleLbl="parChTrans1D2" presStyleIdx="0" presStyleCnt="4"/>
      <dgm:spPr/>
    </dgm:pt>
    <dgm:pt modelId="{DA2CD93B-869F-4C04-B3BE-13F57B640726}" type="pres">
      <dgm:prSet presAssocID="{3A974108-2990-4EAB-9756-675DCDD638B4}" presName="childText" presStyleLbl="bgAcc1" presStyleIdx="0" presStyleCnt="4">
        <dgm:presLayoutVars>
          <dgm:bulletEnabled val="1"/>
        </dgm:presLayoutVars>
      </dgm:prSet>
      <dgm:spPr/>
    </dgm:pt>
    <dgm:pt modelId="{2D4EDB3F-9461-4603-9605-FE2D2792456E}" type="pres">
      <dgm:prSet presAssocID="{88DCE6CD-0D4D-45BB-A9E1-652F35FFF2AE}" presName="root" presStyleCnt="0"/>
      <dgm:spPr/>
    </dgm:pt>
    <dgm:pt modelId="{7943E265-2336-49B1-BED5-6995E99E79D2}" type="pres">
      <dgm:prSet presAssocID="{88DCE6CD-0D4D-45BB-A9E1-652F35FFF2AE}" presName="rootComposite" presStyleCnt="0"/>
      <dgm:spPr/>
    </dgm:pt>
    <dgm:pt modelId="{36BCFD3E-99F5-4573-AD37-6EEB6AC791E9}" type="pres">
      <dgm:prSet presAssocID="{88DCE6CD-0D4D-45BB-A9E1-652F35FFF2AE}" presName="rootText" presStyleLbl="node1" presStyleIdx="1" presStyleCnt="4"/>
      <dgm:spPr/>
    </dgm:pt>
    <dgm:pt modelId="{95552B19-B8DE-447E-84C4-828CF3EBE21F}" type="pres">
      <dgm:prSet presAssocID="{88DCE6CD-0D4D-45BB-A9E1-652F35FFF2AE}" presName="rootConnector" presStyleLbl="node1" presStyleIdx="1" presStyleCnt="4"/>
      <dgm:spPr/>
    </dgm:pt>
    <dgm:pt modelId="{CDADE74D-8D25-4B70-8DC6-41C98A80B824}" type="pres">
      <dgm:prSet presAssocID="{88DCE6CD-0D4D-45BB-A9E1-652F35FFF2AE}" presName="childShape" presStyleCnt="0"/>
      <dgm:spPr/>
    </dgm:pt>
    <dgm:pt modelId="{2507031F-E8C8-4160-9E61-95CCE32E2BE4}" type="pres">
      <dgm:prSet presAssocID="{D103989F-61E9-4A45-B9F2-6039902138AF}" presName="Name13" presStyleLbl="parChTrans1D2" presStyleIdx="1" presStyleCnt="4"/>
      <dgm:spPr/>
    </dgm:pt>
    <dgm:pt modelId="{D3242714-854E-49B9-8BBC-BA34A7A76C4D}" type="pres">
      <dgm:prSet presAssocID="{96BEB126-5F27-4274-9E64-236A0370CCF6}" presName="childText" presStyleLbl="bgAcc1" presStyleIdx="1" presStyleCnt="4">
        <dgm:presLayoutVars>
          <dgm:bulletEnabled val="1"/>
        </dgm:presLayoutVars>
      </dgm:prSet>
      <dgm:spPr/>
    </dgm:pt>
    <dgm:pt modelId="{6B5BC371-487D-4D89-BED3-A6DF265D9D80}" type="pres">
      <dgm:prSet presAssocID="{E12609D5-E0F2-4F04-8DA9-7011B0EC2F38}" presName="root" presStyleCnt="0"/>
      <dgm:spPr/>
    </dgm:pt>
    <dgm:pt modelId="{68117246-D473-4F5E-A53E-CF66DE1E173E}" type="pres">
      <dgm:prSet presAssocID="{E12609D5-E0F2-4F04-8DA9-7011B0EC2F38}" presName="rootComposite" presStyleCnt="0"/>
      <dgm:spPr/>
    </dgm:pt>
    <dgm:pt modelId="{4648C98B-22CE-46C3-AB42-870AB726AED4}" type="pres">
      <dgm:prSet presAssocID="{E12609D5-E0F2-4F04-8DA9-7011B0EC2F38}" presName="rootText" presStyleLbl="node1" presStyleIdx="2" presStyleCnt="4"/>
      <dgm:spPr/>
    </dgm:pt>
    <dgm:pt modelId="{94900F01-20BA-4E90-8299-74FF6169A66A}" type="pres">
      <dgm:prSet presAssocID="{E12609D5-E0F2-4F04-8DA9-7011B0EC2F38}" presName="rootConnector" presStyleLbl="node1" presStyleIdx="2" presStyleCnt="4"/>
      <dgm:spPr/>
    </dgm:pt>
    <dgm:pt modelId="{645C72E8-2273-439D-B910-3382E167A94A}" type="pres">
      <dgm:prSet presAssocID="{E12609D5-E0F2-4F04-8DA9-7011B0EC2F38}" presName="childShape" presStyleCnt="0"/>
      <dgm:spPr/>
    </dgm:pt>
    <dgm:pt modelId="{78DB45BF-2856-44F0-9D66-4698A9B314D9}" type="pres">
      <dgm:prSet presAssocID="{24262533-DD8E-4964-AB40-C4571105D561}" presName="Name13" presStyleLbl="parChTrans1D2" presStyleIdx="2" presStyleCnt="4"/>
      <dgm:spPr/>
    </dgm:pt>
    <dgm:pt modelId="{C86F96C7-DB60-4B76-8478-8D67C7D90716}" type="pres">
      <dgm:prSet presAssocID="{C0B54112-E530-4BD8-8365-A608B76BE5C6}" presName="childText" presStyleLbl="bgAcc1" presStyleIdx="2" presStyleCnt="4">
        <dgm:presLayoutVars>
          <dgm:bulletEnabled val="1"/>
        </dgm:presLayoutVars>
      </dgm:prSet>
      <dgm:spPr/>
    </dgm:pt>
    <dgm:pt modelId="{7A2557A2-336F-4AB8-861F-8B02ED5E5291}" type="pres">
      <dgm:prSet presAssocID="{7773BAC3-AC54-4BEA-9FD0-99C8D3A62021}" presName="root" presStyleCnt="0"/>
      <dgm:spPr/>
    </dgm:pt>
    <dgm:pt modelId="{5739081A-2060-4EC4-89C7-C97C602B99E9}" type="pres">
      <dgm:prSet presAssocID="{7773BAC3-AC54-4BEA-9FD0-99C8D3A62021}" presName="rootComposite" presStyleCnt="0"/>
      <dgm:spPr/>
    </dgm:pt>
    <dgm:pt modelId="{056A7FEE-6D31-4161-8F7C-84BE15D6D1F7}" type="pres">
      <dgm:prSet presAssocID="{7773BAC3-AC54-4BEA-9FD0-99C8D3A62021}" presName="rootText" presStyleLbl="node1" presStyleIdx="3" presStyleCnt="4"/>
      <dgm:spPr/>
    </dgm:pt>
    <dgm:pt modelId="{70FE820E-37FD-4FD1-B4B9-9624E8F36A1B}" type="pres">
      <dgm:prSet presAssocID="{7773BAC3-AC54-4BEA-9FD0-99C8D3A62021}" presName="rootConnector" presStyleLbl="node1" presStyleIdx="3" presStyleCnt="4"/>
      <dgm:spPr/>
    </dgm:pt>
    <dgm:pt modelId="{26E9472E-C199-4CBD-A8F2-E130A69C5C8C}" type="pres">
      <dgm:prSet presAssocID="{7773BAC3-AC54-4BEA-9FD0-99C8D3A62021}" presName="childShape" presStyleCnt="0"/>
      <dgm:spPr/>
    </dgm:pt>
    <dgm:pt modelId="{E0DA587F-55FD-BA46-A62A-5B3B7787E781}" type="pres">
      <dgm:prSet presAssocID="{8EC88CE4-07DD-F348-86CA-704FD8C69E54}" presName="Name13" presStyleLbl="parChTrans1D2" presStyleIdx="3" presStyleCnt="4"/>
      <dgm:spPr/>
    </dgm:pt>
    <dgm:pt modelId="{80DBA8F4-F4A5-EA4D-8B6C-8A82120EBEB9}" type="pres">
      <dgm:prSet presAssocID="{FEDE3763-87FD-904F-8BAF-B416260C4DBC}" presName="childText" presStyleLbl="bgAcc1" presStyleIdx="3" presStyleCnt="4">
        <dgm:presLayoutVars>
          <dgm:bulletEnabled val="1"/>
        </dgm:presLayoutVars>
      </dgm:prSet>
      <dgm:spPr/>
    </dgm:pt>
  </dgm:ptLst>
  <dgm:cxnLst>
    <dgm:cxn modelId="{A583F305-F556-4917-908A-AE8CB047FB45}" srcId="{42C54410-4113-425D-9928-D8241703CB27}" destId="{3A974108-2990-4EAB-9756-675DCDD638B4}" srcOrd="0" destOrd="0" parTransId="{E27E31FE-D276-4BF5-A191-320006D88CAF}" sibTransId="{F61F8F61-30C5-4281-90AC-B965DECFBBB6}"/>
    <dgm:cxn modelId="{E9A0400D-ADB2-4BA8-8D40-96D8D6A3CD44}" type="presOf" srcId="{88DCE6CD-0D4D-45BB-A9E1-652F35FFF2AE}" destId="{36BCFD3E-99F5-4573-AD37-6EEB6AC791E9}" srcOrd="0" destOrd="0" presId="urn:microsoft.com/office/officeart/2005/8/layout/hierarchy3"/>
    <dgm:cxn modelId="{6163E112-D2E1-48A3-923A-B9554F18AF0D}" type="presOf" srcId="{7773BAC3-AC54-4BEA-9FD0-99C8D3A62021}" destId="{056A7FEE-6D31-4161-8F7C-84BE15D6D1F7}" srcOrd="0" destOrd="0" presId="urn:microsoft.com/office/officeart/2005/8/layout/hierarchy3"/>
    <dgm:cxn modelId="{DE92CF1B-D11C-41E2-A4DA-3C8C6EA867D2}" type="presOf" srcId="{E12609D5-E0F2-4F04-8DA9-7011B0EC2F38}" destId="{4648C98B-22CE-46C3-AB42-870AB726AED4}" srcOrd="0" destOrd="0" presId="urn:microsoft.com/office/officeart/2005/8/layout/hierarchy3"/>
    <dgm:cxn modelId="{7F59B91E-BF0B-4C08-A85D-09951151F15B}" type="presOf" srcId="{3A974108-2990-4EAB-9756-675DCDD638B4}" destId="{DA2CD93B-869F-4C04-B3BE-13F57B640726}" srcOrd="0" destOrd="0" presId="urn:microsoft.com/office/officeart/2005/8/layout/hierarchy3"/>
    <dgm:cxn modelId="{7826AA26-84F9-42A7-865E-0FD77945A9E4}" srcId="{558C7BA5-6BD0-40BB-994B-AD7CC4E2EC8F}" destId="{E12609D5-E0F2-4F04-8DA9-7011B0EC2F38}" srcOrd="2" destOrd="0" parTransId="{DBE57423-77A7-49E8-ADF0-99B76F335529}" sibTransId="{04A43038-1169-4CF0-ABA4-6E59C9CF817D}"/>
    <dgm:cxn modelId="{58167B35-9303-4218-BA09-0C3142083AB0}" type="presOf" srcId="{42C54410-4113-425D-9928-D8241703CB27}" destId="{B657729B-1C46-485E-B547-2E36C0173B31}" srcOrd="1" destOrd="0" presId="urn:microsoft.com/office/officeart/2005/8/layout/hierarchy3"/>
    <dgm:cxn modelId="{399BC747-0981-4583-947A-D097547E98E6}" srcId="{558C7BA5-6BD0-40BB-994B-AD7CC4E2EC8F}" destId="{88DCE6CD-0D4D-45BB-A9E1-652F35FFF2AE}" srcOrd="1" destOrd="0" parTransId="{3F85AF5B-8F19-40DA-BDDF-0A385EF0E674}" sibTransId="{36F2ADBF-036D-4EB4-9149-9CF2A75F1094}"/>
    <dgm:cxn modelId="{BBFE975B-4AFB-401C-8DAB-A9E25AF043E5}" type="presOf" srcId="{E12609D5-E0F2-4F04-8DA9-7011B0EC2F38}" destId="{94900F01-20BA-4E90-8299-74FF6169A66A}" srcOrd="1" destOrd="0" presId="urn:microsoft.com/office/officeart/2005/8/layout/hierarchy3"/>
    <dgm:cxn modelId="{67CF975C-D68D-441E-8D5B-F755885A9ABB}" type="presOf" srcId="{88DCE6CD-0D4D-45BB-A9E1-652F35FFF2AE}" destId="{95552B19-B8DE-447E-84C4-828CF3EBE21F}" srcOrd="1" destOrd="0" presId="urn:microsoft.com/office/officeart/2005/8/layout/hierarchy3"/>
    <dgm:cxn modelId="{0432836F-E959-4018-902C-63D8A1F3FDF7}" srcId="{E12609D5-E0F2-4F04-8DA9-7011B0EC2F38}" destId="{C0B54112-E530-4BD8-8365-A608B76BE5C6}" srcOrd="0" destOrd="0" parTransId="{24262533-DD8E-4964-AB40-C4571105D561}" sibTransId="{1A94C648-F165-4108-92E5-EA5A3F65DCDF}"/>
    <dgm:cxn modelId="{CE0B537A-638A-5246-AF04-A8C91CFE61FC}" type="presOf" srcId="{8EC88CE4-07DD-F348-86CA-704FD8C69E54}" destId="{E0DA587F-55FD-BA46-A62A-5B3B7787E781}" srcOrd="0" destOrd="0" presId="urn:microsoft.com/office/officeart/2005/8/layout/hierarchy3"/>
    <dgm:cxn modelId="{89E3FF7E-C34D-4C5E-8798-399AA7AA16BA}" srcId="{88DCE6CD-0D4D-45BB-A9E1-652F35FFF2AE}" destId="{96BEB126-5F27-4274-9E64-236A0370CCF6}" srcOrd="0" destOrd="0" parTransId="{D103989F-61E9-4A45-B9F2-6039902138AF}" sibTransId="{96206DB9-5D70-443B-BC33-448FC976C07E}"/>
    <dgm:cxn modelId="{AB38307F-D06E-42A3-9968-AE2681746AD8}" type="presOf" srcId="{42C54410-4113-425D-9928-D8241703CB27}" destId="{8682D0FF-078C-4F67-AE1C-AF8AA8162DD0}" srcOrd="0" destOrd="0" presId="urn:microsoft.com/office/officeart/2005/8/layout/hierarchy3"/>
    <dgm:cxn modelId="{1D7C9680-959E-4B45-9411-2D6F2453F5AC}" srcId="{558C7BA5-6BD0-40BB-994B-AD7CC4E2EC8F}" destId="{42C54410-4113-425D-9928-D8241703CB27}" srcOrd="0" destOrd="0" parTransId="{354B33B4-B6E0-4E97-A743-C310384B8AE6}" sibTransId="{454E06AC-072A-4B77-9F69-9D9793133A54}"/>
    <dgm:cxn modelId="{6BB63281-774A-41E8-84B9-24120B55484D}" type="presOf" srcId="{D103989F-61E9-4A45-B9F2-6039902138AF}" destId="{2507031F-E8C8-4160-9E61-95CCE32E2BE4}" srcOrd="0" destOrd="0" presId="urn:microsoft.com/office/officeart/2005/8/layout/hierarchy3"/>
    <dgm:cxn modelId="{CA2BF08B-9BEA-4A97-8B87-5671A21EC69C}" srcId="{558C7BA5-6BD0-40BB-994B-AD7CC4E2EC8F}" destId="{7773BAC3-AC54-4BEA-9FD0-99C8D3A62021}" srcOrd="3" destOrd="0" parTransId="{F8D08EF4-E35E-46A0-B6DC-9D440A3CE56D}" sibTransId="{70EB73F3-629E-49DB-94AE-57A1D1E68151}"/>
    <dgm:cxn modelId="{D0DC10CC-7DB2-44B1-BD0F-FB4D64471549}" type="presOf" srcId="{96BEB126-5F27-4274-9E64-236A0370CCF6}" destId="{D3242714-854E-49B9-8BBC-BA34A7A76C4D}" srcOrd="0" destOrd="0" presId="urn:microsoft.com/office/officeart/2005/8/layout/hierarchy3"/>
    <dgm:cxn modelId="{05D315D2-8B1E-C945-9B50-458F910D7D78}" type="presOf" srcId="{FEDE3763-87FD-904F-8BAF-B416260C4DBC}" destId="{80DBA8F4-F4A5-EA4D-8B6C-8A82120EBEB9}" srcOrd="0" destOrd="0" presId="urn:microsoft.com/office/officeart/2005/8/layout/hierarchy3"/>
    <dgm:cxn modelId="{7E4F0BE8-B2CE-8C4E-8A1A-A39276E98D00}" srcId="{7773BAC3-AC54-4BEA-9FD0-99C8D3A62021}" destId="{FEDE3763-87FD-904F-8BAF-B416260C4DBC}" srcOrd="0" destOrd="0" parTransId="{8EC88CE4-07DD-F348-86CA-704FD8C69E54}" sibTransId="{FC490606-62D8-A549-9275-EFBD22C61586}"/>
    <dgm:cxn modelId="{39B9F3EA-499C-45D7-B5E6-C260F1F4FC8A}" type="presOf" srcId="{E27E31FE-D276-4BF5-A191-320006D88CAF}" destId="{22A48473-C2C2-41AD-8BA5-58A71C325E92}" srcOrd="0" destOrd="0" presId="urn:microsoft.com/office/officeart/2005/8/layout/hierarchy3"/>
    <dgm:cxn modelId="{F39FB6EB-5A03-4DE3-B854-42A9170490CA}" type="presOf" srcId="{7773BAC3-AC54-4BEA-9FD0-99C8D3A62021}" destId="{70FE820E-37FD-4FD1-B4B9-9624E8F36A1B}" srcOrd="1" destOrd="0" presId="urn:microsoft.com/office/officeart/2005/8/layout/hierarchy3"/>
    <dgm:cxn modelId="{5D45CBEC-F1A2-46FA-AA6D-BECF2C7F8205}" type="presOf" srcId="{558C7BA5-6BD0-40BB-994B-AD7CC4E2EC8F}" destId="{4410B8B9-2AC3-4AFF-8277-B6659B83C365}" srcOrd="0" destOrd="0" presId="urn:microsoft.com/office/officeart/2005/8/layout/hierarchy3"/>
    <dgm:cxn modelId="{28292CF3-389D-44D5-BAA0-89CDAD328227}" type="presOf" srcId="{24262533-DD8E-4964-AB40-C4571105D561}" destId="{78DB45BF-2856-44F0-9D66-4698A9B314D9}" srcOrd="0" destOrd="0" presId="urn:microsoft.com/office/officeart/2005/8/layout/hierarchy3"/>
    <dgm:cxn modelId="{832A47FA-4636-4C59-BA67-CDAC8646EA92}" type="presOf" srcId="{C0B54112-E530-4BD8-8365-A608B76BE5C6}" destId="{C86F96C7-DB60-4B76-8478-8D67C7D90716}" srcOrd="0" destOrd="0" presId="urn:microsoft.com/office/officeart/2005/8/layout/hierarchy3"/>
    <dgm:cxn modelId="{DA6AE4D0-B6AA-4CF4-A022-2311D7769E32}" type="presParOf" srcId="{4410B8B9-2AC3-4AFF-8277-B6659B83C365}" destId="{8B5C52B6-67D4-432D-BAA1-BEBFB583479A}" srcOrd="0" destOrd="0" presId="urn:microsoft.com/office/officeart/2005/8/layout/hierarchy3"/>
    <dgm:cxn modelId="{42F6F612-A88A-4F47-9E94-BFA35EB94664}" type="presParOf" srcId="{8B5C52B6-67D4-432D-BAA1-BEBFB583479A}" destId="{D3C22C7D-F87F-4A3D-81A4-CD87F3553650}" srcOrd="0" destOrd="0" presId="urn:microsoft.com/office/officeart/2005/8/layout/hierarchy3"/>
    <dgm:cxn modelId="{928B7895-9FFF-439C-8522-4941977AAE13}" type="presParOf" srcId="{D3C22C7D-F87F-4A3D-81A4-CD87F3553650}" destId="{8682D0FF-078C-4F67-AE1C-AF8AA8162DD0}" srcOrd="0" destOrd="0" presId="urn:microsoft.com/office/officeart/2005/8/layout/hierarchy3"/>
    <dgm:cxn modelId="{F3CA2398-9A9A-4905-83FE-9B1D20FF59D2}" type="presParOf" srcId="{D3C22C7D-F87F-4A3D-81A4-CD87F3553650}" destId="{B657729B-1C46-485E-B547-2E36C0173B31}" srcOrd="1" destOrd="0" presId="urn:microsoft.com/office/officeart/2005/8/layout/hierarchy3"/>
    <dgm:cxn modelId="{312376BD-4EB3-4A33-828D-84BACA36279A}" type="presParOf" srcId="{8B5C52B6-67D4-432D-BAA1-BEBFB583479A}" destId="{11E15B00-2E55-4B48-AFE4-6375C9FB58C5}" srcOrd="1" destOrd="0" presId="urn:microsoft.com/office/officeart/2005/8/layout/hierarchy3"/>
    <dgm:cxn modelId="{E9B6E9BE-0563-4211-8460-E5171E0E28F6}" type="presParOf" srcId="{11E15B00-2E55-4B48-AFE4-6375C9FB58C5}" destId="{22A48473-C2C2-41AD-8BA5-58A71C325E92}" srcOrd="0" destOrd="0" presId="urn:microsoft.com/office/officeart/2005/8/layout/hierarchy3"/>
    <dgm:cxn modelId="{1F068061-B351-43AC-AF4A-6600AFFDB4E2}" type="presParOf" srcId="{11E15B00-2E55-4B48-AFE4-6375C9FB58C5}" destId="{DA2CD93B-869F-4C04-B3BE-13F57B640726}" srcOrd="1" destOrd="0" presId="urn:microsoft.com/office/officeart/2005/8/layout/hierarchy3"/>
    <dgm:cxn modelId="{CE99D50B-1862-47F6-98B4-E813343B8D9C}" type="presParOf" srcId="{4410B8B9-2AC3-4AFF-8277-B6659B83C365}" destId="{2D4EDB3F-9461-4603-9605-FE2D2792456E}" srcOrd="1" destOrd="0" presId="urn:microsoft.com/office/officeart/2005/8/layout/hierarchy3"/>
    <dgm:cxn modelId="{B8EDF378-11F9-4B50-8548-65F417B8EF0B}" type="presParOf" srcId="{2D4EDB3F-9461-4603-9605-FE2D2792456E}" destId="{7943E265-2336-49B1-BED5-6995E99E79D2}" srcOrd="0" destOrd="0" presId="urn:microsoft.com/office/officeart/2005/8/layout/hierarchy3"/>
    <dgm:cxn modelId="{B70ED05E-5F77-4EE6-99FD-1602FCF68CA1}" type="presParOf" srcId="{7943E265-2336-49B1-BED5-6995E99E79D2}" destId="{36BCFD3E-99F5-4573-AD37-6EEB6AC791E9}" srcOrd="0" destOrd="0" presId="urn:microsoft.com/office/officeart/2005/8/layout/hierarchy3"/>
    <dgm:cxn modelId="{106CD2C7-D9FC-4D31-83D6-A34426289028}" type="presParOf" srcId="{7943E265-2336-49B1-BED5-6995E99E79D2}" destId="{95552B19-B8DE-447E-84C4-828CF3EBE21F}" srcOrd="1" destOrd="0" presId="urn:microsoft.com/office/officeart/2005/8/layout/hierarchy3"/>
    <dgm:cxn modelId="{45F72458-2144-4C93-AF0D-EA34EBFA7BDE}" type="presParOf" srcId="{2D4EDB3F-9461-4603-9605-FE2D2792456E}" destId="{CDADE74D-8D25-4B70-8DC6-41C98A80B824}" srcOrd="1" destOrd="0" presId="urn:microsoft.com/office/officeart/2005/8/layout/hierarchy3"/>
    <dgm:cxn modelId="{BAD59396-A804-4BF1-A57D-0D877D203F59}" type="presParOf" srcId="{CDADE74D-8D25-4B70-8DC6-41C98A80B824}" destId="{2507031F-E8C8-4160-9E61-95CCE32E2BE4}" srcOrd="0" destOrd="0" presId="urn:microsoft.com/office/officeart/2005/8/layout/hierarchy3"/>
    <dgm:cxn modelId="{6986EEF7-8B6C-4767-9A94-32FCE2BC2CDF}" type="presParOf" srcId="{CDADE74D-8D25-4B70-8DC6-41C98A80B824}" destId="{D3242714-854E-49B9-8BBC-BA34A7A76C4D}" srcOrd="1" destOrd="0" presId="urn:microsoft.com/office/officeart/2005/8/layout/hierarchy3"/>
    <dgm:cxn modelId="{4F033F75-F3B0-4CE0-AFFB-E30CE6016563}" type="presParOf" srcId="{4410B8B9-2AC3-4AFF-8277-B6659B83C365}" destId="{6B5BC371-487D-4D89-BED3-A6DF265D9D80}" srcOrd="2" destOrd="0" presId="urn:microsoft.com/office/officeart/2005/8/layout/hierarchy3"/>
    <dgm:cxn modelId="{3BE23945-53C5-4441-BACA-046883F54F06}" type="presParOf" srcId="{6B5BC371-487D-4D89-BED3-A6DF265D9D80}" destId="{68117246-D473-4F5E-A53E-CF66DE1E173E}" srcOrd="0" destOrd="0" presId="urn:microsoft.com/office/officeart/2005/8/layout/hierarchy3"/>
    <dgm:cxn modelId="{F6CB778E-60AE-4056-B314-3FD1050336CB}" type="presParOf" srcId="{68117246-D473-4F5E-A53E-CF66DE1E173E}" destId="{4648C98B-22CE-46C3-AB42-870AB726AED4}" srcOrd="0" destOrd="0" presId="urn:microsoft.com/office/officeart/2005/8/layout/hierarchy3"/>
    <dgm:cxn modelId="{5D7FE34E-36A9-4C18-B6AE-9868377880D9}" type="presParOf" srcId="{68117246-D473-4F5E-A53E-CF66DE1E173E}" destId="{94900F01-20BA-4E90-8299-74FF6169A66A}" srcOrd="1" destOrd="0" presId="urn:microsoft.com/office/officeart/2005/8/layout/hierarchy3"/>
    <dgm:cxn modelId="{19CDA096-37C0-45C1-AC8A-68E91BAF32EA}" type="presParOf" srcId="{6B5BC371-487D-4D89-BED3-A6DF265D9D80}" destId="{645C72E8-2273-439D-B910-3382E167A94A}" srcOrd="1" destOrd="0" presId="urn:microsoft.com/office/officeart/2005/8/layout/hierarchy3"/>
    <dgm:cxn modelId="{37775164-1DF2-43EC-A38F-D4619F4925D2}" type="presParOf" srcId="{645C72E8-2273-439D-B910-3382E167A94A}" destId="{78DB45BF-2856-44F0-9D66-4698A9B314D9}" srcOrd="0" destOrd="0" presId="urn:microsoft.com/office/officeart/2005/8/layout/hierarchy3"/>
    <dgm:cxn modelId="{612EF3F4-662B-426D-8381-0E304F9AD4B7}" type="presParOf" srcId="{645C72E8-2273-439D-B910-3382E167A94A}" destId="{C86F96C7-DB60-4B76-8478-8D67C7D90716}" srcOrd="1" destOrd="0" presId="urn:microsoft.com/office/officeart/2005/8/layout/hierarchy3"/>
    <dgm:cxn modelId="{A43B7357-610A-4B9F-B285-44036BC6BE21}" type="presParOf" srcId="{4410B8B9-2AC3-4AFF-8277-B6659B83C365}" destId="{7A2557A2-336F-4AB8-861F-8B02ED5E5291}" srcOrd="3" destOrd="0" presId="urn:microsoft.com/office/officeart/2005/8/layout/hierarchy3"/>
    <dgm:cxn modelId="{652A4402-5685-422D-A869-AE6DBFBD3DC5}" type="presParOf" srcId="{7A2557A2-336F-4AB8-861F-8B02ED5E5291}" destId="{5739081A-2060-4EC4-89C7-C97C602B99E9}" srcOrd="0" destOrd="0" presId="urn:microsoft.com/office/officeart/2005/8/layout/hierarchy3"/>
    <dgm:cxn modelId="{D88A462B-F793-433C-AC63-7FEDC6180B22}" type="presParOf" srcId="{5739081A-2060-4EC4-89C7-C97C602B99E9}" destId="{056A7FEE-6D31-4161-8F7C-84BE15D6D1F7}" srcOrd="0" destOrd="0" presId="urn:microsoft.com/office/officeart/2005/8/layout/hierarchy3"/>
    <dgm:cxn modelId="{5F270E24-BA88-4BF5-9898-7E5781FFB751}" type="presParOf" srcId="{5739081A-2060-4EC4-89C7-C97C602B99E9}" destId="{70FE820E-37FD-4FD1-B4B9-9624E8F36A1B}" srcOrd="1" destOrd="0" presId="urn:microsoft.com/office/officeart/2005/8/layout/hierarchy3"/>
    <dgm:cxn modelId="{E44EC5F6-DABE-4EF3-8F86-9728545807F4}" type="presParOf" srcId="{7A2557A2-336F-4AB8-861F-8B02ED5E5291}" destId="{26E9472E-C199-4CBD-A8F2-E130A69C5C8C}" srcOrd="1" destOrd="0" presId="urn:microsoft.com/office/officeart/2005/8/layout/hierarchy3"/>
    <dgm:cxn modelId="{B3172A24-9B0D-7A4D-B196-F299B2C5EE0D}" type="presParOf" srcId="{26E9472E-C199-4CBD-A8F2-E130A69C5C8C}" destId="{E0DA587F-55FD-BA46-A62A-5B3B7787E781}" srcOrd="0" destOrd="0" presId="urn:microsoft.com/office/officeart/2005/8/layout/hierarchy3"/>
    <dgm:cxn modelId="{38921742-21BB-534F-B875-E273DA57E208}" type="presParOf" srcId="{26E9472E-C199-4CBD-A8F2-E130A69C5C8C}" destId="{80DBA8F4-F4A5-EA4D-8B6C-8A82120EBEB9}"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C7BA5-6BD0-40BB-994B-AD7CC4E2EC8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D6C235-3F31-AA45-991B-F5FC0D4F1F2B}">
      <dgm:prSet/>
      <dgm:spPr/>
      <dgm:t>
        <a:bodyPr/>
        <a:lstStyle/>
        <a:p>
          <a:r>
            <a:rPr lang="tr-TR" dirty="0"/>
            <a:t>İnşaat Yönetimi ve Hukuku </a:t>
          </a:r>
        </a:p>
      </dgm:t>
    </dgm:pt>
    <dgm:pt modelId="{06B50283-5D7D-A943-9D6F-E24C7EC12CF7}" type="parTrans" cxnId="{04350A8A-260F-D047-AD14-C2B08714147D}">
      <dgm:prSet/>
      <dgm:spPr/>
      <dgm:t>
        <a:bodyPr/>
        <a:lstStyle/>
        <a:p>
          <a:endParaRPr lang="en-US"/>
        </a:p>
      </dgm:t>
    </dgm:pt>
    <dgm:pt modelId="{9BDAFA1A-F64A-2944-BB86-1D95E652790A}" type="sibTrans" cxnId="{04350A8A-260F-D047-AD14-C2B08714147D}">
      <dgm:prSet/>
      <dgm:spPr/>
      <dgm:t>
        <a:bodyPr/>
        <a:lstStyle/>
        <a:p>
          <a:endParaRPr lang="en-US"/>
        </a:p>
      </dgm:t>
    </dgm:pt>
    <dgm:pt modelId="{89CAA2AC-1D07-4C86-B0AD-7352B6346240}">
      <dgm:prSet/>
      <dgm:spPr/>
      <dgm:t>
        <a:bodyPr/>
        <a:lstStyle/>
        <a:p>
          <a:r>
            <a:rPr lang="en-US" noProof="0" dirty="0"/>
            <a:t>MS (Without Thesis)</a:t>
          </a:r>
        </a:p>
      </dgm:t>
    </dgm:pt>
    <dgm:pt modelId="{C6217823-3E4F-4BF0-8EAD-375B362AEDE7}" type="sibTrans" cxnId="{4843B61C-DD43-422E-A25E-E89752460473}">
      <dgm:prSet/>
      <dgm:spPr/>
      <dgm:t>
        <a:bodyPr/>
        <a:lstStyle/>
        <a:p>
          <a:endParaRPr lang="tr-TR"/>
        </a:p>
      </dgm:t>
    </dgm:pt>
    <dgm:pt modelId="{8BAB5072-35BB-40D3-B306-49B9488C1D75}" type="parTrans" cxnId="{4843B61C-DD43-422E-A25E-E89752460473}">
      <dgm:prSet/>
      <dgm:spPr/>
      <dgm:t>
        <a:bodyPr/>
        <a:lstStyle/>
        <a:p>
          <a:endParaRPr lang="tr-TR"/>
        </a:p>
      </dgm:t>
    </dgm:pt>
    <dgm:pt modelId="{64E70B58-658F-7F47-8837-D973ED8B36F5}">
      <dgm:prSet/>
      <dgm:spPr/>
      <dgm:t>
        <a:bodyPr/>
        <a:lstStyle/>
        <a:p>
          <a:r>
            <a:rPr lang="tr-TR" dirty="0"/>
            <a:t>Yapılı Çevre ve Sağlık</a:t>
          </a:r>
        </a:p>
      </dgm:t>
    </dgm:pt>
    <dgm:pt modelId="{8E176F40-8B03-7A4B-B730-15E57C2971EC}" type="parTrans" cxnId="{0EBCFE46-46FE-C947-BB33-EDB9507AE86B}">
      <dgm:prSet/>
      <dgm:spPr/>
      <dgm:t>
        <a:bodyPr/>
        <a:lstStyle/>
        <a:p>
          <a:endParaRPr lang="en-US"/>
        </a:p>
      </dgm:t>
    </dgm:pt>
    <dgm:pt modelId="{8A6610E3-C508-7F4E-9FD2-5EB96CEA1434}" type="sibTrans" cxnId="{0EBCFE46-46FE-C947-BB33-EDB9507AE86B}">
      <dgm:prSet/>
      <dgm:spPr/>
      <dgm:t>
        <a:bodyPr/>
        <a:lstStyle/>
        <a:p>
          <a:endParaRPr lang="en-US"/>
        </a:p>
      </dgm:t>
    </dgm:pt>
    <dgm:pt modelId="{EA38BF21-1A70-B741-B722-72B22B7F7FB0}">
      <dgm:prSet/>
      <dgm:spPr/>
      <dgm:t>
        <a:bodyPr/>
        <a:lstStyle/>
        <a:p>
          <a:pPr algn="l"/>
          <a:r>
            <a:rPr lang="tr-TR" dirty="0" err="1"/>
            <a:t>PhD</a:t>
          </a:r>
          <a:endParaRPr lang="tr-TR" dirty="0"/>
        </a:p>
        <a:p>
          <a:pPr algn="l"/>
          <a:r>
            <a:rPr lang="tr-TR" dirty="0"/>
            <a:t>MS (</a:t>
          </a:r>
          <a:r>
            <a:rPr lang="tr-TR" dirty="0" err="1"/>
            <a:t>With</a:t>
          </a:r>
          <a:r>
            <a:rPr lang="tr-TR" dirty="0"/>
            <a:t> </a:t>
          </a:r>
          <a:r>
            <a:rPr lang="tr-TR" dirty="0" err="1"/>
            <a:t>Thesis</a:t>
          </a:r>
          <a:r>
            <a:rPr lang="tr-TR" dirty="0"/>
            <a:t>)</a:t>
          </a:r>
        </a:p>
        <a:p>
          <a:pPr algn="l"/>
          <a:r>
            <a:rPr lang="tr-TR" dirty="0"/>
            <a:t>MS (</a:t>
          </a:r>
          <a:r>
            <a:rPr lang="tr-TR" dirty="0" err="1"/>
            <a:t>Without</a:t>
          </a:r>
          <a:r>
            <a:rPr lang="tr-TR" dirty="0"/>
            <a:t> </a:t>
          </a:r>
          <a:r>
            <a:rPr lang="tr-TR" dirty="0" err="1"/>
            <a:t>Thesis</a:t>
          </a:r>
          <a:r>
            <a:rPr lang="tr-TR" dirty="0"/>
            <a:t>)</a:t>
          </a:r>
          <a:endParaRPr lang="en-US" dirty="0"/>
        </a:p>
      </dgm:t>
    </dgm:pt>
    <dgm:pt modelId="{59D6FDA7-FD32-8145-808C-43B3DDDE270F}" type="parTrans" cxnId="{4106354B-F83F-7A4A-A138-2628AA0F65A4}">
      <dgm:prSet/>
      <dgm:spPr/>
      <dgm:t>
        <a:bodyPr/>
        <a:lstStyle/>
        <a:p>
          <a:endParaRPr lang="en-US"/>
        </a:p>
      </dgm:t>
    </dgm:pt>
    <dgm:pt modelId="{865A305F-8A3E-0D45-A66A-EDF1E4CEDACC}" type="sibTrans" cxnId="{4106354B-F83F-7A4A-A138-2628AA0F65A4}">
      <dgm:prSet/>
      <dgm:spPr/>
      <dgm:t>
        <a:bodyPr/>
        <a:lstStyle/>
        <a:p>
          <a:endParaRPr lang="en-US"/>
        </a:p>
      </dgm:t>
    </dgm:pt>
    <dgm:pt modelId="{7688F76C-1394-49C5-B096-35E8F7F4D37C}">
      <dgm:prSet/>
      <dgm:spPr/>
      <dgm:t>
        <a:bodyPr/>
        <a:lstStyle/>
        <a:p>
          <a:r>
            <a:rPr lang="en-US" noProof="0" dirty="0"/>
            <a:t>Civil Engineering</a:t>
          </a:r>
        </a:p>
      </dgm:t>
    </dgm:pt>
    <dgm:pt modelId="{46BA74E2-DDC7-4BD0-B75B-E167F6EC1FB3}" type="parTrans" cxnId="{FB9338CB-520A-4824-98C7-06D2FB6049DE}">
      <dgm:prSet/>
      <dgm:spPr/>
      <dgm:t>
        <a:bodyPr/>
        <a:lstStyle/>
        <a:p>
          <a:endParaRPr lang="tr-TR"/>
        </a:p>
      </dgm:t>
    </dgm:pt>
    <dgm:pt modelId="{9E269327-9C73-4C50-B0E5-254DD02F9FF7}" type="sibTrans" cxnId="{FB9338CB-520A-4824-98C7-06D2FB6049DE}">
      <dgm:prSet/>
      <dgm:spPr/>
      <dgm:t>
        <a:bodyPr/>
        <a:lstStyle/>
        <a:p>
          <a:endParaRPr lang="tr-TR"/>
        </a:p>
      </dgm:t>
    </dgm:pt>
    <dgm:pt modelId="{934E04B9-969C-41CD-A6CF-FDF2F8ECEF2B}">
      <dgm:prSet/>
      <dgm:spPr/>
      <dgm:t>
        <a:bodyPr/>
        <a:lstStyle/>
        <a:p>
          <a:pPr algn="l"/>
          <a:r>
            <a:rPr lang="tr-TR" noProof="0" dirty="0"/>
            <a:t>    (30% English)</a:t>
          </a:r>
        </a:p>
        <a:p>
          <a:pPr algn="l"/>
          <a:r>
            <a:rPr lang="tr-TR" noProof="0" dirty="0" err="1"/>
            <a:t>PhD</a:t>
          </a:r>
          <a:endParaRPr lang="tr-TR" noProof="0" dirty="0"/>
        </a:p>
        <a:p>
          <a:pPr algn="l"/>
          <a:r>
            <a:rPr lang="tr-TR" noProof="0" dirty="0"/>
            <a:t>MS (</a:t>
          </a:r>
          <a:r>
            <a:rPr lang="tr-TR" noProof="0" dirty="0" err="1"/>
            <a:t>With</a:t>
          </a:r>
          <a:r>
            <a:rPr lang="tr-TR" noProof="0" dirty="0"/>
            <a:t> </a:t>
          </a:r>
          <a:r>
            <a:rPr lang="tr-TR" noProof="0" dirty="0" err="1"/>
            <a:t>Thesis</a:t>
          </a:r>
          <a:r>
            <a:rPr lang="tr-TR" noProof="0" dirty="0"/>
            <a:t>)</a:t>
          </a:r>
          <a:endParaRPr lang="en-US" noProof="0" dirty="0"/>
        </a:p>
      </dgm:t>
    </dgm:pt>
    <dgm:pt modelId="{3A62CCE9-38CE-4830-BD5B-3E8B4C6F84F8}" type="parTrans" cxnId="{CDFD40F3-ED66-4267-B17A-D48203EE8AF2}">
      <dgm:prSet/>
      <dgm:spPr/>
      <dgm:t>
        <a:bodyPr/>
        <a:lstStyle/>
        <a:p>
          <a:endParaRPr lang="tr-TR"/>
        </a:p>
      </dgm:t>
    </dgm:pt>
    <dgm:pt modelId="{37BF265F-2018-4606-964B-050C432DABBE}" type="sibTrans" cxnId="{CDFD40F3-ED66-4267-B17A-D48203EE8AF2}">
      <dgm:prSet/>
      <dgm:spPr/>
      <dgm:t>
        <a:bodyPr/>
        <a:lstStyle/>
        <a:p>
          <a:endParaRPr lang="tr-TR"/>
        </a:p>
      </dgm:t>
    </dgm:pt>
    <dgm:pt modelId="{5F51F0D6-B910-4410-8F29-D9978969E17C}">
      <dgm:prSet/>
      <dgm:spPr/>
      <dgm:t>
        <a:bodyPr/>
        <a:lstStyle/>
        <a:p>
          <a:pPr algn="ctr"/>
          <a:r>
            <a:rPr lang="en-US" noProof="0" dirty="0"/>
            <a:t>Computer Engineering</a:t>
          </a:r>
        </a:p>
      </dgm:t>
    </dgm:pt>
    <dgm:pt modelId="{ED7E1557-98D8-4744-876E-7DFF42956669}" type="parTrans" cxnId="{DD856E74-7D33-4FE6-936C-3E873D1B7E1E}">
      <dgm:prSet/>
      <dgm:spPr/>
      <dgm:t>
        <a:bodyPr/>
        <a:lstStyle/>
        <a:p>
          <a:endParaRPr lang="tr-TR"/>
        </a:p>
      </dgm:t>
    </dgm:pt>
    <dgm:pt modelId="{8719A406-ED1A-47F2-94FA-3B60E12992EF}" type="sibTrans" cxnId="{DD856E74-7D33-4FE6-936C-3E873D1B7E1E}">
      <dgm:prSet/>
      <dgm:spPr/>
      <dgm:t>
        <a:bodyPr/>
        <a:lstStyle/>
        <a:p>
          <a:endParaRPr lang="tr-TR"/>
        </a:p>
      </dgm:t>
    </dgm:pt>
    <dgm:pt modelId="{F8CF0016-2939-42A2-9800-02C76190D3D9}">
      <dgm:prSet/>
      <dgm:spPr/>
      <dgm:t>
        <a:bodyPr/>
        <a:lstStyle/>
        <a:p>
          <a:pPr algn="l"/>
          <a:r>
            <a:rPr lang="en-US" dirty="0"/>
            <a:t>PhD</a:t>
          </a:r>
        </a:p>
        <a:p>
          <a:pPr algn="l"/>
          <a:r>
            <a:rPr lang="en-US" dirty="0"/>
            <a:t>MS (With </a:t>
          </a:r>
          <a:r>
            <a:rPr lang="en-US"/>
            <a:t>Thesis)</a:t>
          </a:r>
          <a:endParaRPr lang="en-US" dirty="0"/>
        </a:p>
      </dgm:t>
    </dgm:pt>
    <dgm:pt modelId="{FB4296A3-BF9F-4ED5-8E0D-797FD68A6AC0}" type="parTrans" cxnId="{E9690723-FA0D-4EE4-A7C1-6BC8661501B5}">
      <dgm:prSet/>
      <dgm:spPr/>
      <dgm:t>
        <a:bodyPr/>
        <a:lstStyle/>
        <a:p>
          <a:endParaRPr lang="tr-TR"/>
        </a:p>
      </dgm:t>
    </dgm:pt>
    <dgm:pt modelId="{5DA266E1-69DA-4B6C-AD9B-BA9351946372}" type="sibTrans" cxnId="{E9690723-FA0D-4EE4-A7C1-6BC8661501B5}">
      <dgm:prSet/>
      <dgm:spPr/>
      <dgm:t>
        <a:bodyPr/>
        <a:lstStyle/>
        <a:p>
          <a:endParaRPr lang="tr-TR"/>
        </a:p>
      </dgm:t>
    </dgm:pt>
    <dgm:pt modelId="{4410B8B9-2AC3-4AFF-8277-B6659B83C365}" type="pres">
      <dgm:prSet presAssocID="{558C7BA5-6BD0-40BB-994B-AD7CC4E2EC8F}" presName="diagram" presStyleCnt="0">
        <dgm:presLayoutVars>
          <dgm:chPref val="1"/>
          <dgm:dir/>
          <dgm:animOne val="branch"/>
          <dgm:animLvl val="lvl"/>
          <dgm:resizeHandles/>
        </dgm:presLayoutVars>
      </dgm:prSet>
      <dgm:spPr/>
    </dgm:pt>
    <dgm:pt modelId="{91B6A3AD-E159-0B4F-8D82-457ED75ECCEC}" type="pres">
      <dgm:prSet presAssocID="{61D6C235-3F31-AA45-991B-F5FC0D4F1F2B}" presName="root" presStyleCnt="0"/>
      <dgm:spPr/>
    </dgm:pt>
    <dgm:pt modelId="{44A62FF5-DAAE-0D44-8EF8-3EC6A5648046}" type="pres">
      <dgm:prSet presAssocID="{61D6C235-3F31-AA45-991B-F5FC0D4F1F2B}" presName="rootComposite" presStyleCnt="0"/>
      <dgm:spPr/>
    </dgm:pt>
    <dgm:pt modelId="{038BB171-B0B2-FC47-B8C6-A87C9937E892}" type="pres">
      <dgm:prSet presAssocID="{61D6C235-3F31-AA45-991B-F5FC0D4F1F2B}" presName="rootText" presStyleLbl="node1" presStyleIdx="0" presStyleCnt="4"/>
      <dgm:spPr/>
    </dgm:pt>
    <dgm:pt modelId="{E3BAD1F5-DA0D-E040-8E03-4A2F422E912D}" type="pres">
      <dgm:prSet presAssocID="{61D6C235-3F31-AA45-991B-F5FC0D4F1F2B}" presName="rootConnector" presStyleLbl="node1" presStyleIdx="0" presStyleCnt="4"/>
      <dgm:spPr/>
    </dgm:pt>
    <dgm:pt modelId="{BCD84326-BB42-5B44-9D28-90B6224E8287}" type="pres">
      <dgm:prSet presAssocID="{61D6C235-3F31-AA45-991B-F5FC0D4F1F2B}" presName="childShape" presStyleCnt="0"/>
      <dgm:spPr/>
    </dgm:pt>
    <dgm:pt modelId="{C855D3A0-D978-1A43-AE0D-498E606F0FAB}" type="pres">
      <dgm:prSet presAssocID="{59D6FDA7-FD32-8145-808C-43B3DDDE270F}" presName="Name13" presStyleLbl="parChTrans1D2" presStyleIdx="0" presStyleCnt="4"/>
      <dgm:spPr/>
    </dgm:pt>
    <dgm:pt modelId="{3014BF19-0131-F441-828A-986A54C92E4F}" type="pres">
      <dgm:prSet presAssocID="{EA38BF21-1A70-B741-B722-72B22B7F7FB0}" presName="childText" presStyleLbl="bgAcc1" presStyleIdx="0" presStyleCnt="4">
        <dgm:presLayoutVars>
          <dgm:bulletEnabled val="1"/>
        </dgm:presLayoutVars>
      </dgm:prSet>
      <dgm:spPr/>
    </dgm:pt>
    <dgm:pt modelId="{A89780BA-D3CC-9841-B083-211668FBF1A3}" type="pres">
      <dgm:prSet presAssocID="{64E70B58-658F-7F47-8837-D973ED8B36F5}" presName="root" presStyleCnt="0"/>
      <dgm:spPr/>
    </dgm:pt>
    <dgm:pt modelId="{F2CC61A0-0A6C-1A4C-95B7-3617604BDB95}" type="pres">
      <dgm:prSet presAssocID="{64E70B58-658F-7F47-8837-D973ED8B36F5}" presName="rootComposite" presStyleCnt="0"/>
      <dgm:spPr/>
    </dgm:pt>
    <dgm:pt modelId="{9F08C740-CAA9-664A-A125-765DE19548F7}" type="pres">
      <dgm:prSet presAssocID="{64E70B58-658F-7F47-8837-D973ED8B36F5}" presName="rootText" presStyleLbl="node1" presStyleIdx="1" presStyleCnt="4"/>
      <dgm:spPr/>
    </dgm:pt>
    <dgm:pt modelId="{EF7C41C2-6A29-F34C-9262-BFE49FC37B39}" type="pres">
      <dgm:prSet presAssocID="{64E70B58-658F-7F47-8837-D973ED8B36F5}" presName="rootConnector" presStyleLbl="node1" presStyleIdx="1" presStyleCnt="4"/>
      <dgm:spPr/>
    </dgm:pt>
    <dgm:pt modelId="{2D0C2566-ADCF-D14B-BBBD-527B94F76E09}" type="pres">
      <dgm:prSet presAssocID="{64E70B58-658F-7F47-8837-D973ED8B36F5}" presName="childShape" presStyleCnt="0"/>
      <dgm:spPr/>
    </dgm:pt>
    <dgm:pt modelId="{6ADD289A-ABEE-45CD-A6F5-A6486E8D5D1B}" type="pres">
      <dgm:prSet presAssocID="{8BAB5072-35BB-40D3-B306-49B9488C1D75}" presName="Name13" presStyleLbl="parChTrans1D2" presStyleIdx="1" presStyleCnt="4"/>
      <dgm:spPr/>
    </dgm:pt>
    <dgm:pt modelId="{B41BFD7D-CE08-4A14-BEC8-E9EC9A23BF8E}" type="pres">
      <dgm:prSet presAssocID="{89CAA2AC-1D07-4C86-B0AD-7352B6346240}" presName="childText" presStyleLbl="bgAcc1" presStyleIdx="1" presStyleCnt="4">
        <dgm:presLayoutVars>
          <dgm:bulletEnabled val="1"/>
        </dgm:presLayoutVars>
      </dgm:prSet>
      <dgm:spPr/>
    </dgm:pt>
    <dgm:pt modelId="{913CAAC3-A375-4D85-B60D-43B8A6F6DA00}" type="pres">
      <dgm:prSet presAssocID="{7688F76C-1394-49C5-B096-35E8F7F4D37C}" presName="root" presStyleCnt="0"/>
      <dgm:spPr/>
    </dgm:pt>
    <dgm:pt modelId="{2364FB40-20EB-4175-9627-311BCDB425C5}" type="pres">
      <dgm:prSet presAssocID="{7688F76C-1394-49C5-B096-35E8F7F4D37C}" presName="rootComposite" presStyleCnt="0"/>
      <dgm:spPr/>
    </dgm:pt>
    <dgm:pt modelId="{5DE31DB2-A2FD-4217-AE1F-5624B9A76D6C}" type="pres">
      <dgm:prSet presAssocID="{7688F76C-1394-49C5-B096-35E8F7F4D37C}" presName="rootText" presStyleLbl="node1" presStyleIdx="2" presStyleCnt="4"/>
      <dgm:spPr/>
    </dgm:pt>
    <dgm:pt modelId="{8A85B484-C7C3-4DB2-B55F-32F88CFC0940}" type="pres">
      <dgm:prSet presAssocID="{7688F76C-1394-49C5-B096-35E8F7F4D37C}" presName="rootConnector" presStyleLbl="node1" presStyleIdx="2" presStyleCnt="4"/>
      <dgm:spPr/>
    </dgm:pt>
    <dgm:pt modelId="{DDD193CC-890D-420A-B796-9A07B0832BE4}" type="pres">
      <dgm:prSet presAssocID="{7688F76C-1394-49C5-B096-35E8F7F4D37C}" presName="childShape" presStyleCnt="0"/>
      <dgm:spPr/>
    </dgm:pt>
    <dgm:pt modelId="{B8A0F699-442F-45FD-A85B-C51808C7020A}" type="pres">
      <dgm:prSet presAssocID="{3A62CCE9-38CE-4830-BD5B-3E8B4C6F84F8}" presName="Name13" presStyleLbl="parChTrans1D2" presStyleIdx="2" presStyleCnt="4"/>
      <dgm:spPr/>
    </dgm:pt>
    <dgm:pt modelId="{B9201F4F-CBFA-49A7-BA08-87E403C5C058}" type="pres">
      <dgm:prSet presAssocID="{934E04B9-969C-41CD-A6CF-FDF2F8ECEF2B}" presName="childText" presStyleLbl="bgAcc1" presStyleIdx="2" presStyleCnt="4">
        <dgm:presLayoutVars>
          <dgm:bulletEnabled val="1"/>
        </dgm:presLayoutVars>
      </dgm:prSet>
      <dgm:spPr/>
    </dgm:pt>
    <dgm:pt modelId="{999CA0D0-2212-4AA5-B370-29579DF8DF31}" type="pres">
      <dgm:prSet presAssocID="{5F51F0D6-B910-4410-8F29-D9978969E17C}" presName="root" presStyleCnt="0"/>
      <dgm:spPr/>
    </dgm:pt>
    <dgm:pt modelId="{AB0DC563-00BF-4D5D-8256-95E48A5A6C77}" type="pres">
      <dgm:prSet presAssocID="{5F51F0D6-B910-4410-8F29-D9978969E17C}" presName="rootComposite" presStyleCnt="0"/>
      <dgm:spPr/>
    </dgm:pt>
    <dgm:pt modelId="{066A7E9B-2691-430B-80E8-C8C0BAA3582D}" type="pres">
      <dgm:prSet presAssocID="{5F51F0D6-B910-4410-8F29-D9978969E17C}" presName="rootText" presStyleLbl="node1" presStyleIdx="3" presStyleCnt="4"/>
      <dgm:spPr/>
    </dgm:pt>
    <dgm:pt modelId="{973D91A5-46DD-4060-84BC-A30A3AA7BA35}" type="pres">
      <dgm:prSet presAssocID="{5F51F0D6-B910-4410-8F29-D9978969E17C}" presName="rootConnector" presStyleLbl="node1" presStyleIdx="3" presStyleCnt="4"/>
      <dgm:spPr/>
    </dgm:pt>
    <dgm:pt modelId="{EE960A2E-F4A7-4C9A-8035-03232FB75367}" type="pres">
      <dgm:prSet presAssocID="{5F51F0D6-B910-4410-8F29-D9978969E17C}" presName="childShape" presStyleCnt="0"/>
      <dgm:spPr/>
    </dgm:pt>
    <dgm:pt modelId="{02D24076-CADE-4A5D-8A07-A3B386B16CB9}" type="pres">
      <dgm:prSet presAssocID="{FB4296A3-BF9F-4ED5-8E0D-797FD68A6AC0}" presName="Name13" presStyleLbl="parChTrans1D2" presStyleIdx="3" presStyleCnt="4"/>
      <dgm:spPr/>
    </dgm:pt>
    <dgm:pt modelId="{91526886-F36E-4030-A64D-CDF5D6F3AC72}" type="pres">
      <dgm:prSet presAssocID="{F8CF0016-2939-42A2-9800-02C76190D3D9}" presName="childText" presStyleLbl="bgAcc1" presStyleIdx="3" presStyleCnt="4">
        <dgm:presLayoutVars>
          <dgm:bulletEnabled val="1"/>
        </dgm:presLayoutVars>
      </dgm:prSet>
      <dgm:spPr/>
    </dgm:pt>
  </dgm:ptLst>
  <dgm:cxnLst>
    <dgm:cxn modelId="{94252600-837A-7944-91D7-AA7C1DCA13C4}" type="presOf" srcId="{61D6C235-3F31-AA45-991B-F5FC0D4F1F2B}" destId="{038BB171-B0B2-FC47-B8C6-A87C9937E892}" srcOrd="0" destOrd="0" presId="urn:microsoft.com/office/officeart/2005/8/layout/hierarchy3"/>
    <dgm:cxn modelId="{28806814-95F7-4CC9-B7BD-00269E6B7C15}" type="presOf" srcId="{5F51F0D6-B910-4410-8F29-D9978969E17C}" destId="{973D91A5-46DD-4060-84BC-A30A3AA7BA35}" srcOrd="1" destOrd="0" presId="urn:microsoft.com/office/officeart/2005/8/layout/hierarchy3"/>
    <dgm:cxn modelId="{DF707F1B-FB4A-E14C-B472-2E8CF4301DFA}" type="presOf" srcId="{64E70B58-658F-7F47-8837-D973ED8B36F5}" destId="{9F08C740-CAA9-664A-A125-765DE19548F7}" srcOrd="0" destOrd="0" presId="urn:microsoft.com/office/officeart/2005/8/layout/hierarchy3"/>
    <dgm:cxn modelId="{4843B61C-DD43-422E-A25E-E89752460473}" srcId="{64E70B58-658F-7F47-8837-D973ED8B36F5}" destId="{89CAA2AC-1D07-4C86-B0AD-7352B6346240}" srcOrd="0" destOrd="0" parTransId="{8BAB5072-35BB-40D3-B306-49B9488C1D75}" sibTransId="{C6217823-3E4F-4BF0-8EAD-375B362AEDE7}"/>
    <dgm:cxn modelId="{E9690723-FA0D-4EE4-A7C1-6BC8661501B5}" srcId="{5F51F0D6-B910-4410-8F29-D9978969E17C}" destId="{F8CF0016-2939-42A2-9800-02C76190D3D9}" srcOrd="0" destOrd="0" parTransId="{FB4296A3-BF9F-4ED5-8E0D-797FD68A6AC0}" sibTransId="{5DA266E1-69DA-4B6C-AD9B-BA9351946372}"/>
    <dgm:cxn modelId="{28BB853F-59CE-435F-9228-A4AB77B0F782}" type="presOf" srcId="{5F51F0D6-B910-4410-8F29-D9978969E17C}" destId="{066A7E9B-2691-430B-80E8-C8C0BAA3582D}" srcOrd="0" destOrd="0" presId="urn:microsoft.com/office/officeart/2005/8/layout/hierarchy3"/>
    <dgm:cxn modelId="{0EBCFE46-46FE-C947-BB33-EDB9507AE86B}" srcId="{558C7BA5-6BD0-40BB-994B-AD7CC4E2EC8F}" destId="{64E70B58-658F-7F47-8837-D973ED8B36F5}" srcOrd="1" destOrd="0" parTransId="{8E176F40-8B03-7A4B-B730-15E57C2971EC}" sibTransId="{8A6610E3-C508-7F4E-9FD2-5EB96CEA1434}"/>
    <dgm:cxn modelId="{4106354B-F83F-7A4A-A138-2628AA0F65A4}" srcId="{61D6C235-3F31-AA45-991B-F5FC0D4F1F2B}" destId="{EA38BF21-1A70-B741-B722-72B22B7F7FB0}" srcOrd="0" destOrd="0" parTransId="{59D6FDA7-FD32-8145-808C-43B3DDDE270F}" sibTransId="{865A305F-8A3E-0D45-A66A-EDF1E4CEDACC}"/>
    <dgm:cxn modelId="{65F24B57-5DC1-4F6C-A496-839DABAD0329}" type="presOf" srcId="{3A62CCE9-38CE-4830-BD5B-3E8B4C6F84F8}" destId="{B8A0F699-442F-45FD-A85B-C51808C7020A}" srcOrd="0" destOrd="0" presId="urn:microsoft.com/office/officeart/2005/8/layout/hierarchy3"/>
    <dgm:cxn modelId="{B4174E5F-B9D0-4132-B4F6-573AD1AD6299}" type="presOf" srcId="{F8CF0016-2939-42A2-9800-02C76190D3D9}" destId="{91526886-F36E-4030-A64D-CDF5D6F3AC72}" srcOrd="0" destOrd="0" presId="urn:microsoft.com/office/officeart/2005/8/layout/hierarchy3"/>
    <dgm:cxn modelId="{0736A86F-F000-1143-9D52-0510DD3993AD}" type="presOf" srcId="{59D6FDA7-FD32-8145-808C-43B3DDDE270F}" destId="{C855D3A0-D978-1A43-AE0D-498E606F0FAB}" srcOrd="0" destOrd="0" presId="urn:microsoft.com/office/officeart/2005/8/layout/hierarchy3"/>
    <dgm:cxn modelId="{0E8E5670-4AD5-F248-A08A-CB3D5BB2248B}" type="presOf" srcId="{EA38BF21-1A70-B741-B722-72B22B7F7FB0}" destId="{3014BF19-0131-F441-828A-986A54C92E4F}" srcOrd="0" destOrd="0" presId="urn:microsoft.com/office/officeart/2005/8/layout/hierarchy3"/>
    <dgm:cxn modelId="{DD856E74-7D33-4FE6-936C-3E873D1B7E1E}" srcId="{558C7BA5-6BD0-40BB-994B-AD7CC4E2EC8F}" destId="{5F51F0D6-B910-4410-8F29-D9978969E17C}" srcOrd="3" destOrd="0" parTransId="{ED7E1557-98D8-4744-876E-7DFF42956669}" sibTransId="{8719A406-ED1A-47F2-94FA-3B60E12992EF}"/>
    <dgm:cxn modelId="{E66D9A7F-1B66-4A99-86A2-F0A44BA9C24C}" type="presOf" srcId="{934E04B9-969C-41CD-A6CF-FDF2F8ECEF2B}" destId="{B9201F4F-CBFA-49A7-BA08-87E403C5C058}" srcOrd="0" destOrd="0" presId="urn:microsoft.com/office/officeart/2005/8/layout/hierarchy3"/>
    <dgm:cxn modelId="{119AFB87-1A88-2247-9AD4-603930772314}" type="presOf" srcId="{8BAB5072-35BB-40D3-B306-49B9488C1D75}" destId="{6ADD289A-ABEE-45CD-A6F5-A6486E8D5D1B}" srcOrd="0" destOrd="0" presId="urn:microsoft.com/office/officeart/2005/8/layout/hierarchy3"/>
    <dgm:cxn modelId="{04350A8A-260F-D047-AD14-C2B08714147D}" srcId="{558C7BA5-6BD0-40BB-994B-AD7CC4E2EC8F}" destId="{61D6C235-3F31-AA45-991B-F5FC0D4F1F2B}" srcOrd="0" destOrd="0" parTransId="{06B50283-5D7D-A943-9D6F-E24C7EC12CF7}" sibTransId="{9BDAFA1A-F64A-2944-BB86-1D95E652790A}"/>
    <dgm:cxn modelId="{A043F391-5565-41A3-8F91-3CF8A04B3795}" type="presOf" srcId="{FB4296A3-BF9F-4ED5-8E0D-797FD68A6AC0}" destId="{02D24076-CADE-4A5D-8A07-A3B386B16CB9}" srcOrd="0" destOrd="0" presId="urn:microsoft.com/office/officeart/2005/8/layout/hierarchy3"/>
    <dgm:cxn modelId="{C8DA41A6-6DEC-BA44-8481-D91501C0B5E7}" type="presOf" srcId="{64E70B58-658F-7F47-8837-D973ED8B36F5}" destId="{EF7C41C2-6A29-F34C-9262-BFE49FC37B39}" srcOrd="1" destOrd="0" presId="urn:microsoft.com/office/officeart/2005/8/layout/hierarchy3"/>
    <dgm:cxn modelId="{FB9338CB-520A-4824-98C7-06D2FB6049DE}" srcId="{558C7BA5-6BD0-40BB-994B-AD7CC4E2EC8F}" destId="{7688F76C-1394-49C5-B096-35E8F7F4D37C}" srcOrd="2" destOrd="0" parTransId="{46BA74E2-DDC7-4BD0-B75B-E167F6EC1FB3}" sibTransId="{9E269327-9C73-4C50-B0E5-254DD02F9FF7}"/>
    <dgm:cxn modelId="{CD6ACECF-EFD3-974A-8896-6EA584373C74}" type="presOf" srcId="{89CAA2AC-1D07-4C86-B0AD-7352B6346240}" destId="{B41BFD7D-CE08-4A14-BEC8-E9EC9A23BF8E}" srcOrd="0" destOrd="0" presId="urn:microsoft.com/office/officeart/2005/8/layout/hierarchy3"/>
    <dgm:cxn modelId="{12C7BAE4-C2AD-3948-AA8A-74B81EE154CD}" type="presOf" srcId="{61D6C235-3F31-AA45-991B-F5FC0D4F1F2B}" destId="{E3BAD1F5-DA0D-E040-8E03-4A2F422E912D}" srcOrd="1" destOrd="0" presId="urn:microsoft.com/office/officeart/2005/8/layout/hierarchy3"/>
    <dgm:cxn modelId="{A18782E9-F052-47D9-BFAD-85046F51A2F6}" type="presOf" srcId="{7688F76C-1394-49C5-B096-35E8F7F4D37C}" destId="{5DE31DB2-A2FD-4217-AE1F-5624B9A76D6C}" srcOrd="0" destOrd="0" presId="urn:microsoft.com/office/officeart/2005/8/layout/hierarchy3"/>
    <dgm:cxn modelId="{5D45CBEC-F1A2-46FA-AA6D-BECF2C7F8205}" type="presOf" srcId="{558C7BA5-6BD0-40BB-994B-AD7CC4E2EC8F}" destId="{4410B8B9-2AC3-4AFF-8277-B6659B83C365}" srcOrd="0" destOrd="0" presId="urn:microsoft.com/office/officeart/2005/8/layout/hierarchy3"/>
    <dgm:cxn modelId="{CDFD40F3-ED66-4267-B17A-D48203EE8AF2}" srcId="{7688F76C-1394-49C5-B096-35E8F7F4D37C}" destId="{934E04B9-969C-41CD-A6CF-FDF2F8ECEF2B}" srcOrd="0" destOrd="0" parTransId="{3A62CCE9-38CE-4830-BD5B-3E8B4C6F84F8}" sibTransId="{37BF265F-2018-4606-964B-050C432DABBE}"/>
    <dgm:cxn modelId="{F330F6FF-163F-48E5-9A48-93C16317B874}" type="presOf" srcId="{7688F76C-1394-49C5-B096-35E8F7F4D37C}" destId="{8A85B484-C7C3-4DB2-B55F-32F88CFC0940}" srcOrd="1" destOrd="0" presId="urn:microsoft.com/office/officeart/2005/8/layout/hierarchy3"/>
    <dgm:cxn modelId="{4F0A0264-61A5-5D41-8F00-BD0A3F8A56B8}" type="presParOf" srcId="{4410B8B9-2AC3-4AFF-8277-B6659B83C365}" destId="{91B6A3AD-E159-0B4F-8D82-457ED75ECCEC}" srcOrd="0" destOrd="0" presId="urn:microsoft.com/office/officeart/2005/8/layout/hierarchy3"/>
    <dgm:cxn modelId="{E0F5536A-1B62-4644-B45F-DBF460B9A9AD}" type="presParOf" srcId="{91B6A3AD-E159-0B4F-8D82-457ED75ECCEC}" destId="{44A62FF5-DAAE-0D44-8EF8-3EC6A5648046}" srcOrd="0" destOrd="0" presId="urn:microsoft.com/office/officeart/2005/8/layout/hierarchy3"/>
    <dgm:cxn modelId="{76A6CA70-63BE-4C4B-8E89-8E57BF1E6C33}" type="presParOf" srcId="{44A62FF5-DAAE-0D44-8EF8-3EC6A5648046}" destId="{038BB171-B0B2-FC47-B8C6-A87C9937E892}" srcOrd="0" destOrd="0" presId="urn:microsoft.com/office/officeart/2005/8/layout/hierarchy3"/>
    <dgm:cxn modelId="{0CEA3BF9-7423-2249-85BE-5D938E6DF001}" type="presParOf" srcId="{44A62FF5-DAAE-0D44-8EF8-3EC6A5648046}" destId="{E3BAD1F5-DA0D-E040-8E03-4A2F422E912D}" srcOrd="1" destOrd="0" presId="urn:microsoft.com/office/officeart/2005/8/layout/hierarchy3"/>
    <dgm:cxn modelId="{578DB897-5293-B34D-A793-1F1FD3D5316B}" type="presParOf" srcId="{91B6A3AD-E159-0B4F-8D82-457ED75ECCEC}" destId="{BCD84326-BB42-5B44-9D28-90B6224E8287}" srcOrd="1" destOrd="0" presId="urn:microsoft.com/office/officeart/2005/8/layout/hierarchy3"/>
    <dgm:cxn modelId="{02CF62B1-E663-6649-89FD-99D68C37C3CC}" type="presParOf" srcId="{BCD84326-BB42-5B44-9D28-90B6224E8287}" destId="{C855D3A0-D978-1A43-AE0D-498E606F0FAB}" srcOrd="0" destOrd="0" presId="urn:microsoft.com/office/officeart/2005/8/layout/hierarchy3"/>
    <dgm:cxn modelId="{765FA58D-8D81-8140-935F-81B3411D3995}" type="presParOf" srcId="{BCD84326-BB42-5B44-9D28-90B6224E8287}" destId="{3014BF19-0131-F441-828A-986A54C92E4F}" srcOrd="1" destOrd="0" presId="urn:microsoft.com/office/officeart/2005/8/layout/hierarchy3"/>
    <dgm:cxn modelId="{97E7644F-FA87-6D45-A8F5-2C7C7C839CA1}" type="presParOf" srcId="{4410B8B9-2AC3-4AFF-8277-B6659B83C365}" destId="{A89780BA-D3CC-9841-B083-211668FBF1A3}" srcOrd="1" destOrd="0" presId="urn:microsoft.com/office/officeart/2005/8/layout/hierarchy3"/>
    <dgm:cxn modelId="{E435B70B-9BE5-144C-A727-A11FB98CEC65}" type="presParOf" srcId="{A89780BA-D3CC-9841-B083-211668FBF1A3}" destId="{F2CC61A0-0A6C-1A4C-95B7-3617604BDB95}" srcOrd="0" destOrd="0" presId="urn:microsoft.com/office/officeart/2005/8/layout/hierarchy3"/>
    <dgm:cxn modelId="{E7AADE2C-EC10-354E-9643-3D4AA4F4FDAA}" type="presParOf" srcId="{F2CC61A0-0A6C-1A4C-95B7-3617604BDB95}" destId="{9F08C740-CAA9-664A-A125-765DE19548F7}" srcOrd="0" destOrd="0" presId="urn:microsoft.com/office/officeart/2005/8/layout/hierarchy3"/>
    <dgm:cxn modelId="{5D3D8BD4-8870-2A47-AF9A-68C5D1FB0E6C}" type="presParOf" srcId="{F2CC61A0-0A6C-1A4C-95B7-3617604BDB95}" destId="{EF7C41C2-6A29-F34C-9262-BFE49FC37B39}" srcOrd="1" destOrd="0" presId="urn:microsoft.com/office/officeart/2005/8/layout/hierarchy3"/>
    <dgm:cxn modelId="{D4949566-2B0D-4947-B964-6F2DEF256819}" type="presParOf" srcId="{A89780BA-D3CC-9841-B083-211668FBF1A3}" destId="{2D0C2566-ADCF-D14B-BBBD-527B94F76E09}" srcOrd="1" destOrd="0" presId="urn:microsoft.com/office/officeart/2005/8/layout/hierarchy3"/>
    <dgm:cxn modelId="{B458071B-2506-AB48-BAC9-F34E809EEC53}" type="presParOf" srcId="{2D0C2566-ADCF-D14B-BBBD-527B94F76E09}" destId="{6ADD289A-ABEE-45CD-A6F5-A6486E8D5D1B}" srcOrd="0" destOrd="0" presId="urn:microsoft.com/office/officeart/2005/8/layout/hierarchy3"/>
    <dgm:cxn modelId="{4045471C-1652-5A4A-9B46-56CAA9295900}" type="presParOf" srcId="{2D0C2566-ADCF-D14B-BBBD-527B94F76E09}" destId="{B41BFD7D-CE08-4A14-BEC8-E9EC9A23BF8E}" srcOrd="1" destOrd="0" presId="urn:microsoft.com/office/officeart/2005/8/layout/hierarchy3"/>
    <dgm:cxn modelId="{B5EBB032-F3C4-4E0C-8779-C5D376A2B11F}" type="presParOf" srcId="{4410B8B9-2AC3-4AFF-8277-B6659B83C365}" destId="{913CAAC3-A375-4D85-B60D-43B8A6F6DA00}" srcOrd="2" destOrd="0" presId="urn:microsoft.com/office/officeart/2005/8/layout/hierarchy3"/>
    <dgm:cxn modelId="{775CAC61-46E5-4104-ADB8-D365EA67A8D5}" type="presParOf" srcId="{913CAAC3-A375-4D85-B60D-43B8A6F6DA00}" destId="{2364FB40-20EB-4175-9627-311BCDB425C5}" srcOrd="0" destOrd="0" presId="urn:microsoft.com/office/officeart/2005/8/layout/hierarchy3"/>
    <dgm:cxn modelId="{B2242233-ACE7-4FC1-902D-D7146AE4A1AF}" type="presParOf" srcId="{2364FB40-20EB-4175-9627-311BCDB425C5}" destId="{5DE31DB2-A2FD-4217-AE1F-5624B9A76D6C}" srcOrd="0" destOrd="0" presId="urn:microsoft.com/office/officeart/2005/8/layout/hierarchy3"/>
    <dgm:cxn modelId="{19181A17-65FD-4F43-8A21-66E82D6C861C}" type="presParOf" srcId="{2364FB40-20EB-4175-9627-311BCDB425C5}" destId="{8A85B484-C7C3-4DB2-B55F-32F88CFC0940}" srcOrd="1" destOrd="0" presId="urn:microsoft.com/office/officeart/2005/8/layout/hierarchy3"/>
    <dgm:cxn modelId="{55EB4ADC-093C-496B-95CD-163DA528A034}" type="presParOf" srcId="{913CAAC3-A375-4D85-B60D-43B8A6F6DA00}" destId="{DDD193CC-890D-420A-B796-9A07B0832BE4}" srcOrd="1" destOrd="0" presId="urn:microsoft.com/office/officeart/2005/8/layout/hierarchy3"/>
    <dgm:cxn modelId="{1FD2DB4F-6A95-43C8-BA8A-0E4E3DFE346C}" type="presParOf" srcId="{DDD193CC-890D-420A-B796-9A07B0832BE4}" destId="{B8A0F699-442F-45FD-A85B-C51808C7020A}" srcOrd="0" destOrd="0" presId="urn:microsoft.com/office/officeart/2005/8/layout/hierarchy3"/>
    <dgm:cxn modelId="{0669FCC9-2AA8-4ACD-9EDD-E4AA8F443862}" type="presParOf" srcId="{DDD193CC-890D-420A-B796-9A07B0832BE4}" destId="{B9201F4F-CBFA-49A7-BA08-87E403C5C058}" srcOrd="1" destOrd="0" presId="urn:microsoft.com/office/officeart/2005/8/layout/hierarchy3"/>
    <dgm:cxn modelId="{435EE2BE-71A9-42F0-BA67-E576F30B957A}" type="presParOf" srcId="{4410B8B9-2AC3-4AFF-8277-B6659B83C365}" destId="{999CA0D0-2212-4AA5-B370-29579DF8DF31}" srcOrd="3" destOrd="0" presId="urn:microsoft.com/office/officeart/2005/8/layout/hierarchy3"/>
    <dgm:cxn modelId="{56EEDECB-2E0B-46CF-B7A6-94C0204D5B06}" type="presParOf" srcId="{999CA0D0-2212-4AA5-B370-29579DF8DF31}" destId="{AB0DC563-00BF-4D5D-8256-95E48A5A6C77}" srcOrd="0" destOrd="0" presId="urn:microsoft.com/office/officeart/2005/8/layout/hierarchy3"/>
    <dgm:cxn modelId="{B28A61A5-C6D9-4EDD-B056-2FA56455EA39}" type="presParOf" srcId="{AB0DC563-00BF-4D5D-8256-95E48A5A6C77}" destId="{066A7E9B-2691-430B-80E8-C8C0BAA3582D}" srcOrd="0" destOrd="0" presId="urn:microsoft.com/office/officeart/2005/8/layout/hierarchy3"/>
    <dgm:cxn modelId="{F2CAEC94-5356-402A-9DFC-F4EBE823FA28}" type="presParOf" srcId="{AB0DC563-00BF-4D5D-8256-95E48A5A6C77}" destId="{973D91A5-46DD-4060-84BC-A30A3AA7BA35}" srcOrd="1" destOrd="0" presId="urn:microsoft.com/office/officeart/2005/8/layout/hierarchy3"/>
    <dgm:cxn modelId="{90EAD8F2-EC1C-4E31-B7EB-FF82380D6CEC}" type="presParOf" srcId="{999CA0D0-2212-4AA5-B370-29579DF8DF31}" destId="{EE960A2E-F4A7-4C9A-8035-03232FB75367}" srcOrd="1" destOrd="0" presId="urn:microsoft.com/office/officeart/2005/8/layout/hierarchy3"/>
    <dgm:cxn modelId="{85C7A28A-8B81-47A5-AF75-49DB6DD6DBB2}" type="presParOf" srcId="{EE960A2E-F4A7-4C9A-8035-03232FB75367}" destId="{02D24076-CADE-4A5D-8A07-A3B386B16CB9}" srcOrd="0" destOrd="0" presId="urn:microsoft.com/office/officeart/2005/8/layout/hierarchy3"/>
    <dgm:cxn modelId="{9C83A3ED-1636-433C-80C6-7E4963DA0D6B}" type="presParOf" srcId="{EE960A2E-F4A7-4C9A-8035-03232FB75367}" destId="{91526886-F36E-4030-A64D-CDF5D6F3AC72}"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8A3F3-6B5B-4243-8BEB-6CEF14A3C04D}"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US"/>
        </a:p>
      </dgm:t>
    </dgm:pt>
    <dgm:pt modelId="{EDF5F686-DBE3-486D-B091-57CBAA0E70B6}">
      <dgm:prSet phldrT="[Text]"/>
      <dgm:spPr/>
      <dgm:t>
        <a:bodyPr/>
        <a:lstStyle/>
        <a:p>
          <a:r>
            <a:rPr lang="en-US" dirty="0"/>
            <a:t>Prof. Dr. Yasemin YUKSEL DURMAZ, Director of GSENS</a:t>
          </a:r>
        </a:p>
      </dgm:t>
    </dgm:pt>
    <dgm:pt modelId="{7CECA239-1CF3-476F-9061-81F4BD27BC3C}" type="parTrans" cxnId="{AE577989-BBA3-4AF9-850E-3BC3E8C36D7C}">
      <dgm:prSet/>
      <dgm:spPr/>
      <dgm:t>
        <a:bodyPr/>
        <a:lstStyle/>
        <a:p>
          <a:endParaRPr lang="en-US"/>
        </a:p>
      </dgm:t>
    </dgm:pt>
    <dgm:pt modelId="{922EAF25-03E6-44E7-9696-609BC9B170D4}" type="sibTrans" cxnId="{AE577989-BBA3-4AF9-850E-3BC3E8C36D7C}">
      <dgm:prSet/>
      <dgm:spPr/>
      <dgm:t>
        <a:bodyPr/>
        <a:lstStyle/>
        <a:p>
          <a:endParaRPr lang="en-US"/>
        </a:p>
      </dgm:t>
    </dgm:pt>
    <dgm:pt modelId="{E1731208-6E1E-41A8-A8BF-AAA973D64A81}">
      <dgm:prSet phldrT="[Text]"/>
      <dgm:spPr/>
      <dgm:t>
        <a:bodyPr/>
        <a:lstStyle/>
        <a:p>
          <a:r>
            <a:rPr lang="en-US" dirty="0"/>
            <a:t>Tuba  ÖZCAN Secretary of GSENS</a:t>
          </a:r>
        </a:p>
      </dgm:t>
    </dgm:pt>
    <dgm:pt modelId="{EBE46185-472F-4D1F-90C4-62DD3109C787}" type="parTrans" cxnId="{07FD41DC-CF3E-41D2-8A28-9DD8486B98E6}">
      <dgm:prSet/>
      <dgm:spPr/>
      <dgm:t>
        <a:bodyPr/>
        <a:lstStyle/>
        <a:p>
          <a:endParaRPr lang="en-US"/>
        </a:p>
      </dgm:t>
    </dgm:pt>
    <dgm:pt modelId="{5084FA89-9CB4-457B-B970-5E9E44DE5D50}" type="sibTrans" cxnId="{07FD41DC-CF3E-41D2-8A28-9DD8486B98E6}">
      <dgm:prSet/>
      <dgm:spPr/>
      <dgm:t>
        <a:bodyPr/>
        <a:lstStyle/>
        <a:p>
          <a:endParaRPr lang="en-US"/>
        </a:p>
      </dgm:t>
    </dgm:pt>
    <dgm:pt modelId="{FDB15E79-720F-4544-8196-EACFACC9BF3E}">
      <dgm:prSet/>
      <dgm:spPr/>
      <dgm:t>
        <a:bodyPr/>
        <a:lstStyle/>
        <a:p>
          <a:br>
            <a:rPr lang="en-US" dirty="0"/>
          </a:br>
          <a:r>
            <a:rPr lang="en-US" dirty="0"/>
            <a:t>Secretariat of GSENS</a:t>
          </a:r>
        </a:p>
      </dgm:t>
    </dgm:pt>
    <dgm:pt modelId="{39899C93-630D-FE45-9552-0596A998EC94}" type="parTrans" cxnId="{90C7BA98-BC94-F242-8E48-0B9A9BCC4A4F}">
      <dgm:prSet/>
      <dgm:spPr/>
      <dgm:t>
        <a:bodyPr/>
        <a:lstStyle/>
        <a:p>
          <a:endParaRPr lang="en-US"/>
        </a:p>
      </dgm:t>
    </dgm:pt>
    <dgm:pt modelId="{0AD0FC85-07BC-FB41-8000-51ABEDA3E2D2}" type="sibTrans" cxnId="{90C7BA98-BC94-F242-8E48-0B9A9BCC4A4F}">
      <dgm:prSet/>
      <dgm:spPr/>
      <dgm:t>
        <a:bodyPr/>
        <a:lstStyle/>
        <a:p>
          <a:endParaRPr lang="en-US"/>
        </a:p>
      </dgm:t>
    </dgm:pt>
    <dgm:pt modelId="{4231EC16-4463-4A48-9896-432729309190}" type="pres">
      <dgm:prSet presAssocID="{B748A3F3-6B5B-4243-8BEB-6CEF14A3C04D}" presName="Name0" presStyleCnt="0">
        <dgm:presLayoutVars>
          <dgm:dir/>
          <dgm:resizeHandles val="exact"/>
        </dgm:presLayoutVars>
      </dgm:prSet>
      <dgm:spPr/>
    </dgm:pt>
    <dgm:pt modelId="{E2CAB546-549A-403C-AAAB-D45D860AB345}" type="pres">
      <dgm:prSet presAssocID="{B748A3F3-6B5B-4243-8BEB-6CEF14A3C04D}" presName="fgShape" presStyleLbl="fgShp" presStyleIdx="0" presStyleCnt="1" custLinFactNeighborY="-46875"/>
      <dgm:spPr/>
    </dgm:pt>
    <dgm:pt modelId="{B6FD6FC3-BCB5-4E40-82AE-C2201A5F6D55}" type="pres">
      <dgm:prSet presAssocID="{B748A3F3-6B5B-4243-8BEB-6CEF14A3C04D}" presName="linComp" presStyleCnt="0"/>
      <dgm:spPr/>
    </dgm:pt>
    <dgm:pt modelId="{0A28AA24-F43D-4CF4-88AC-D501DA264205}" type="pres">
      <dgm:prSet presAssocID="{EDF5F686-DBE3-486D-B091-57CBAA0E70B6}" presName="compNode" presStyleCnt="0"/>
      <dgm:spPr/>
    </dgm:pt>
    <dgm:pt modelId="{80D9EB19-7108-473E-A0C1-E516AC32E717}" type="pres">
      <dgm:prSet presAssocID="{EDF5F686-DBE3-486D-B091-57CBAA0E70B6}" presName="bkgdShape" presStyleLbl="node1" presStyleIdx="0" presStyleCnt="3"/>
      <dgm:spPr/>
    </dgm:pt>
    <dgm:pt modelId="{624E1FE4-A5BF-4947-AA3A-7E4A9E520D0F}" type="pres">
      <dgm:prSet presAssocID="{EDF5F686-DBE3-486D-B091-57CBAA0E70B6}" presName="nodeTx" presStyleLbl="node1" presStyleIdx="0" presStyleCnt="3">
        <dgm:presLayoutVars>
          <dgm:bulletEnabled val="1"/>
        </dgm:presLayoutVars>
      </dgm:prSet>
      <dgm:spPr/>
    </dgm:pt>
    <dgm:pt modelId="{13BEE04A-729C-4072-80AE-41EBD22942FA}" type="pres">
      <dgm:prSet presAssocID="{EDF5F686-DBE3-486D-B091-57CBAA0E70B6}" presName="invisiNode" presStyleLbl="node1" presStyleIdx="0" presStyleCnt="3"/>
      <dgm:spPr/>
    </dgm:pt>
    <dgm:pt modelId="{168262F6-ADA5-4ACE-83FB-4EE630FC4B45}" type="pres">
      <dgm:prSet presAssocID="{EDF5F686-DBE3-486D-B091-57CBAA0E70B6}" presName="imagNode" presStyleLbl="fgImgPlace1" presStyleIdx="0" presStyleCnt="3"/>
      <dgm:spPr>
        <a:blipFill rotWithShape="1">
          <a:blip xmlns:r="http://schemas.openxmlformats.org/officeDocument/2006/relationships" r:embed="rId1"/>
          <a:stretch>
            <a:fillRect/>
          </a:stretch>
        </a:blipFill>
      </dgm:spPr>
    </dgm:pt>
    <dgm:pt modelId="{62A84A60-28BB-4EA4-BE78-93F726E45DEA}" type="pres">
      <dgm:prSet presAssocID="{922EAF25-03E6-44E7-9696-609BC9B170D4}" presName="sibTrans" presStyleLbl="sibTrans2D1" presStyleIdx="0" presStyleCnt="0"/>
      <dgm:spPr/>
    </dgm:pt>
    <dgm:pt modelId="{2A144D8C-3109-4A8E-A67A-5BF5E48813CE}" type="pres">
      <dgm:prSet presAssocID="{E1731208-6E1E-41A8-A8BF-AAA973D64A81}" presName="compNode" presStyleCnt="0"/>
      <dgm:spPr/>
    </dgm:pt>
    <dgm:pt modelId="{2257CB7C-4981-4B7B-8719-49E61B596359}" type="pres">
      <dgm:prSet presAssocID="{E1731208-6E1E-41A8-A8BF-AAA973D64A81}" presName="bkgdShape" presStyleLbl="node1" presStyleIdx="1" presStyleCnt="3"/>
      <dgm:spPr/>
    </dgm:pt>
    <dgm:pt modelId="{59201FC6-DC75-4F5E-B4CD-64C5A86879C5}" type="pres">
      <dgm:prSet presAssocID="{E1731208-6E1E-41A8-A8BF-AAA973D64A81}" presName="nodeTx" presStyleLbl="node1" presStyleIdx="1" presStyleCnt="3">
        <dgm:presLayoutVars>
          <dgm:bulletEnabled val="1"/>
        </dgm:presLayoutVars>
      </dgm:prSet>
      <dgm:spPr/>
    </dgm:pt>
    <dgm:pt modelId="{3DE3E284-EBEC-4F83-83BA-3C678D5E9858}" type="pres">
      <dgm:prSet presAssocID="{E1731208-6E1E-41A8-A8BF-AAA973D64A81}" presName="invisiNode" presStyleLbl="node1" presStyleIdx="1" presStyleCnt="3"/>
      <dgm:spPr/>
    </dgm:pt>
    <dgm:pt modelId="{95D3DE66-2714-4B83-BA2D-F008031F3807}" type="pres">
      <dgm:prSet presAssocID="{E1731208-6E1E-41A8-A8BF-AAA973D64A81}" presName="imagNode" presStyleLbl="fgImgPlace1" presStyleIdx="1" presStyleCnt="3"/>
      <dgm:spPr>
        <a:blipFill rotWithShape="1">
          <a:blip xmlns:r="http://schemas.openxmlformats.org/officeDocument/2006/relationships" r:embed="rId2"/>
          <a:srcRect/>
          <a:stretch>
            <a:fillRect t="-3000" b="-3000"/>
          </a:stretch>
        </a:blipFill>
      </dgm:spPr>
    </dgm:pt>
    <dgm:pt modelId="{F8C20896-5393-2643-A2B4-DF9C97DAE5CB}" type="pres">
      <dgm:prSet presAssocID="{5084FA89-9CB4-457B-B970-5E9E44DE5D50}" presName="sibTrans" presStyleLbl="sibTrans2D1" presStyleIdx="0" presStyleCnt="0"/>
      <dgm:spPr/>
    </dgm:pt>
    <dgm:pt modelId="{41E45EC0-2030-554B-9E8C-7B563D17C468}" type="pres">
      <dgm:prSet presAssocID="{FDB15E79-720F-4544-8196-EACFACC9BF3E}" presName="compNode" presStyleCnt="0"/>
      <dgm:spPr/>
    </dgm:pt>
    <dgm:pt modelId="{B9E8D704-4948-4C43-BC56-F8E6DB23F00A}" type="pres">
      <dgm:prSet presAssocID="{FDB15E79-720F-4544-8196-EACFACC9BF3E}" presName="bkgdShape" presStyleLbl="node1" presStyleIdx="2" presStyleCnt="3"/>
      <dgm:spPr/>
    </dgm:pt>
    <dgm:pt modelId="{5937AE24-B501-924B-ABD3-9DE4A485E9FB}" type="pres">
      <dgm:prSet presAssocID="{FDB15E79-720F-4544-8196-EACFACC9BF3E}" presName="nodeTx" presStyleLbl="node1" presStyleIdx="2" presStyleCnt="3">
        <dgm:presLayoutVars>
          <dgm:bulletEnabled val="1"/>
        </dgm:presLayoutVars>
      </dgm:prSet>
      <dgm:spPr/>
    </dgm:pt>
    <dgm:pt modelId="{9E9A9B32-5D93-C44B-9CB8-F1D1F62CFE16}" type="pres">
      <dgm:prSet presAssocID="{FDB15E79-720F-4544-8196-EACFACC9BF3E}" presName="invisiNode" presStyleLbl="node1" presStyleIdx="2" presStyleCnt="3"/>
      <dgm:spPr/>
    </dgm:pt>
    <dgm:pt modelId="{E4F7F48C-FBF1-3A47-9FF4-6719ECA4F5F6}" type="pres">
      <dgm:prSet presAssocID="{FDB15E79-720F-4544-8196-EACFACC9BF3E}" presName="imagNode" presStyleLbl="fgImgPlace1" presStyleIdx="2" presStyleCnt="3" custLinFactNeighborX="0" custLinFactNeighborY="2898"/>
      <dgm:spPr/>
    </dgm:pt>
  </dgm:ptLst>
  <dgm:cxnLst>
    <dgm:cxn modelId="{D1DDF603-0B05-E349-ACB8-D5A9F38B070A}" type="presOf" srcId="{FDB15E79-720F-4544-8196-EACFACC9BF3E}" destId="{5937AE24-B501-924B-ABD3-9DE4A485E9FB}" srcOrd="1" destOrd="0" presId="urn:microsoft.com/office/officeart/2005/8/layout/hList7"/>
    <dgm:cxn modelId="{634AA014-F252-CA49-BBFE-4885D56D614D}" type="presOf" srcId="{EDF5F686-DBE3-486D-B091-57CBAA0E70B6}" destId="{624E1FE4-A5BF-4947-AA3A-7E4A9E520D0F}" srcOrd="1" destOrd="0" presId="urn:microsoft.com/office/officeart/2005/8/layout/hList7"/>
    <dgm:cxn modelId="{480F5127-C78D-B845-97C2-B03D2D7DAA33}" type="presOf" srcId="{E1731208-6E1E-41A8-A8BF-AAA973D64A81}" destId="{2257CB7C-4981-4B7B-8719-49E61B596359}" srcOrd="0" destOrd="0" presId="urn:microsoft.com/office/officeart/2005/8/layout/hList7"/>
    <dgm:cxn modelId="{81E6722A-A66C-4E27-9C5E-57D4DB96E8BC}" type="presOf" srcId="{B748A3F3-6B5B-4243-8BEB-6CEF14A3C04D}" destId="{4231EC16-4463-4A48-9896-432729309190}" srcOrd="0" destOrd="0" presId="urn:microsoft.com/office/officeart/2005/8/layout/hList7"/>
    <dgm:cxn modelId="{AE577989-BBA3-4AF9-850E-3BC3E8C36D7C}" srcId="{B748A3F3-6B5B-4243-8BEB-6CEF14A3C04D}" destId="{EDF5F686-DBE3-486D-B091-57CBAA0E70B6}" srcOrd="0" destOrd="0" parTransId="{7CECA239-1CF3-476F-9061-81F4BD27BC3C}" sibTransId="{922EAF25-03E6-44E7-9696-609BC9B170D4}"/>
    <dgm:cxn modelId="{90C7BA98-BC94-F242-8E48-0B9A9BCC4A4F}" srcId="{B748A3F3-6B5B-4243-8BEB-6CEF14A3C04D}" destId="{FDB15E79-720F-4544-8196-EACFACC9BF3E}" srcOrd="2" destOrd="0" parTransId="{39899C93-630D-FE45-9552-0596A998EC94}" sibTransId="{0AD0FC85-07BC-FB41-8000-51ABEDA3E2D2}"/>
    <dgm:cxn modelId="{D5AC9EAB-1455-9D41-A731-176621F6D8A2}" type="presOf" srcId="{922EAF25-03E6-44E7-9696-609BC9B170D4}" destId="{62A84A60-28BB-4EA4-BE78-93F726E45DEA}" srcOrd="0" destOrd="0" presId="urn:microsoft.com/office/officeart/2005/8/layout/hList7"/>
    <dgm:cxn modelId="{ADF842CE-DF28-234C-8FF3-637B0D30A7D4}" type="presOf" srcId="{FDB15E79-720F-4544-8196-EACFACC9BF3E}" destId="{B9E8D704-4948-4C43-BC56-F8E6DB23F00A}" srcOrd="0" destOrd="0" presId="urn:microsoft.com/office/officeart/2005/8/layout/hList7"/>
    <dgm:cxn modelId="{34300BD2-6A9E-434E-8C03-D619239566DE}" type="presOf" srcId="{5084FA89-9CB4-457B-B970-5E9E44DE5D50}" destId="{F8C20896-5393-2643-A2B4-DF9C97DAE5CB}" srcOrd="0" destOrd="0" presId="urn:microsoft.com/office/officeart/2005/8/layout/hList7"/>
    <dgm:cxn modelId="{07FD41DC-CF3E-41D2-8A28-9DD8486B98E6}" srcId="{B748A3F3-6B5B-4243-8BEB-6CEF14A3C04D}" destId="{E1731208-6E1E-41A8-A8BF-AAA973D64A81}" srcOrd="1" destOrd="0" parTransId="{EBE46185-472F-4D1F-90C4-62DD3109C787}" sibTransId="{5084FA89-9CB4-457B-B970-5E9E44DE5D50}"/>
    <dgm:cxn modelId="{BC2726E9-C744-444B-AA55-B3418359412D}" type="presOf" srcId="{EDF5F686-DBE3-486D-B091-57CBAA0E70B6}" destId="{80D9EB19-7108-473E-A0C1-E516AC32E717}" srcOrd="0" destOrd="0" presId="urn:microsoft.com/office/officeart/2005/8/layout/hList7"/>
    <dgm:cxn modelId="{B4E94FF5-E3D0-2C4A-8D43-FB9600B28880}" type="presOf" srcId="{E1731208-6E1E-41A8-A8BF-AAA973D64A81}" destId="{59201FC6-DC75-4F5E-B4CD-64C5A86879C5}" srcOrd="1" destOrd="0" presId="urn:microsoft.com/office/officeart/2005/8/layout/hList7"/>
    <dgm:cxn modelId="{5374356A-7CFD-7646-893B-9573B27AF647}" type="presParOf" srcId="{4231EC16-4463-4A48-9896-432729309190}" destId="{E2CAB546-549A-403C-AAAB-D45D860AB345}" srcOrd="0" destOrd="0" presId="urn:microsoft.com/office/officeart/2005/8/layout/hList7"/>
    <dgm:cxn modelId="{BCC5B3F1-D97B-DE44-99B6-C4960A13080C}" type="presParOf" srcId="{4231EC16-4463-4A48-9896-432729309190}" destId="{B6FD6FC3-BCB5-4E40-82AE-C2201A5F6D55}" srcOrd="1" destOrd="0" presId="urn:microsoft.com/office/officeart/2005/8/layout/hList7"/>
    <dgm:cxn modelId="{730155DD-652B-3849-A13B-EF3418842650}" type="presParOf" srcId="{B6FD6FC3-BCB5-4E40-82AE-C2201A5F6D55}" destId="{0A28AA24-F43D-4CF4-88AC-D501DA264205}" srcOrd="0" destOrd="0" presId="urn:microsoft.com/office/officeart/2005/8/layout/hList7"/>
    <dgm:cxn modelId="{493492B2-41A2-C743-95C3-5FEF11908A2F}" type="presParOf" srcId="{0A28AA24-F43D-4CF4-88AC-D501DA264205}" destId="{80D9EB19-7108-473E-A0C1-E516AC32E717}" srcOrd="0" destOrd="0" presId="urn:microsoft.com/office/officeart/2005/8/layout/hList7"/>
    <dgm:cxn modelId="{2B1B35C2-44AE-7D43-8332-A38CA424F5DD}" type="presParOf" srcId="{0A28AA24-F43D-4CF4-88AC-D501DA264205}" destId="{624E1FE4-A5BF-4947-AA3A-7E4A9E520D0F}" srcOrd="1" destOrd="0" presId="urn:microsoft.com/office/officeart/2005/8/layout/hList7"/>
    <dgm:cxn modelId="{0FBFC118-1595-7342-B247-5D292424BA1F}" type="presParOf" srcId="{0A28AA24-F43D-4CF4-88AC-D501DA264205}" destId="{13BEE04A-729C-4072-80AE-41EBD22942FA}" srcOrd="2" destOrd="0" presId="urn:microsoft.com/office/officeart/2005/8/layout/hList7"/>
    <dgm:cxn modelId="{AC1FE5D9-7F3B-1448-841D-910A93F7E021}" type="presParOf" srcId="{0A28AA24-F43D-4CF4-88AC-D501DA264205}" destId="{168262F6-ADA5-4ACE-83FB-4EE630FC4B45}" srcOrd="3" destOrd="0" presId="urn:microsoft.com/office/officeart/2005/8/layout/hList7"/>
    <dgm:cxn modelId="{A25833BC-B412-BB41-9D8B-7486E5ABFC49}" type="presParOf" srcId="{B6FD6FC3-BCB5-4E40-82AE-C2201A5F6D55}" destId="{62A84A60-28BB-4EA4-BE78-93F726E45DEA}" srcOrd="1" destOrd="0" presId="urn:microsoft.com/office/officeart/2005/8/layout/hList7"/>
    <dgm:cxn modelId="{BA6FBF2E-283B-8F42-8386-B90A5F67C2AC}" type="presParOf" srcId="{B6FD6FC3-BCB5-4E40-82AE-C2201A5F6D55}" destId="{2A144D8C-3109-4A8E-A67A-5BF5E48813CE}" srcOrd="2" destOrd="0" presId="urn:microsoft.com/office/officeart/2005/8/layout/hList7"/>
    <dgm:cxn modelId="{419CF758-B959-8A49-AAB3-DB3B962120B1}" type="presParOf" srcId="{2A144D8C-3109-4A8E-A67A-5BF5E48813CE}" destId="{2257CB7C-4981-4B7B-8719-49E61B596359}" srcOrd="0" destOrd="0" presId="urn:microsoft.com/office/officeart/2005/8/layout/hList7"/>
    <dgm:cxn modelId="{846B42E0-F0D1-3A4C-93D9-EB9D052DEC9C}" type="presParOf" srcId="{2A144D8C-3109-4A8E-A67A-5BF5E48813CE}" destId="{59201FC6-DC75-4F5E-B4CD-64C5A86879C5}" srcOrd="1" destOrd="0" presId="urn:microsoft.com/office/officeart/2005/8/layout/hList7"/>
    <dgm:cxn modelId="{DE76F6AD-C9E5-3E40-81E8-0A3F52EFEEE9}" type="presParOf" srcId="{2A144D8C-3109-4A8E-A67A-5BF5E48813CE}" destId="{3DE3E284-EBEC-4F83-83BA-3C678D5E9858}" srcOrd="2" destOrd="0" presId="urn:microsoft.com/office/officeart/2005/8/layout/hList7"/>
    <dgm:cxn modelId="{4175A8AE-7148-5E46-A9B2-97813618A90B}" type="presParOf" srcId="{2A144D8C-3109-4A8E-A67A-5BF5E48813CE}" destId="{95D3DE66-2714-4B83-BA2D-F008031F3807}" srcOrd="3" destOrd="0" presId="urn:microsoft.com/office/officeart/2005/8/layout/hList7"/>
    <dgm:cxn modelId="{A692CE1D-E326-5646-BEC7-F743A7BB8DCB}" type="presParOf" srcId="{B6FD6FC3-BCB5-4E40-82AE-C2201A5F6D55}" destId="{F8C20896-5393-2643-A2B4-DF9C97DAE5CB}" srcOrd="3" destOrd="0" presId="urn:microsoft.com/office/officeart/2005/8/layout/hList7"/>
    <dgm:cxn modelId="{E6010CE9-5103-874D-BE64-88A87BE3E40F}" type="presParOf" srcId="{B6FD6FC3-BCB5-4E40-82AE-C2201A5F6D55}" destId="{41E45EC0-2030-554B-9E8C-7B563D17C468}" srcOrd="4" destOrd="0" presId="urn:microsoft.com/office/officeart/2005/8/layout/hList7"/>
    <dgm:cxn modelId="{318CAD92-7237-5545-9F57-2AC3FE98A5BA}" type="presParOf" srcId="{41E45EC0-2030-554B-9E8C-7B563D17C468}" destId="{B9E8D704-4948-4C43-BC56-F8E6DB23F00A}" srcOrd="0" destOrd="0" presId="urn:microsoft.com/office/officeart/2005/8/layout/hList7"/>
    <dgm:cxn modelId="{53928B27-89DE-C847-94B3-E7E545DB75AC}" type="presParOf" srcId="{41E45EC0-2030-554B-9E8C-7B563D17C468}" destId="{5937AE24-B501-924B-ABD3-9DE4A485E9FB}" srcOrd="1" destOrd="0" presId="urn:microsoft.com/office/officeart/2005/8/layout/hList7"/>
    <dgm:cxn modelId="{E7E61857-30A7-D448-90A1-800FFA6A115D}" type="presParOf" srcId="{41E45EC0-2030-554B-9E8C-7B563D17C468}" destId="{9E9A9B32-5D93-C44B-9CB8-F1D1F62CFE16}" srcOrd="2" destOrd="0" presId="urn:microsoft.com/office/officeart/2005/8/layout/hList7"/>
    <dgm:cxn modelId="{BE3CF1E0-A7D4-4C41-8882-603AFCBFA62B}" type="presParOf" srcId="{41E45EC0-2030-554B-9E8C-7B563D17C468}" destId="{E4F7F48C-FBF1-3A47-9FF4-6719ECA4F5F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63E56-468C-46EB-9E24-DD98EE8F8FF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403D931-49B2-421E-AD31-899E4C0417F4}">
      <dgm:prSet phldrT="[Text]"/>
      <dgm:spPr/>
      <dgm:t>
        <a:bodyPr/>
        <a:lstStyle/>
        <a:p>
          <a:r>
            <a:rPr lang="en-US" dirty="0"/>
            <a:t>How does BAP work?</a:t>
          </a:r>
        </a:p>
      </dgm:t>
    </dgm:pt>
    <dgm:pt modelId="{D3F6F6D4-E58D-4F1A-BA9A-A94BBB5BDB58}" type="parTrans" cxnId="{6AD96203-9302-466A-956F-A26706682740}">
      <dgm:prSet/>
      <dgm:spPr/>
      <dgm:t>
        <a:bodyPr/>
        <a:lstStyle/>
        <a:p>
          <a:endParaRPr lang="en-US"/>
        </a:p>
      </dgm:t>
    </dgm:pt>
    <dgm:pt modelId="{97B7E829-AE59-4603-BF3E-DEA8EE64CCA0}" type="sibTrans" cxnId="{6AD96203-9302-466A-956F-A26706682740}">
      <dgm:prSet/>
      <dgm:spPr/>
      <dgm:t>
        <a:bodyPr/>
        <a:lstStyle/>
        <a:p>
          <a:endParaRPr lang="en-US"/>
        </a:p>
      </dgm:t>
    </dgm:pt>
    <dgm:pt modelId="{F4EB5249-27F1-4C56-8ED6-498161E972E3}">
      <dgm:prSet phldrT="[Text]"/>
      <dgm:spPr/>
      <dgm:t>
        <a:bodyPr/>
        <a:lstStyle/>
        <a:p>
          <a:r>
            <a:rPr lang="en-US" dirty="0"/>
            <a:t>GPA</a:t>
          </a:r>
        </a:p>
      </dgm:t>
    </dgm:pt>
    <dgm:pt modelId="{47648D0E-35F3-4125-8FE8-314B995FFE2D}" type="parTrans" cxnId="{EE5C8E0C-D758-4C35-8DBC-F429467AB841}">
      <dgm:prSet/>
      <dgm:spPr/>
      <dgm:t>
        <a:bodyPr/>
        <a:lstStyle/>
        <a:p>
          <a:endParaRPr lang="en-US"/>
        </a:p>
      </dgm:t>
    </dgm:pt>
    <dgm:pt modelId="{133B6390-EE86-4E6A-A079-651C6494E747}" type="sibTrans" cxnId="{EE5C8E0C-D758-4C35-8DBC-F429467AB841}">
      <dgm:prSet/>
      <dgm:spPr/>
      <dgm:t>
        <a:bodyPr/>
        <a:lstStyle/>
        <a:p>
          <a:endParaRPr lang="en-US"/>
        </a:p>
      </dgm:t>
    </dgm:pt>
    <dgm:pt modelId="{E7762763-EAEB-4C5C-8A62-02335B448F8B}">
      <dgm:prSet phldrT="[Text]"/>
      <dgm:spPr/>
      <dgm:t>
        <a:bodyPr/>
        <a:lstStyle/>
        <a:p>
          <a:r>
            <a:rPr lang="en-US" dirty="0"/>
            <a:t>Attendance</a:t>
          </a:r>
        </a:p>
      </dgm:t>
    </dgm:pt>
    <dgm:pt modelId="{975A3565-B823-43FA-BC3A-E4E9376CCA0E}" type="sibTrans" cxnId="{1F37FDE3-A73B-4220-8A6D-F3C3E8F2374C}">
      <dgm:prSet/>
      <dgm:spPr/>
      <dgm:t>
        <a:bodyPr/>
        <a:lstStyle/>
        <a:p>
          <a:endParaRPr lang="en-US"/>
        </a:p>
      </dgm:t>
    </dgm:pt>
    <dgm:pt modelId="{BBB5B9C7-568A-4131-8288-5F626DE0ABB7}" type="parTrans" cxnId="{1F37FDE3-A73B-4220-8A6D-F3C3E8F2374C}">
      <dgm:prSet/>
      <dgm:spPr/>
      <dgm:t>
        <a:bodyPr/>
        <a:lstStyle/>
        <a:p>
          <a:endParaRPr lang="en-US"/>
        </a:p>
      </dgm:t>
    </dgm:pt>
    <dgm:pt modelId="{21C4C50E-A714-4D66-87B7-312C7D71C0B7}">
      <dgm:prSet/>
      <dgm:spPr/>
      <dgm:t>
        <a:bodyPr/>
        <a:lstStyle/>
        <a:p>
          <a:r>
            <a:rPr lang="en-US" dirty="0"/>
            <a:t>Research Performance</a:t>
          </a:r>
        </a:p>
      </dgm:t>
    </dgm:pt>
    <dgm:pt modelId="{AAC06123-8D54-44F5-AA25-22339A610B02}" type="parTrans" cxnId="{2AA87658-634B-4FF1-B14E-08F8E5F45FEB}">
      <dgm:prSet/>
      <dgm:spPr/>
      <dgm:t>
        <a:bodyPr/>
        <a:lstStyle/>
        <a:p>
          <a:endParaRPr lang="en-US"/>
        </a:p>
      </dgm:t>
    </dgm:pt>
    <dgm:pt modelId="{57DB9026-6E36-427F-A23B-97A39996F53F}" type="sibTrans" cxnId="{2AA87658-634B-4FF1-B14E-08F8E5F45FEB}">
      <dgm:prSet/>
      <dgm:spPr/>
      <dgm:t>
        <a:bodyPr/>
        <a:lstStyle/>
        <a:p>
          <a:endParaRPr lang="en-US"/>
        </a:p>
      </dgm:t>
    </dgm:pt>
    <dgm:pt modelId="{ACF8B535-F0C1-4B13-95E2-B7C1A41FE14D}">
      <dgm:prSet/>
      <dgm:spPr/>
      <dgm:t>
        <a:bodyPr/>
        <a:lstStyle/>
        <a:p>
          <a:r>
            <a:rPr lang="en-US" dirty="0"/>
            <a:t>Grading by advisor</a:t>
          </a:r>
        </a:p>
      </dgm:t>
    </dgm:pt>
    <dgm:pt modelId="{BC5B33BD-28AC-4EBE-B3C1-A87B0543810F}" type="parTrans" cxnId="{A18E7682-01E1-4545-8B62-A0C64EBA6811}">
      <dgm:prSet/>
      <dgm:spPr/>
      <dgm:t>
        <a:bodyPr/>
        <a:lstStyle/>
        <a:p>
          <a:endParaRPr lang="en-US"/>
        </a:p>
      </dgm:t>
    </dgm:pt>
    <dgm:pt modelId="{261FEB87-E1E5-41BC-B61C-D9FBC0014D40}" type="sibTrans" cxnId="{A18E7682-01E1-4545-8B62-A0C64EBA6811}">
      <dgm:prSet/>
      <dgm:spPr/>
      <dgm:t>
        <a:bodyPr/>
        <a:lstStyle/>
        <a:p>
          <a:endParaRPr lang="en-US"/>
        </a:p>
      </dgm:t>
    </dgm:pt>
    <dgm:pt modelId="{5AC07785-BA41-44F4-82C0-2EF5280CBBBD}" type="pres">
      <dgm:prSet presAssocID="{D8C63E56-468C-46EB-9E24-DD98EE8F8FF7}" presName="diagram" presStyleCnt="0">
        <dgm:presLayoutVars>
          <dgm:chPref val="1"/>
          <dgm:dir/>
          <dgm:animOne val="branch"/>
          <dgm:animLvl val="lvl"/>
          <dgm:resizeHandles/>
        </dgm:presLayoutVars>
      </dgm:prSet>
      <dgm:spPr/>
    </dgm:pt>
    <dgm:pt modelId="{4B4F1846-5C0B-41FD-95B6-820AF920A664}" type="pres">
      <dgm:prSet presAssocID="{2403D931-49B2-421E-AD31-899E4C0417F4}" presName="root" presStyleCnt="0"/>
      <dgm:spPr/>
    </dgm:pt>
    <dgm:pt modelId="{C8AC99C3-4D94-47F8-8065-B9337AD94DF9}" type="pres">
      <dgm:prSet presAssocID="{2403D931-49B2-421E-AD31-899E4C0417F4}" presName="rootComposite" presStyleCnt="0"/>
      <dgm:spPr/>
    </dgm:pt>
    <dgm:pt modelId="{30DDD5DF-84DE-490C-906A-35C188D3C406}" type="pres">
      <dgm:prSet presAssocID="{2403D931-49B2-421E-AD31-899E4C0417F4}" presName="rootText" presStyleLbl="node1" presStyleIdx="0" presStyleCnt="1" custScaleX="185924" custLinFactNeighborX="5629"/>
      <dgm:spPr/>
    </dgm:pt>
    <dgm:pt modelId="{C6E92A90-ADD4-48A2-AA7A-BD1A0C5BC9F6}" type="pres">
      <dgm:prSet presAssocID="{2403D931-49B2-421E-AD31-899E4C0417F4}" presName="rootConnector" presStyleLbl="node1" presStyleIdx="0" presStyleCnt="1"/>
      <dgm:spPr/>
    </dgm:pt>
    <dgm:pt modelId="{F99EADB5-28A9-4536-BF61-020E71C0DE75}" type="pres">
      <dgm:prSet presAssocID="{2403D931-49B2-421E-AD31-899E4C0417F4}" presName="childShape" presStyleCnt="0"/>
      <dgm:spPr/>
    </dgm:pt>
    <dgm:pt modelId="{8A6540B3-0C43-402F-8FFF-BDDECFA02382}" type="pres">
      <dgm:prSet presAssocID="{47648D0E-35F3-4125-8FE8-314B995FFE2D}" presName="Name13" presStyleLbl="parChTrans1D2" presStyleIdx="0" presStyleCnt="4"/>
      <dgm:spPr/>
    </dgm:pt>
    <dgm:pt modelId="{BEA7BC2F-3449-4426-BBEA-1EC73826D8C2}" type="pres">
      <dgm:prSet presAssocID="{F4EB5249-27F1-4C56-8ED6-498161E972E3}" presName="childText" presStyleLbl="bgAcc1" presStyleIdx="0" presStyleCnt="4">
        <dgm:presLayoutVars>
          <dgm:bulletEnabled val="1"/>
        </dgm:presLayoutVars>
      </dgm:prSet>
      <dgm:spPr/>
    </dgm:pt>
    <dgm:pt modelId="{2193EB58-51E3-4842-A294-DFBEBC81C32A}" type="pres">
      <dgm:prSet presAssocID="{BBB5B9C7-568A-4131-8288-5F626DE0ABB7}" presName="Name13" presStyleLbl="parChTrans1D2" presStyleIdx="1" presStyleCnt="4"/>
      <dgm:spPr/>
    </dgm:pt>
    <dgm:pt modelId="{F6C38EFA-AA75-4722-85C9-B1CB0669B193}" type="pres">
      <dgm:prSet presAssocID="{E7762763-EAEB-4C5C-8A62-02335B448F8B}" presName="childText" presStyleLbl="bgAcc1" presStyleIdx="1" presStyleCnt="4" custLinFactX="8726" custLinFactNeighborX="100000" custLinFactNeighborY="-58569">
        <dgm:presLayoutVars>
          <dgm:bulletEnabled val="1"/>
        </dgm:presLayoutVars>
      </dgm:prSet>
      <dgm:spPr/>
    </dgm:pt>
    <dgm:pt modelId="{22A188DB-14F3-49AC-B347-0CBC30A4E13E}" type="pres">
      <dgm:prSet presAssocID="{AAC06123-8D54-44F5-AA25-22339A610B02}" presName="Name13" presStyleLbl="parChTrans1D2" presStyleIdx="2" presStyleCnt="4"/>
      <dgm:spPr/>
    </dgm:pt>
    <dgm:pt modelId="{75E04026-F1DE-4AD4-A176-B66253DBE342}" type="pres">
      <dgm:prSet presAssocID="{21C4C50E-A714-4D66-87B7-312C7D71C0B7}" presName="childText" presStyleLbl="bgAcc1" presStyleIdx="2" presStyleCnt="4" custLinFactY="-15676" custLinFactNeighborX="1010" custLinFactNeighborY="-100000">
        <dgm:presLayoutVars>
          <dgm:bulletEnabled val="1"/>
        </dgm:presLayoutVars>
      </dgm:prSet>
      <dgm:spPr/>
    </dgm:pt>
    <dgm:pt modelId="{56C8FC98-2417-44B6-BCEE-85EF0B4943F4}" type="pres">
      <dgm:prSet presAssocID="{BC5B33BD-28AC-4EBE-B3C1-A87B0543810F}" presName="Name13" presStyleLbl="parChTrans1D2" presStyleIdx="3" presStyleCnt="4"/>
      <dgm:spPr/>
    </dgm:pt>
    <dgm:pt modelId="{CA939F5B-34B4-40A5-8884-F1D578BA1205}" type="pres">
      <dgm:prSet presAssocID="{ACF8B535-F0C1-4B13-95E2-B7C1A41FE14D}" presName="childText" presStyleLbl="bgAcc1" presStyleIdx="3" presStyleCnt="4" custLinFactX="10247" custLinFactY="-78951" custLinFactNeighborX="100000" custLinFactNeighborY="-100000">
        <dgm:presLayoutVars>
          <dgm:bulletEnabled val="1"/>
        </dgm:presLayoutVars>
      </dgm:prSet>
      <dgm:spPr/>
    </dgm:pt>
  </dgm:ptLst>
  <dgm:cxnLst>
    <dgm:cxn modelId="{6AD96203-9302-466A-956F-A26706682740}" srcId="{D8C63E56-468C-46EB-9E24-DD98EE8F8FF7}" destId="{2403D931-49B2-421E-AD31-899E4C0417F4}" srcOrd="0" destOrd="0" parTransId="{D3F6F6D4-E58D-4F1A-BA9A-A94BBB5BDB58}" sibTransId="{97B7E829-AE59-4603-BF3E-DEA8EE64CCA0}"/>
    <dgm:cxn modelId="{823AB903-4F12-4BD2-9741-2A8C12E32D5C}" type="presOf" srcId="{47648D0E-35F3-4125-8FE8-314B995FFE2D}" destId="{8A6540B3-0C43-402F-8FFF-BDDECFA02382}" srcOrd="0" destOrd="0" presId="urn:microsoft.com/office/officeart/2005/8/layout/hierarchy3"/>
    <dgm:cxn modelId="{1280D805-383C-4560-8292-6CA2A8E0CA4C}" type="presOf" srcId="{AAC06123-8D54-44F5-AA25-22339A610B02}" destId="{22A188DB-14F3-49AC-B347-0CBC30A4E13E}" srcOrd="0" destOrd="0" presId="urn:microsoft.com/office/officeart/2005/8/layout/hierarchy3"/>
    <dgm:cxn modelId="{EE5C8E0C-D758-4C35-8DBC-F429467AB841}" srcId="{2403D931-49B2-421E-AD31-899E4C0417F4}" destId="{F4EB5249-27F1-4C56-8ED6-498161E972E3}" srcOrd="0" destOrd="0" parTransId="{47648D0E-35F3-4125-8FE8-314B995FFE2D}" sibTransId="{133B6390-EE86-4E6A-A079-651C6494E747}"/>
    <dgm:cxn modelId="{2AA87658-634B-4FF1-B14E-08F8E5F45FEB}" srcId="{2403D931-49B2-421E-AD31-899E4C0417F4}" destId="{21C4C50E-A714-4D66-87B7-312C7D71C0B7}" srcOrd="2" destOrd="0" parTransId="{AAC06123-8D54-44F5-AA25-22339A610B02}" sibTransId="{57DB9026-6E36-427F-A23B-97A39996F53F}"/>
    <dgm:cxn modelId="{B57C0968-F084-46DE-8798-D61DC93DD285}" type="presOf" srcId="{BBB5B9C7-568A-4131-8288-5F626DE0ABB7}" destId="{2193EB58-51E3-4842-A294-DFBEBC81C32A}" srcOrd="0" destOrd="0" presId="urn:microsoft.com/office/officeart/2005/8/layout/hierarchy3"/>
    <dgm:cxn modelId="{A18E7682-01E1-4545-8B62-A0C64EBA6811}" srcId="{2403D931-49B2-421E-AD31-899E4C0417F4}" destId="{ACF8B535-F0C1-4B13-95E2-B7C1A41FE14D}" srcOrd="3" destOrd="0" parTransId="{BC5B33BD-28AC-4EBE-B3C1-A87B0543810F}" sibTransId="{261FEB87-E1E5-41BC-B61C-D9FBC0014D40}"/>
    <dgm:cxn modelId="{0CA02B83-E9A2-4AD1-B366-496E2F3A32E7}" type="presOf" srcId="{ACF8B535-F0C1-4B13-95E2-B7C1A41FE14D}" destId="{CA939F5B-34B4-40A5-8884-F1D578BA1205}" srcOrd="0" destOrd="0" presId="urn:microsoft.com/office/officeart/2005/8/layout/hierarchy3"/>
    <dgm:cxn modelId="{07F505AB-E389-4455-A3B7-ACD5D7FBBA23}" type="presOf" srcId="{BC5B33BD-28AC-4EBE-B3C1-A87B0543810F}" destId="{56C8FC98-2417-44B6-BCEE-85EF0B4943F4}" srcOrd="0" destOrd="0" presId="urn:microsoft.com/office/officeart/2005/8/layout/hierarchy3"/>
    <dgm:cxn modelId="{E4EED3B1-6F5C-4865-BE9B-A47DAA884F04}" type="presOf" srcId="{2403D931-49B2-421E-AD31-899E4C0417F4}" destId="{C6E92A90-ADD4-48A2-AA7A-BD1A0C5BC9F6}" srcOrd="1" destOrd="0" presId="urn:microsoft.com/office/officeart/2005/8/layout/hierarchy3"/>
    <dgm:cxn modelId="{4E3CA7B5-A958-4565-8C68-43D6E1886406}" type="presOf" srcId="{E7762763-EAEB-4C5C-8A62-02335B448F8B}" destId="{F6C38EFA-AA75-4722-85C9-B1CB0669B193}" srcOrd="0" destOrd="0" presId="urn:microsoft.com/office/officeart/2005/8/layout/hierarchy3"/>
    <dgm:cxn modelId="{927F7FBB-CAC1-4EA9-9ADC-D2A0DE3507A3}" type="presOf" srcId="{2403D931-49B2-421E-AD31-899E4C0417F4}" destId="{30DDD5DF-84DE-490C-906A-35C188D3C406}" srcOrd="0" destOrd="0" presId="urn:microsoft.com/office/officeart/2005/8/layout/hierarchy3"/>
    <dgm:cxn modelId="{2365ABDB-8DC5-4308-87C6-9B5DE9E9BCDD}" type="presOf" srcId="{D8C63E56-468C-46EB-9E24-DD98EE8F8FF7}" destId="{5AC07785-BA41-44F4-82C0-2EF5280CBBBD}" srcOrd="0" destOrd="0" presId="urn:microsoft.com/office/officeart/2005/8/layout/hierarchy3"/>
    <dgm:cxn modelId="{97EA1FE3-BF98-4168-BA1F-E8CD03BE0EBD}" type="presOf" srcId="{F4EB5249-27F1-4C56-8ED6-498161E972E3}" destId="{BEA7BC2F-3449-4426-BBEA-1EC73826D8C2}" srcOrd="0" destOrd="0" presId="urn:microsoft.com/office/officeart/2005/8/layout/hierarchy3"/>
    <dgm:cxn modelId="{1F37FDE3-A73B-4220-8A6D-F3C3E8F2374C}" srcId="{2403D931-49B2-421E-AD31-899E4C0417F4}" destId="{E7762763-EAEB-4C5C-8A62-02335B448F8B}" srcOrd="1" destOrd="0" parTransId="{BBB5B9C7-568A-4131-8288-5F626DE0ABB7}" sibTransId="{975A3565-B823-43FA-BC3A-E4E9376CCA0E}"/>
    <dgm:cxn modelId="{B65772EB-EA40-4336-9024-3B4615DFC1E3}" type="presOf" srcId="{21C4C50E-A714-4D66-87B7-312C7D71C0B7}" destId="{75E04026-F1DE-4AD4-A176-B66253DBE342}" srcOrd="0" destOrd="0" presId="urn:microsoft.com/office/officeart/2005/8/layout/hierarchy3"/>
    <dgm:cxn modelId="{46B7656E-53D6-4B06-8C8A-09C9FB36EDCA}" type="presParOf" srcId="{5AC07785-BA41-44F4-82C0-2EF5280CBBBD}" destId="{4B4F1846-5C0B-41FD-95B6-820AF920A664}" srcOrd="0" destOrd="0" presId="urn:microsoft.com/office/officeart/2005/8/layout/hierarchy3"/>
    <dgm:cxn modelId="{5767229F-52CF-4E15-A415-29EB7468C2F4}" type="presParOf" srcId="{4B4F1846-5C0B-41FD-95B6-820AF920A664}" destId="{C8AC99C3-4D94-47F8-8065-B9337AD94DF9}" srcOrd="0" destOrd="0" presId="urn:microsoft.com/office/officeart/2005/8/layout/hierarchy3"/>
    <dgm:cxn modelId="{9C694330-C66D-485E-9110-29F4D430BF70}" type="presParOf" srcId="{C8AC99C3-4D94-47F8-8065-B9337AD94DF9}" destId="{30DDD5DF-84DE-490C-906A-35C188D3C406}" srcOrd="0" destOrd="0" presId="urn:microsoft.com/office/officeart/2005/8/layout/hierarchy3"/>
    <dgm:cxn modelId="{22B1E85A-3046-4C35-B99B-684D11E9AA73}" type="presParOf" srcId="{C8AC99C3-4D94-47F8-8065-B9337AD94DF9}" destId="{C6E92A90-ADD4-48A2-AA7A-BD1A0C5BC9F6}" srcOrd="1" destOrd="0" presId="urn:microsoft.com/office/officeart/2005/8/layout/hierarchy3"/>
    <dgm:cxn modelId="{8184ABD6-C63E-4769-A24D-8BC2949F078A}" type="presParOf" srcId="{4B4F1846-5C0B-41FD-95B6-820AF920A664}" destId="{F99EADB5-28A9-4536-BF61-020E71C0DE75}" srcOrd="1" destOrd="0" presId="urn:microsoft.com/office/officeart/2005/8/layout/hierarchy3"/>
    <dgm:cxn modelId="{889344D2-89F6-4BCC-B493-CA04E0971C19}" type="presParOf" srcId="{F99EADB5-28A9-4536-BF61-020E71C0DE75}" destId="{8A6540B3-0C43-402F-8FFF-BDDECFA02382}" srcOrd="0" destOrd="0" presId="urn:microsoft.com/office/officeart/2005/8/layout/hierarchy3"/>
    <dgm:cxn modelId="{6E757C3F-3C24-4442-9FA0-5B49926D178D}" type="presParOf" srcId="{F99EADB5-28A9-4536-BF61-020E71C0DE75}" destId="{BEA7BC2F-3449-4426-BBEA-1EC73826D8C2}" srcOrd="1" destOrd="0" presId="urn:microsoft.com/office/officeart/2005/8/layout/hierarchy3"/>
    <dgm:cxn modelId="{A2BBFC98-DDA0-4CFD-9F23-335BF6C10CF1}" type="presParOf" srcId="{F99EADB5-28A9-4536-BF61-020E71C0DE75}" destId="{2193EB58-51E3-4842-A294-DFBEBC81C32A}" srcOrd="2" destOrd="0" presId="urn:microsoft.com/office/officeart/2005/8/layout/hierarchy3"/>
    <dgm:cxn modelId="{94BFAEF6-7738-4E64-8437-E0A47F13DA05}" type="presParOf" srcId="{F99EADB5-28A9-4536-BF61-020E71C0DE75}" destId="{F6C38EFA-AA75-4722-85C9-B1CB0669B193}" srcOrd="3" destOrd="0" presId="urn:microsoft.com/office/officeart/2005/8/layout/hierarchy3"/>
    <dgm:cxn modelId="{9FBE1972-CB87-4935-8042-204EBFD6F5EF}" type="presParOf" srcId="{F99EADB5-28A9-4536-BF61-020E71C0DE75}" destId="{22A188DB-14F3-49AC-B347-0CBC30A4E13E}" srcOrd="4" destOrd="0" presId="urn:microsoft.com/office/officeart/2005/8/layout/hierarchy3"/>
    <dgm:cxn modelId="{4DA32F1A-C5E2-4A38-879B-35EFAE61739E}" type="presParOf" srcId="{F99EADB5-28A9-4536-BF61-020E71C0DE75}" destId="{75E04026-F1DE-4AD4-A176-B66253DBE342}" srcOrd="5" destOrd="0" presId="urn:microsoft.com/office/officeart/2005/8/layout/hierarchy3"/>
    <dgm:cxn modelId="{107CFC8C-2807-4B9E-B4F7-4A8954CDE362}" type="presParOf" srcId="{F99EADB5-28A9-4536-BF61-020E71C0DE75}" destId="{56C8FC98-2417-44B6-BCEE-85EF0B4943F4}" srcOrd="6" destOrd="0" presId="urn:microsoft.com/office/officeart/2005/8/layout/hierarchy3"/>
    <dgm:cxn modelId="{AECAF9E6-A793-4731-8481-50D8C0DD386A}" type="presParOf" srcId="{F99EADB5-28A9-4536-BF61-020E71C0DE75}" destId="{CA939F5B-34B4-40A5-8884-F1D578BA120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2D0FF-078C-4F67-AE1C-AF8AA8162DD0}">
      <dsp:nvSpPr>
        <dsp:cNvPr id="0" name=""/>
        <dsp:cNvSpPr/>
      </dsp:nvSpPr>
      <dsp:spPr>
        <a:xfrm>
          <a:off x="1370" y="73479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Biomedical Engineering and Bioinformatics</a:t>
          </a:r>
        </a:p>
      </dsp:txBody>
      <dsp:txXfrm>
        <a:off x="24436" y="757862"/>
        <a:ext cx="1528931" cy="741399"/>
      </dsp:txXfrm>
    </dsp:sp>
    <dsp:sp modelId="{22A48473-C2C2-41AD-8BA5-58A71C325E92}">
      <dsp:nvSpPr>
        <dsp:cNvPr id="0" name=""/>
        <dsp:cNvSpPr/>
      </dsp:nvSpPr>
      <dsp:spPr>
        <a:xfrm>
          <a:off x="158876" y="152232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2CD93B-869F-4C04-B3BE-13F57B640726}">
      <dsp:nvSpPr>
        <dsp:cNvPr id="0" name=""/>
        <dsp:cNvSpPr/>
      </dsp:nvSpPr>
      <dsp:spPr>
        <a:xfrm>
          <a:off x="316383" y="1719211"/>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PhD</a:t>
          </a:r>
        </a:p>
        <a:p>
          <a:pPr marL="0" lvl="0" indent="0" algn="l" defTabSz="488950">
            <a:lnSpc>
              <a:spcPct val="90000"/>
            </a:lnSpc>
            <a:spcBef>
              <a:spcPct val="0"/>
            </a:spcBef>
            <a:spcAft>
              <a:spcPct val="35000"/>
            </a:spcAft>
            <a:buNone/>
          </a:pPr>
          <a:r>
            <a:rPr lang="en-US" sz="1100" kern="1200" dirty="0"/>
            <a:t>MS (With Thesis)</a:t>
          </a:r>
        </a:p>
        <a:p>
          <a:pPr marL="0" lvl="0" indent="0" algn="l" defTabSz="488950">
            <a:lnSpc>
              <a:spcPct val="90000"/>
            </a:lnSpc>
            <a:spcBef>
              <a:spcPct val="0"/>
            </a:spcBef>
            <a:spcAft>
              <a:spcPct val="35000"/>
            </a:spcAft>
            <a:buNone/>
          </a:pPr>
          <a:r>
            <a:rPr lang="en-US" sz="1100" kern="1200" dirty="0"/>
            <a:t>MS (Without Thesis)</a:t>
          </a:r>
        </a:p>
      </dsp:txBody>
      <dsp:txXfrm>
        <a:off x="339449" y="1742277"/>
        <a:ext cx="1213918" cy="741399"/>
      </dsp:txXfrm>
    </dsp:sp>
    <dsp:sp modelId="{36BCFD3E-99F5-4573-AD37-6EEB6AC791E9}">
      <dsp:nvSpPr>
        <dsp:cNvPr id="0" name=""/>
        <dsp:cNvSpPr/>
      </dsp:nvSpPr>
      <dsp:spPr>
        <a:xfrm>
          <a:off x="1970199" y="73479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Electrical-Electronics and Cyber Systems Engineering</a:t>
          </a:r>
        </a:p>
      </dsp:txBody>
      <dsp:txXfrm>
        <a:off x="1993265" y="757862"/>
        <a:ext cx="1528931" cy="741399"/>
      </dsp:txXfrm>
    </dsp:sp>
    <dsp:sp modelId="{2507031F-E8C8-4160-9E61-95CCE32E2BE4}">
      <dsp:nvSpPr>
        <dsp:cNvPr id="0" name=""/>
        <dsp:cNvSpPr/>
      </dsp:nvSpPr>
      <dsp:spPr>
        <a:xfrm>
          <a:off x="2127706" y="152232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42714-854E-49B9-8BBC-BA34A7A76C4D}">
      <dsp:nvSpPr>
        <dsp:cNvPr id="0" name=""/>
        <dsp:cNvSpPr/>
      </dsp:nvSpPr>
      <dsp:spPr>
        <a:xfrm>
          <a:off x="2285212" y="1719211"/>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PhD</a:t>
          </a:r>
        </a:p>
        <a:p>
          <a:pPr marL="0" lvl="0" indent="0" algn="l" defTabSz="488950">
            <a:lnSpc>
              <a:spcPct val="90000"/>
            </a:lnSpc>
            <a:spcBef>
              <a:spcPct val="0"/>
            </a:spcBef>
            <a:spcAft>
              <a:spcPct val="35000"/>
            </a:spcAft>
            <a:buNone/>
          </a:pPr>
          <a:r>
            <a:rPr lang="en-US" sz="1100" kern="1200" dirty="0"/>
            <a:t>MS (With Thesis)</a:t>
          </a:r>
        </a:p>
        <a:p>
          <a:pPr marL="0" lvl="0" indent="0" algn="l" defTabSz="488950">
            <a:lnSpc>
              <a:spcPct val="90000"/>
            </a:lnSpc>
            <a:spcBef>
              <a:spcPct val="0"/>
            </a:spcBef>
            <a:spcAft>
              <a:spcPct val="35000"/>
            </a:spcAft>
            <a:buNone/>
          </a:pPr>
          <a:r>
            <a:rPr lang="en-US" sz="1100" kern="1200" dirty="0"/>
            <a:t>MS (Without Thesis)</a:t>
          </a:r>
        </a:p>
      </dsp:txBody>
      <dsp:txXfrm>
        <a:off x="2308278" y="1742277"/>
        <a:ext cx="1213918" cy="741399"/>
      </dsp:txXfrm>
    </dsp:sp>
    <dsp:sp modelId="{4648C98B-22CE-46C3-AB42-870AB726AED4}">
      <dsp:nvSpPr>
        <dsp:cNvPr id="0" name=""/>
        <dsp:cNvSpPr/>
      </dsp:nvSpPr>
      <dsp:spPr>
        <a:xfrm>
          <a:off x="3939029" y="73479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tr-TR" sz="1300" kern="1200" dirty="0"/>
            <a:t>Healthcare </a:t>
          </a:r>
          <a:r>
            <a:rPr lang="en-US" sz="1300" kern="1200" dirty="0"/>
            <a:t>Systems Engineering</a:t>
          </a:r>
          <a:endParaRPr lang="tr-TR" sz="1300" kern="1200" dirty="0"/>
        </a:p>
      </dsp:txBody>
      <dsp:txXfrm>
        <a:off x="3962095" y="757862"/>
        <a:ext cx="1528931" cy="741399"/>
      </dsp:txXfrm>
    </dsp:sp>
    <dsp:sp modelId="{78DB45BF-2856-44F0-9D66-4698A9B314D9}">
      <dsp:nvSpPr>
        <dsp:cNvPr id="0" name=""/>
        <dsp:cNvSpPr/>
      </dsp:nvSpPr>
      <dsp:spPr>
        <a:xfrm>
          <a:off x="4096535" y="152232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F96C7-DB60-4B76-8478-8D67C7D90716}">
      <dsp:nvSpPr>
        <dsp:cNvPr id="0" name=""/>
        <dsp:cNvSpPr/>
      </dsp:nvSpPr>
      <dsp:spPr>
        <a:xfrm>
          <a:off x="4254042" y="1719211"/>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PhD</a:t>
          </a:r>
        </a:p>
        <a:p>
          <a:pPr marL="0" lvl="0" indent="0" algn="l" defTabSz="488950">
            <a:lnSpc>
              <a:spcPct val="90000"/>
            </a:lnSpc>
            <a:spcBef>
              <a:spcPct val="0"/>
            </a:spcBef>
            <a:spcAft>
              <a:spcPct val="35000"/>
            </a:spcAft>
            <a:buNone/>
          </a:pPr>
          <a:r>
            <a:rPr lang="en-US" sz="1100" kern="1200" dirty="0"/>
            <a:t>MS (With Thesis)</a:t>
          </a:r>
        </a:p>
      </dsp:txBody>
      <dsp:txXfrm>
        <a:off x="4277108" y="1742277"/>
        <a:ext cx="1213918" cy="741399"/>
      </dsp:txXfrm>
    </dsp:sp>
    <dsp:sp modelId="{056A7FEE-6D31-4161-8F7C-84BE15D6D1F7}">
      <dsp:nvSpPr>
        <dsp:cNvPr id="0" name=""/>
        <dsp:cNvSpPr/>
      </dsp:nvSpPr>
      <dsp:spPr>
        <a:xfrm>
          <a:off x="5907858" y="73479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Climate Change, Energy and Health</a:t>
          </a:r>
          <a:endParaRPr lang="tr-TR" sz="1300" kern="1200" dirty="0"/>
        </a:p>
      </dsp:txBody>
      <dsp:txXfrm>
        <a:off x="5930924" y="757862"/>
        <a:ext cx="1528931" cy="741399"/>
      </dsp:txXfrm>
    </dsp:sp>
    <dsp:sp modelId="{E0DA587F-55FD-BA46-A62A-5B3B7787E781}">
      <dsp:nvSpPr>
        <dsp:cNvPr id="0" name=""/>
        <dsp:cNvSpPr/>
      </dsp:nvSpPr>
      <dsp:spPr>
        <a:xfrm>
          <a:off x="6065365" y="152232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DBA8F4-F4A5-EA4D-8B6C-8A82120EBEB9}">
      <dsp:nvSpPr>
        <dsp:cNvPr id="0" name=""/>
        <dsp:cNvSpPr/>
      </dsp:nvSpPr>
      <dsp:spPr>
        <a:xfrm>
          <a:off x="6222871" y="1719211"/>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tr-TR" sz="1100" kern="1200" noProof="0" dirty="0"/>
            <a:t>(30% English)</a:t>
          </a:r>
        </a:p>
        <a:p>
          <a:pPr marL="0" lvl="0" indent="0" algn="ctr" defTabSz="488950">
            <a:lnSpc>
              <a:spcPct val="90000"/>
            </a:lnSpc>
            <a:spcBef>
              <a:spcPct val="0"/>
            </a:spcBef>
            <a:spcAft>
              <a:spcPct val="35000"/>
            </a:spcAft>
            <a:buNone/>
          </a:pPr>
          <a:r>
            <a:rPr lang="en-US" sz="1100" kern="1200" dirty="0"/>
            <a:t>MS (With Thesis)</a:t>
          </a:r>
        </a:p>
      </dsp:txBody>
      <dsp:txXfrm>
        <a:off x="6245937" y="1742277"/>
        <a:ext cx="1213918" cy="741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BB171-B0B2-FC47-B8C6-A87C9937E892}">
      <dsp:nvSpPr>
        <dsp:cNvPr id="0" name=""/>
        <dsp:cNvSpPr/>
      </dsp:nvSpPr>
      <dsp:spPr>
        <a:xfrm>
          <a:off x="1370" y="202221"/>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tr-TR" sz="1800" kern="1200" dirty="0"/>
            <a:t>İnşaat Yönetimi ve Hukuku </a:t>
          </a:r>
        </a:p>
      </dsp:txBody>
      <dsp:txXfrm>
        <a:off x="24436" y="225287"/>
        <a:ext cx="1528931" cy="741399"/>
      </dsp:txXfrm>
    </dsp:sp>
    <dsp:sp modelId="{C855D3A0-D978-1A43-AE0D-498E606F0FAB}">
      <dsp:nvSpPr>
        <dsp:cNvPr id="0" name=""/>
        <dsp:cNvSpPr/>
      </dsp:nvSpPr>
      <dsp:spPr>
        <a:xfrm>
          <a:off x="158876" y="989753"/>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4BF19-0131-F441-828A-986A54C92E4F}">
      <dsp:nvSpPr>
        <dsp:cNvPr id="0" name=""/>
        <dsp:cNvSpPr/>
      </dsp:nvSpPr>
      <dsp:spPr>
        <a:xfrm>
          <a:off x="316383" y="1186636"/>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tr-TR" sz="1100" kern="1200" dirty="0" err="1"/>
            <a:t>PhD</a:t>
          </a:r>
          <a:endParaRPr lang="tr-TR" sz="1100" kern="1200" dirty="0"/>
        </a:p>
        <a:p>
          <a:pPr marL="0" lvl="0" indent="0" algn="l" defTabSz="488950">
            <a:lnSpc>
              <a:spcPct val="90000"/>
            </a:lnSpc>
            <a:spcBef>
              <a:spcPct val="0"/>
            </a:spcBef>
            <a:spcAft>
              <a:spcPct val="35000"/>
            </a:spcAft>
            <a:buNone/>
          </a:pPr>
          <a:r>
            <a:rPr lang="tr-TR" sz="1100" kern="1200" dirty="0"/>
            <a:t>MS (</a:t>
          </a:r>
          <a:r>
            <a:rPr lang="tr-TR" sz="1100" kern="1200" dirty="0" err="1"/>
            <a:t>With</a:t>
          </a:r>
          <a:r>
            <a:rPr lang="tr-TR" sz="1100" kern="1200" dirty="0"/>
            <a:t> </a:t>
          </a:r>
          <a:r>
            <a:rPr lang="tr-TR" sz="1100" kern="1200" dirty="0" err="1"/>
            <a:t>Thesis</a:t>
          </a:r>
          <a:r>
            <a:rPr lang="tr-TR" sz="1100" kern="1200" dirty="0"/>
            <a:t>)</a:t>
          </a:r>
        </a:p>
        <a:p>
          <a:pPr marL="0" lvl="0" indent="0" algn="l" defTabSz="488950">
            <a:lnSpc>
              <a:spcPct val="90000"/>
            </a:lnSpc>
            <a:spcBef>
              <a:spcPct val="0"/>
            </a:spcBef>
            <a:spcAft>
              <a:spcPct val="35000"/>
            </a:spcAft>
            <a:buNone/>
          </a:pPr>
          <a:r>
            <a:rPr lang="tr-TR" sz="1100" kern="1200" dirty="0"/>
            <a:t>MS (</a:t>
          </a:r>
          <a:r>
            <a:rPr lang="tr-TR" sz="1100" kern="1200" dirty="0" err="1"/>
            <a:t>Without</a:t>
          </a:r>
          <a:r>
            <a:rPr lang="tr-TR" sz="1100" kern="1200" dirty="0"/>
            <a:t> </a:t>
          </a:r>
          <a:r>
            <a:rPr lang="tr-TR" sz="1100" kern="1200" dirty="0" err="1"/>
            <a:t>Thesis</a:t>
          </a:r>
          <a:r>
            <a:rPr lang="tr-TR" sz="1100" kern="1200" dirty="0"/>
            <a:t>)</a:t>
          </a:r>
          <a:endParaRPr lang="en-US" sz="1100" kern="1200" dirty="0"/>
        </a:p>
      </dsp:txBody>
      <dsp:txXfrm>
        <a:off x="339449" y="1209702"/>
        <a:ext cx="1213918" cy="741399"/>
      </dsp:txXfrm>
    </dsp:sp>
    <dsp:sp modelId="{9F08C740-CAA9-664A-A125-765DE19548F7}">
      <dsp:nvSpPr>
        <dsp:cNvPr id="0" name=""/>
        <dsp:cNvSpPr/>
      </dsp:nvSpPr>
      <dsp:spPr>
        <a:xfrm>
          <a:off x="1970199" y="202221"/>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tr-TR" sz="1800" kern="1200" dirty="0"/>
            <a:t>Yapılı Çevre ve Sağlık</a:t>
          </a:r>
        </a:p>
      </dsp:txBody>
      <dsp:txXfrm>
        <a:off x="1993265" y="225287"/>
        <a:ext cx="1528931" cy="741399"/>
      </dsp:txXfrm>
    </dsp:sp>
    <dsp:sp modelId="{6ADD289A-ABEE-45CD-A6F5-A6486E8D5D1B}">
      <dsp:nvSpPr>
        <dsp:cNvPr id="0" name=""/>
        <dsp:cNvSpPr/>
      </dsp:nvSpPr>
      <dsp:spPr>
        <a:xfrm>
          <a:off x="2127706" y="989753"/>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BFD7D-CE08-4A14-BEC8-E9EC9A23BF8E}">
      <dsp:nvSpPr>
        <dsp:cNvPr id="0" name=""/>
        <dsp:cNvSpPr/>
      </dsp:nvSpPr>
      <dsp:spPr>
        <a:xfrm>
          <a:off x="2285212" y="1186636"/>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t>MS (Without Thesis)</a:t>
          </a:r>
        </a:p>
      </dsp:txBody>
      <dsp:txXfrm>
        <a:off x="2308278" y="1209702"/>
        <a:ext cx="1213918" cy="741399"/>
      </dsp:txXfrm>
    </dsp:sp>
    <dsp:sp modelId="{5DE31DB2-A2FD-4217-AE1F-5624B9A76D6C}">
      <dsp:nvSpPr>
        <dsp:cNvPr id="0" name=""/>
        <dsp:cNvSpPr/>
      </dsp:nvSpPr>
      <dsp:spPr>
        <a:xfrm>
          <a:off x="3939029" y="202221"/>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noProof="0" dirty="0"/>
            <a:t>Civil Engineering</a:t>
          </a:r>
        </a:p>
      </dsp:txBody>
      <dsp:txXfrm>
        <a:off x="3962095" y="225287"/>
        <a:ext cx="1528931" cy="741399"/>
      </dsp:txXfrm>
    </dsp:sp>
    <dsp:sp modelId="{B8A0F699-442F-45FD-A85B-C51808C7020A}">
      <dsp:nvSpPr>
        <dsp:cNvPr id="0" name=""/>
        <dsp:cNvSpPr/>
      </dsp:nvSpPr>
      <dsp:spPr>
        <a:xfrm>
          <a:off x="4096535" y="989753"/>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01F4F-CBFA-49A7-BA08-87E403C5C058}">
      <dsp:nvSpPr>
        <dsp:cNvPr id="0" name=""/>
        <dsp:cNvSpPr/>
      </dsp:nvSpPr>
      <dsp:spPr>
        <a:xfrm>
          <a:off x="4254042" y="1186636"/>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tr-TR" sz="1100" kern="1200" noProof="0" dirty="0"/>
            <a:t>    (30% English)</a:t>
          </a:r>
        </a:p>
        <a:p>
          <a:pPr marL="0" lvl="0" indent="0" algn="l" defTabSz="488950">
            <a:lnSpc>
              <a:spcPct val="90000"/>
            </a:lnSpc>
            <a:spcBef>
              <a:spcPct val="0"/>
            </a:spcBef>
            <a:spcAft>
              <a:spcPct val="35000"/>
            </a:spcAft>
            <a:buNone/>
          </a:pPr>
          <a:r>
            <a:rPr lang="tr-TR" sz="1100" kern="1200" noProof="0" dirty="0" err="1"/>
            <a:t>PhD</a:t>
          </a:r>
          <a:endParaRPr lang="tr-TR" sz="1100" kern="1200" noProof="0" dirty="0"/>
        </a:p>
        <a:p>
          <a:pPr marL="0" lvl="0" indent="0" algn="l" defTabSz="488950">
            <a:lnSpc>
              <a:spcPct val="90000"/>
            </a:lnSpc>
            <a:spcBef>
              <a:spcPct val="0"/>
            </a:spcBef>
            <a:spcAft>
              <a:spcPct val="35000"/>
            </a:spcAft>
            <a:buNone/>
          </a:pPr>
          <a:r>
            <a:rPr lang="tr-TR" sz="1100" kern="1200" noProof="0" dirty="0"/>
            <a:t>MS (</a:t>
          </a:r>
          <a:r>
            <a:rPr lang="tr-TR" sz="1100" kern="1200" noProof="0" dirty="0" err="1"/>
            <a:t>With</a:t>
          </a:r>
          <a:r>
            <a:rPr lang="tr-TR" sz="1100" kern="1200" noProof="0" dirty="0"/>
            <a:t> </a:t>
          </a:r>
          <a:r>
            <a:rPr lang="tr-TR" sz="1100" kern="1200" noProof="0" dirty="0" err="1"/>
            <a:t>Thesis</a:t>
          </a:r>
          <a:r>
            <a:rPr lang="tr-TR" sz="1100" kern="1200" noProof="0" dirty="0"/>
            <a:t>)</a:t>
          </a:r>
          <a:endParaRPr lang="en-US" sz="1100" kern="1200" noProof="0" dirty="0"/>
        </a:p>
      </dsp:txBody>
      <dsp:txXfrm>
        <a:off x="4277108" y="1209702"/>
        <a:ext cx="1213918" cy="741399"/>
      </dsp:txXfrm>
    </dsp:sp>
    <dsp:sp modelId="{066A7E9B-2691-430B-80E8-C8C0BAA3582D}">
      <dsp:nvSpPr>
        <dsp:cNvPr id="0" name=""/>
        <dsp:cNvSpPr/>
      </dsp:nvSpPr>
      <dsp:spPr>
        <a:xfrm>
          <a:off x="5907858" y="202221"/>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noProof="0" dirty="0"/>
            <a:t>Computer Engineering</a:t>
          </a:r>
        </a:p>
      </dsp:txBody>
      <dsp:txXfrm>
        <a:off x="5930924" y="225287"/>
        <a:ext cx="1528931" cy="741399"/>
      </dsp:txXfrm>
    </dsp:sp>
    <dsp:sp modelId="{02D24076-CADE-4A5D-8A07-A3B386B16CB9}">
      <dsp:nvSpPr>
        <dsp:cNvPr id="0" name=""/>
        <dsp:cNvSpPr/>
      </dsp:nvSpPr>
      <dsp:spPr>
        <a:xfrm>
          <a:off x="6065365" y="989753"/>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26886-F36E-4030-A64D-CDF5D6F3AC72}">
      <dsp:nvSpPr>
        <dsp:cNvPr id="0" name=""/>
        <dsp:cNvSpPr/>
      </dsp:nvSpPr>
      <dsp:spPr>
        <a:xfrm>
          <a:off x="6222871" y="1186636"/>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PhD</a:t>
          </a:r>
        </a:p>
        <a:p>
          <a:pPr marL="0" lvl="0" indent="0" algn="l" defTabSz="488950">
            <a:lnSpc>
              <a:spcPct val="90000"/>
            </a:lnSpc>
            <a:spcBef>
              <a:spcPct val="0"/>
            </a:spcBef>
            <a:spcAft>
              <a:spcPct val="35000"/>
            </a:spcAft>
            <a:buNone/>
          </a:pPr>
          <a:r>
            <a:rPr lang="en-US" sz="1100" kern="1200" dirty="0"/>
            <a:t>MS (With </a:t>
          </a:r>
          <a:r>
            <a:rPr lang="en-US" sz="1100" kern="1200"/>
            <a:t>Thesis)</a:t>
          </a:r>
          <a:endParaRPr lang="en-US" sz="1100" kern="1200" dirty="0"/>
        </a:p>
      </dsp:txBody>
      <dsp:txXfrm>
        <a:off x="6245937" y="1209702"/>
        <a:ext cx="1213918" cy="741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9EB19-7108-473E-A0C1-E516AC32E717}">
      <dsp:nvSpPr>
        <dsp:cNvPr id="0" name=""/>
        <dsp:cNvSpPr/>
      </dsp:nvSpPr>
      <dsp:spPr>
        <a:xfrm>
          <a:off x="1533" y="0"/>
          <a:ext cx="2386056" cy="38417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Prof. Dr. Yasemin YUKSEL DURMAZ, Director of GSENS</a:t>
          </a:r>
        </a:p>
      </dsp:txBody>
      <dsp:txXfrm>
        <a:off x="1533" y="1536699"/>
        <a:ext cx="2386056" cy="1536700"/>
      </dsp:txXfrm>
    </dsp:sp>
    <dsp:sp modelId="{168262F6-ADA5-4ACE-83FB-4EE630FC4B45}">
      <dsp:nvSpPr>
        <dsp:cNvPr id="0" name=""/>
        <dsp:cNvSpPr/>
      </dsp:nvSpPr>
      <dsp:spPr>
        <a:xfrm>
          <a:off x="554910" y="230505"/>
          <a:ext cx="1279302" cy="127930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7CB7C-4981-4B7B-8719-49E61B596359}">
      <dsp:nvSpPr>
        <dsp:cNvPr id="0" name=""/>
        <dsp:cNvSpPr/>
      </dsp:nvSpPr>
      <dsp:spPr>
        <a:xfrm>
          <a:off x="2459171" y="0"/>
          <a:ext cx="2386056" cy="3841750"/>
        </a:xfrm>
        <a:prstGeom prst="roundRect">
          <a:avLst>
            <a:gd name="adj" fmla="val 10000"/>
          </a:avLst>
        </a:prstGeom>
        <a:solidFill>
          <a:schemeClr val="accent3">
            <a:hueOff val="501488"/>
            <a:satOff val="4768"/>
            <a:lumOff val="-8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Tuba  ÖZCAN Secretary of GSENS</a:t>
          </a:r>
        </a:p>
      </dsp:txBody>
      <dsp:txXfrm>
        <a:off x="2459171" y="1536699"/>
        <a:ext cx="2386056" cy="1536700"/>
      </dsp:txXfrm>
    </dsp:sp>
    <dsp:sp modelId="{95D3DE66-2714-4B83-BA2D-F008031F3807}">
      <dsp:nvSpPr>
        <dsp:cNvPr id="0" name=""/>
        <dsp:cNvSpPr/>
      </dsp:nvSpPr>
      <dsp:spPr>
        <a:xfrm>
          <a:off x="3012548" y="230505"/>
          <a:ext cx="1279302" cy="1279302"/>
        </a:xfrm>
        <a:prstGeom prst="ellipse">
          <a:avLst/>
        </a:prstGeom>
        <a:blipFill rotWithShape="1">
          <a:blip xmlns:r="http://schemas.openxmlformats.org/officeDocument/2006/relationships" r:embed="rId2"/>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8D704-4948-4C43-BC56-F8E6DB23F00A}">
      <dsp:nvSpPr>
        <dsp:cNvPr id="0" name=""/>
        <dsp:cNvSpPr/>
      </dsp:nvSpPr>
      <dsp:spPr>
        <a:xfrm>
          <a:off x="4916809" y="0"/>
          <a:ext cx="2386056" cy="3841750"/>
        </a:xfrm>
        <a:prstGeom prst="roundRect">
          <a:avLst>
            <a:gd name="adj" fmla="val 10000"/>
          </a:avLst>
        </a:prstGeom>
        <a:solidFill>
          <a:schemeClr val="accent3">
            <a:hueOff val="1002976"/>
            <a:satOff val="9535"/>
            <a:lumOff val="-17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br>
            <a:rPr lang="en-US" sz="2200" kern="1200" dirty="0"/>
          </a:br>
          <a:r>
            <a:rPr lang="en-US" sz="2200" kern="1200" dirty="0"/>
            <a:t>Secretariat of GSENS</a:t>
          </a:r>
        </a:p>
      </dsp:txBody>
      <dsp:txXfrm>
        <a:off x="4916809" y="1536699"/>
        <a:ext cx="2386056" cy="1536700"/>
      </dsp:txXfrm>
    </dsp:sp>
    <dsp:sp modelId="{E4F7F48C-FBF1-3A47-9FF4-6719ECA4F5F6}">
      <dsp:nvSpPr>
        <dsp:cNvPr id="0" name=""/>
        <dsp:cNvSpPr/>
      </dsp:nvSpPr>
      <dsp:spPr>
        <a:xfrm>
          <a:off x="5470186" y="267579"/>
          <a:ext cx="1279302" cy="1279302"/>
        </a:xfrm>
        <a:prstGeom prst="ellipse">
          <a:avLst/>
        </a:prstGeom>
        <a:solidFill>
          <a:schemeClr val="accent3">
            <a:tint val="50000"/>
            <a:hueOff val="1379979"/>
            <a:satOff val="-36806"/>
            <a:lumOff val="-50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AB546-549A-403C-AAAB-D45D860AB345}">
      <dsp:nvSpPr>
        <dsp:cNvPr id="0" name=""/>
        <dsp:cNvSpPr/>
      </dsp:nvSpPr>
      <dsp:spPr>
        <a:xfrm>
          <a:off x="292176" y="2803276"/>
          <a:ext cx="6720048" cy="576262"/>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D5DF-84DE-490C-906A-35C188D3C406}">
      <dsp:nvSpPr>
        <dsp:cNvPr id="0" name=""/>
        <dsp:cNvSpPr/>
      </dsp:nvSpPr>
      <dsp:spPr>
        <a:xfrm>
          <a:off x="1865217" y="496"/>
          <a:ext cx="2518035" cy="6771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How does BAP work?</a:t>
          </a:r>
        </a:p>
      </dsp:txBody>
      <dsp:txXfrm>
        <a:off x="1885051" y="20330"/>
        <a:ext cx="2478367" cy="637499"/>
      </dsp:txXfrm>
    </dsp:sp>
    <dsp:sp modelId="{8A6540B3-0C43-402F-8FFF-BDDECFA02382}">
      <dsp:nvSpPr>
        <dsp:cNvPr id="0" name=""/>
        <dsp:cNvSpPr/>
      </dsp:nvSpPr>
      <dsp:spPr>
        <a:xfrm>
          <a:off x="2117021" y="677664"/>
          <a:ext cx="175567" cy="507875"/>
        </a:xfrm>
        <a:custGeom>
          <a:avLst/>
          <a:gdLst/>
          <a:ahLst/>
          <a:cxnLst/>
          <a:rect l="0" t="0" r="0" b="0"/>
          <a:pathLst>
            <a:path>
              <a:moveTo>
                <a:pt x="0" y="0"/>
              </a:moveTo>
              <a:lnTo>
                <a:pt x="0" y="507875"/>
              </a:lnTo>
              <a:lnTo>
                <a:pt x="175567" y="507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7BC2F-3449-4426-BBEA-1EC73826D8C2}">
      <dsp:nvSpPr>
        <dsp:cNvPr id="0" name=""/>
        <dsp:cNvSpPr/>
      </dsp:nvSpPr>
      <dsp:spPr>
        <a:xfrm>
          <a:off x="2292589" y="846956"/>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GPA</a:t>
          </a:r>
        </a:p>
      </dsp:txBody>
      <dsp:txXfrm>
        <a:off x="2312423" y="866790"/>
        <a:ext cx="1043800" cy="637499"/>
      </dsp:txXfrm>
    </dsp:sp>
    <dsp:sp modelId="{2193EB58-51E3-4842-A294-DFBEBC81C32A}">
      <dsp:nvSpPr>
        <dsp:cNvPr id="0" name=""/>
        <dsp:cNvSpPr/>
      </dsp:nvSpPr>
      <dsp:spPr>
        <a:xfrm>
          <a:off x="2117021" y="677664"/>
          <a:ext cx="1353580" cy="957725"/>
        </a:xfrm>
        <a:custGeom>
          <a:avLst/>
          <a:gdLst/>
          <a:ahLst/>
          <a:cxnLst/>
          <a:rect l="0" t="0" r="0" b="0"/>
          <a:pathLst>
            <a:path>
              <a:moveTo>
                <a:pt x="0" y="0"/>
              </a:moveTo>
              <a:lnTo>
                <a:pt x="0" y="957725"/>
              </a:lnTo>
              <a:lnTo>
                <a:pt x="1353580" y="9577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38EFA-AA75-4722-85C9-B1CB0669B193}">
      <dsp:nvSpPr>
        <dsp:cNvPr id="0" name=""/>
        <dsp:cNvSpPr/>
      </dsp:nvSpPr>
      <dsp:spPr>
        <a:xfrm>
          <a:off x="3470601" y="1296805"/>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Attendance</a:t>
          </a:r>
        </a:p>
      </dsp:txBody>
      <dsp:txXfrm>
        <a:off x="3490435" y="1316639"/>
        <a:ext cx="1043800" cy="637499"/>
      </dsp:txXfrm>
    </dsp:sp>
    <dsp:sp modelId="{22A188DB-14F3-49AC-B347-0CBC30A4E13E}">
      <dsp:nvSpPr>
        <dsp:cNvPr id="0" name=""/>
        <dsp:cNvSpPr/>
      </dsp:nvSpPr>
      <dsp:spPr>
        <a:xfrm>
          <a:off x="2117021" y="677664"/>
          <a:ext cx="186511" cy="1417475"/>
        </a:xfrm>
        <a:custGeom>
          <a:avLst/>
          <a:gdLst/>
          <a:ahLst/>
          <a:cxnLst/>
          <a:rect l="0" t="0" r="0" b="0"/>
          <a:pathLst>
            <a:path>
              <a:moveTo>
                <a:pt x="0" y="0"/>
              </a:moveTo>
              <a:lnTo>
                <a:pt x="0" y="1417475"/>
              </a:lnTo>
              <a:lnTo>
                <a:pt x="186511" y="14174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04026-F1DE-4AD4-A176-B66253DBE342}">
      <dsp:nvSpPr>
        <dsp:cNvPr id="0" name=""/>
        <dsp:cNvSpPr/>
      </dsp:nvSpPr>
      <dsp:spPr>
        <a:xfrm>
          <a:off x="2303532" y="1756555"/>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Research Performance</a:t>
          </a:r>
        </a:p>
      </dsp:txBody>
      <dsp:txXfrm>
        <a:off x="2323366" y="1776389"/>
        <a:ext cx="1043800" cy="637499"/>
      </dsp:txXfrm>
    </dsp:sp>
    <dsp:sp modelId="{56C8FC98-2417-44B6-BCEE-85EF0B4943F4}">
      <dsp:nvSpPr>
        <dsp:cNvPr id="0" name=""/>
        <dsp:cNvSpPr/>
      </dsp:nvSpPr>
      <dsp:spPr>
        <a:xfrm>
          <a:off x="2117021" y="677664"/>
          <a:ext cx="1370059" cy="1835457"/>
        </a:xfrm>
        <a:custGeom>
          <a:avLst/>
          <a:gdLst/>
          <a:ahLst/>
          <a:cxnLst/>
          <a:rect l="0" t="0" r="0" b="0"/>
          <a:pathLst>
            <a:path>
              <a:moveTo>
                <a:pt x="0" y="0"/>
              </a:moveTo>
              <a:lnTo>
                <a:pt x="0" y="1835457"/>
              </a:lnTo>
              <a:lnTo>
                <a:pt x="1370059" y="18354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939F5B-34B4-40A5-8884-F1D578BA1205}">
      <dsp:nvSpPr>
        <dsp:cNvPr id="0" name=""/>
        <dsp:cNvSpPr/>
      </dsp:nvSpPr>
      <dsp:spPr>
        <a:xfrm>
          <a:off x="3487081" y="2174537"/>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Grading by advisor</a:t>
          </a:r>
        </a:p>
      </dsp:txBody>
      <dsp:txXfrm>
        <a:off x="3506915" y="2194371"/>
        <a:ext cx="1043800" cy="637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324AE2-1794-504B-AF6B-9EC191C188AB}" type="datetime1">
              <a:rPr lang="en-US" smtClean="0"/>
              <a:t>10/17/23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8541B7-1C0A-3447-94C4-D07816C8F0C3}" type="slidenum">
              <a:rPr lang="en-US" smtClean="0"/>
              <a:t>‹#›</a:t>
            </a:fld>
            <a:endParaRPr lang="en-US"/>
          </a:p>
        </p:txBody>
      </p:sp>
    </p:spTree>
    <p:extLst>
      <p:ext uri="{BB962C8B-B14F-4D97-AF65-F5344CB8AC3E}">
        <p14:creationId xmlns:p14="http://schemas.microsoft.com/office/powerpoint/2010/main" val="257351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07513-4A7E-D44B-9110-8FAC12D76B8E}" type="datetime1">
              <a:rPr lang="en-US" smtClean="0"/>
              <a:t>10/17/23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2DB62-D5C4-5F4A-8B1C-FA73A1224B9E}" type="slidenum">
              <a:rPr lang="en-US" smtClean="0"/>
              <a:t>‹#›</a:t>
            </a:fld>
            <a:endParaRPr lang="en-US"/>
          </a:p>
        </p:txBody>
      </p:sp>
    </p:spTree>
    <p:extLst>
      <p:ext uri="{BB962C8B-B14F-4D97-AF65-F5344CB8AC3E}">
        <p14:creationId xmlns:p14="http://schemas.microsoft.com/office/powerpoint/2010/main" val="941768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563" y="1721555"/>
            <a:ext cx="5958288" cy="1333637"/>
          </a:xfrm>
        </p:spPr>
        <p:txBody>
          <a:bodyPr anchor="b">
            <a:noAutofit/>
          </a:bodyPr>
          <a:lstStyle>
            <a:lvl1pPr algn="l">
              <a:lnSpc>
                <a:spcPct val="70000"/>
              </a:lnSpc>
              <a:defRPr sz="5000" b="0">
                <a:solidFill>
                  <a:schemeClr val="bg1"/>
                </a:solidFill>
                <a:latin typeface="Calibri"/>
                <a:cs typeface="Calibri"/>
              </a:defRPr>
            </a:lvl1pPr>
          </a:lstStyle>
          <a:p>
            <a:r>
              <a:rPr lang="en-US" dirty="0"/>
              <a:t>CLICK TO EDIT MASTER TITLE STYLE</a:t>
            </a:r>
          </a:p>
        </p:txBody>
      </p:sp>
      <p:sp>
        <p:nvSpPr>
          <p:cNvPr id="3" name="Subtitle 2"/>
          <p:cNvSpPr>
            <a:spLocks noGrp="1"/>
          </p:cNvSpPr>
          <p:nvPr>
            <p:ph type="subTitle" idx="1" hasCustomPrompt="1"/>
          </p:nvPr>
        </p:nvSpPr>
        <p:spPr>
          <a:xfrm>
            <a:off x="711563" y="3704006"/>
            <a:ext cx="5958288" cy="635127"/>
          </a:xfrm>
          <a:prstGeom prst="rect">
            <a:avLst/>
          </a:prstGeom>
        </p:spPr>
        <p:txBody>
          <a:bodyPr>
            <a:normAutofit/>
          </a:bodyPr>
          <a:lstStyle>
            <a:lvl1pPr marL="0" indent="0" algn="l">
              <a:buNone/>
              <a:defRPr sz="2800" b="1">
                <a:solidFill>
                  <a:schemeClr val="accent3"/>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Footer Placeholder 4"/>
          <p:cNvSpPr>
            <a:spLocks noGrp="1"/>
          </p:cNvSpPr>
          <p:nvPr>
            <p:ph type="ftr" sz="quarter" idx="3"/>
          </p:nvPr>
        </p:nvSpPr>
        <p:spPr>
          <a:xfrm>
            <a:off x="672844" y="6457426"/>
            <a:ext cx="4284860" cy="362474"/>
          </a:xfrm>
          <a:prstGeom prst="rect">
            <a:avLst/>
          </a:prstGeom>
        </p:spPr>
        <p:txBody>
          <a:bodyPr vert="horz" lIns="91440" tIns="45720" rIns="91440" bIns="45720" rtlCol="0" anchor="t"/>
          <a:lstStyle>
            <a:lvl1pPr algn="l">
              <a:defRPr sz="1200">
                <a:solidFill>
                  <a:schemeClr val="tx1">
                    <a:tint val="75000"/>
                  </a:schemeClr>
                </a:solidFill>
              </a:defRPr>
            </a:lvl1pPr>
          </a:lstStyle>
          <a:p>
            <a:r>
              <a:rPr lang="en-US" dirty="0"/>
              <a:t>YOUR DEPARTMENT HERE</a:t>
            </a:r>
          </a:p>
        </p:txBody>
      </p:sp>
      <p:sp>
        <p:nvSpPr>
          <p:cNvPr id="7" name="Slide Number Placeholder 5"/>
          <p:cNvSpPr>
            <a:spLocks noGrp="1"/>
          </p:cNvSpPr>
          <p:nvPr>
            <p:ph type="sldNum" sz="quarter" idx="4"/>
          </p:nvPr>
        </p:nvSpPr>
        <p:spPr>
          <a:xfrm>
            <a:off x="342825" y="6472642"/>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
        <p:nvSpPr>
          <p:cNvPr id="10" name="Text Placeholder 9"/>
          <p:cNvSpPr>
            <a:spLocks noGrp="1"/>
          </p:cNvSpPr>
          <p:nvPr>
            <p:ph type="body" sz="quarter" idx="10" hasCustomPrompt="1"/>
          </p:nvPr>
        </p:nvSpPr>
        <p:spPr>
          <a:xfrm>
            <a:off x="711200" y="4587875"/>
            <a:ext cx="6027738" cy="774700"/>
          </a:xfrm>
        </p:spPr>
        <p:txBody>
          <a:bodyPr>
            <a:normAutofit/>
          </a:bodyPr>
          <a:lstStyle>
            <a:lvl1pPr marL="0" indent="0">
              <a:buNone/>
              <a:defRPr lang="en-US" sz="2000" b="1" kern="1200" dirty="0">
                <a:solidFill>
                  <a:schemeClr val="accent6">
                    <a:lumMod val="60000"/>
                    <a:lumOff val="40000"/>
                  </a:schemeClr>
                </a:solidFill>
                <a:latin typeface="Calibri"/>
                <a:ea typeface="+mn-ea"/>
                <a:cs typeface="Calibri"/>
              </a:defRPr>
            </a:lvl1pPr>
          </a:lstStyle>
          <a:p>
            <a:r>
              <a:rPr lang="en-US" dirty="0"/>
              <a:t>CLICK TO EDIT MASTER SUBTITLE STYLE</a:t>
            </a:r>
          </a:p>
        </p:txBody>
      </p:sp>
    </p:spTree>
    <p:extLst>
      <p:ext uri="{BB962C8B-B14F-4D97-AF65-F5344CB8AC3E}">
        <p14:creationId xmlns:p14="http://schemas.microsoft.com/office/powerpoint/2010/main" val="150472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607D427-353C-DD47-9C57-CDC06D475577}" type="slidenum">
              <a:rPr lang="en-US" smtClean="0"/>
              <a:pPr/>
              <a:t>‹#›</a:t>
            </a:fld>
            <a:endParaRPr lang="en-US" dirty="0"/>
          </a:p>
        </p:txBody>
      </p:sp>
      <p:sp>
        <p:nvSpPr>
          <p:cNvPr id="4" name="Title Placeholder 1"/>
          <p:cNvSpPr>
            <a:spLocks noGrp="1"/>
          </p:cNvSpPr>
          <p:nvPr>
            <p:ph type="title"/>
          </p:nvPr>
        </p:nvSpPr>
        <p:spPr>
          <a:xfrm>
            <a:off x="360655" y="243273"/>
            <a:ext cx="8198459" cy="99240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Content Placeholder 6"/>
          <p:cNvSpPr>
            <a:spLocks noGrp="1"/>
          </p:cNvSpPr>
          <p:nvPr>
            <p:ph sz="quarter" idx="11"/>
          </p:nvPr>
        </p:nvSpPr>
        <p:spPr>
          <a:xfrm>
            <a:off x="360363" y="1343025"/>
            <a:ext cx="8199437" cy="49753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04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90674" y="2046134"/>
            <a:ext cx="3806714" cy="480650"/>
          </a:xfrm>
          <a:prstGeom prst="rect">
            <a:avLst/>
          </a:prstGeo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p:cNvSpPr>
            <a:spLocks noGrp="1"/>
          </p:cNvSpPr>
          <p:nvPr>
            <p:ph sz="half" idx="2" hasCustomPrompt="1"/>
          </p:nvPr>
        </p:nvSpPr>
        <p:spPr>
          <a:xfrm>
            <a:off x="690674" y="2649075"/>
            <a:ext cx="3806714" cy="248934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hasCustomPrompt="1"/>
          </p:nvPr>
        </p:nvSpPr>
        <p:spPr>
          <a:xfrm>
            <a:off x="4645025" y="2649075"/>
            <a:ext cx="3813871" cy="248934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0" name="Text Placeholder 2"/>
          <p:cNvSpPr>
            <a:spLocks noGrp="1"/>
          </p:cNvSpPr>
          <p:nvPr>
            <p:ph type="body" idx="13" hasCustomPrompt="1"/>
          </p:nvPr>
        </p:nvSpPr>
        <p:spPr>
          <a:xfrm>
            <a:off x="4645025" y="2046134"/>
            <a:ext cx="3806714" cy="480650"/>
          </a:xfrm>
          <a:prstGeom prst="rect">
            <a:avLst/>
          </a:prstGeom>
        </p:spPr>
        <p:txBody>
          <a:bodyPr anchor="b">
            <a:normAutofit/>
          </a:bodyPr>
          <a:lstStyle>
            <a:lvl1pPr marL="0" indent="0">
              <a:buNone/>
              <a:defRPr sz="1600" b="1">
                <a:solidFill>
                  <a:srgbClr val="2FB6E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1" name="Slide Number Placeholder 5"/>
          <p:cNvSpPr>
            <a:spLocks noGrp="1"/>
          </p:cNvSpPr>
          <p:nvPr>
            <p:ph type="sldNum" sz="quarter" idx="1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
        <p:nvSpPr>
          <p:cNvPr id="8" name="Title Placeholder 1"/>
          <p:cNvSpPr>
            <a:spLocks noGrp="1"/>
          </p:cNvSpPr>
          <p:nvPr>
            <p:ph type="title"/>
          </p:nvPr>
        </p:nvSpPr>
        <p:spPr>
          <a:xfrm>
            <a:off x="360655" y="243273"/>
            <a:ext cx="8198459" cy="992404"/>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78000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38" y="1260636"/>
            <a:ext cx="2590800" cy="480926"/>
          </a:xfrm>
        </p:spPr>
        <p:txBody>
          <a:bodyPr anchor="t">
            <a:normAutofit/>
          </a:bodyPr>
          <a:lstStyle>
            <a:lvl1pPr algn="l">
              <a:defRPr sz="1600" b="1">
                <a:solidFill>
                  <a:srgbClr val="2FB6E3"/>
                </a:solidFill>
              </a:defRPr>
            </a:lvl1pPr>
          </a:lstStyle>
          <a:p>
            <a:r>
              <a:rPr lang="en-US" dirty="0"/>
              <a:t>CLICK TO EDIT THE </a:t>
            </a:r>
            <a:br>
              <a:rPr lang="en-US" dirty="0"/>
            </a:br>
            <a:r>
              <a:rPr lang="en-US" dirty="0"/>
              <a:t>MASTER TITLE STYLE </a:t>
            </a:r>
          </a:p>
        </p:txBody>
      </p:sp>
      <p:sp>
        <p:nvSpPr>
          <p:cNvPr id="3" name="Content Placeholder 2"/>
          <p:cNvSpPr>
            <a:spLocks noGrp="1"/>
          </p:cNvSpPr>
          <p:nvPr>
            <p:ph idx="1"/>
          </p:nvPr>
        </p:nvSpPr>
        <p:spPr>
          <a:xfrm>
            <a:off x="3575050" y="1260636"/>
            <a:ext cx="5111750" cy="411932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hasCustomPrompt="1"/>
          </p:nvPr>
        </p:nvSpPr>
        <p:spPr>
          <a:xfrm>
            <a:off x="612635" y="1820271"/>
            <a:ext cx="2590802" cy="2189754"/>
          </a:xfrm>
          <a:prstGeom prst="rect">
            <a:avLst/>
          </a:prstGeom>
        </p:spPr>
        <p:txBody>
          <a:bodyPr>
            <a:normAutofit/>
          </a:bodyPr>
          <a:lstStyle>
            <a:lvl1pPr marL="0" indent="0">
              <a:buNone/>
              <a:defRPr sz="1200" baseline="0">
                <a:solidFill>
                  <a:schemeClr val="tx1">
                    <a:lumMod val="7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Bookmarks grove right at the coast of the Semantics, a large language ocean. A small river named </a:t>
            </a:r>
            <a:r>
              <a:rPr lang="en-US" sz="1200" dirty="0" err="1"/>
              <a:t>Duden</a:t>
            </a:r>
            <a:r>
              <a:rPr lang="en-US" sz="1200" dirty="0"/>
              <a:t> flows by their place and supplies it with the necessary regalia. It is a paradise country, in which roasted parts of sentences fly into your mouth.</a:t>
            </a:r>
            <a:endParaRPr lang="en-US" dirty="0"/>
          </a:p>
        </p:txBody>
      </p:sp>
      <p:sp>
        <p:nvSpPr>
          <p:cNvPr id="7"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116429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pattFill prst="wd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9" name="TextBox 8"/>
          <p:cNvSpPr txBox="1"/>
          <p:nvPr userDrawn="1"/>
        </p:nvSpPr>
        <p:spPr>
          <a:xfrm>
            <a:off x="1993378" y="-625116"/>
            <a:ext cx="5165660" cy="8462830"/>
          </a:xfrm>
          <a:prstGeom prst="rect">
            <a:avLst/>
          </a:prstGeom>
          <a:noFill/>
        </p:spPr>
        <p:txBody>
          <a:bodyPr wrap="square" rtlCol="0" anchor="ctr">
            <a:spAutoFit/>
          </a:bodyPr>
          <a:lstStyle/>
          <a:p>
            <a:pPr algn="ctr">
              <a:lnSpc>
                <a:spcPct val="140000"/>
              </a:lnSpc>
            </a:pPr>
            <a:r>
              <a:rPr lang="en-US" sz="19900" i="0" dirty="0">
                <a:solidFill>
                  <a:schemeClr val="bg1">
                    <a:lumMod val="85000"/>
                  </a:schemeClr>
                </a:solidFill>
                <a:latin typeface="Georgia"/>
                <a:cs typeface="Georgia"/>
              </a:rPr>
              <a:t>“</a:t>
            </a:r>
          </a:p>
          <a:p>
            <a:pPr algn="ctr">
              <a:lnSpc>
                <a:spcPct val="140000"/>
              </a:lnSpc>
            </a:pPr>
            <a:r>
              <a:rPr lang="en-US" sz="19900" i="0" dirty="0">
                <a:solidFill>
                  <a:schemeClr val="bg1">
                    <a:lumMod val="85000"/>
                  </a:schemeClr>
                </a:solidFill>
                <a:latin typeface="Georgia"/>
                <a:cs typeface="Georgia"/>
              </a:rPr>
              <a:t>”</a:t>
            </a:r>
          </a:p>
        </p:txBody>
      </p:sp>
      <p:sp>
        <p:nvSpPr>
          <p:cNvPr id="7" name="Rectangle 6"/>
          <p:cNvSpPr/>
          <p:nvPr userDrawn="1"/>
        </p:nvSpPr>
        <p:spPr>
          <a:xfrm>
            <a:off x="0" y="1382888"/>
            <a:ext cx="9144000" cy="3443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44304" y="1382887"/>
            <a:ext cx="5659326" cy="3443111"/>
          </a:xfrm>
        </p:spPr>
        <p:txBody>
          <a:bodyPr anchor="ctr">
            <a:normAutofit/>
          </a:bodyPr>
          <a:lstStyle>
            <a:lvl1pPr algn="ctr">
              <a:lnSpc>
                <a:spcPct val="90000"/>
              </a:lnSpc>
              <a:defRPr sz="4000" b="0" i="1">
                <a:solidFill>
                  <a:schemeClr val="bg1"/>
                </a:solidFill>
                <a:latin typeface="Georgia"/>
                <a:cs typeface="Georgia"/>
              </a:defRPr>
            </a:lvl1pPr>
          </a:lstStyle>
          <a:p>
            <a:r>
              <a:rPr lang="en-US" dirty="0"/>
              <a:t>Click to edit master title style to create a high-impact quotation.</a:t>
            </a:r>
          </a:p>
        </p:txBody>
      </p:sp>
      <p:sp>
        <p:nvSpPr>
          <p:cNvPr id="10" name="TextBox 9"/>
          <p:cNvSpPr txBox="1"/>
          <p:nvPr userDrawn="1"/>
        </p:nvSpPr>
        <p:spPr>
          <a:xfrm>
            <a:off x="2737555" y="4964498"/>
            <a:ext cx="3612444" cy="276999"/>
          </a:xfrm>
          <a:prstGeom prst="rect">
            <a:avLst/>
          </a:prstGeom>
          <a:noFill/>
        </p:spPr>
        <p:txBody>
          <a:bodyPr wrap="square" rtlCol="0">
            <a:spAutoFit/>
          </a:bodyPr>
          <a:lstStyle/>
          <a:p>
            <a:pPr algn="ctr"/>
            <a:r>
              <a:rPr lang="en-US" sz="1200" b="1" dirty="0">
                <a:solidFill>
                  <a:schemeClr val="bg1">
                    <a:lumMod val="50000"/>
                  </a:schemeClr>
                </a:solidFill>
              </a:rPr>
              <a:t>—CLICK TO TYPE ATTRIBUTION</a:t>
            </a:r>
          </a:p>
        </p:txBody>
      </p:sp>
      <p:sp>
        <p:nvSpPr>
          <p:cNvPr id="12"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160970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pattFill prst="wd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7" name="Rectangle 6"/>
          <p:cNvSpPr/>
          <p:nvPr userDrawn="1"/>
        </p:nvSpPr>
        <p:spPr>
          <a:xfrm>
            <a:off x="0" y="1382888"/>
            <a:ext cx="9144000" cy="3443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
          </p:nvPr>
        </p:nvSpPr>
        <p:spPr>
          <a:xfrm>
            <a:off x="0" y="1798108"/>
            <a:ext cx="2803761" cy="2557521"/>
          </a:xfrm>
          <a:prstGeom prst="rect">
            <a:avLst/>
          </a:prstGeom>
          <a:solidFill>
            <a:srgbClr val="FFFFFF"/>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p:cNvSpPr>
            <a:spLocks noGrp="1"/>
          </p:cNvSpPr>
          <p:nvPr>
            <p:ph type="pic" idx="13"/>
          </p:nvPr>
        </p:nvSpPr>
        <p:spPr>
          <a:xfrm>
            <a:off x="3174823" y="1798108"/>
            <a:ext cx="2803761" cy="2557521"/>
          </a:xfrm>
          <a:prstGeom prst="rect">
            <a:avLst/>
          </a:prstGeom>
          <a:solidFill>
            <a:srgbClr val="FFFFFF"/>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p:cNvSpPr>
            <a:spLocks noGrp="1"/>
          </p:cNvSpPr>
          <p:nvPr>
            <p:ph type="pic" idx="14"/>
          </p:nvPr>
        </p:nvSpPr>
        <p:spPr>
          <a:xfrm>
            <a:off x="6340239" y="1798108"/>
            <a:ext cx="2803761" cy="2557521"/>
          </a:xfrm>
          <a:prstGeom prst="rect">
            <a:avLst/>
          </a:prstGeom>
          <a:solidFill>
            <a:srgbClr val="FFFFFF"/>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2"/>
          <p:cNvSpPr>
            <a:spLocks noGrp="1"/>
          </p:cNvSpPr>
          <p:nvPr>
            <p:ph type="body" idx="15" hasCustomPrompt="1"/>
          </p:nvPr>
        </p:nvSpPr>
        <p:spPr>
          <a:xfrm>
            <a:off x="690674" y="4825999"/>
            <a:ext cx="3806714" cy="480650"/>
          </a:xfrm>
          <a:prstGeom prst="rect">
            <a:avLst/>
          </a:prstGeo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9"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400079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844"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72844" y="612775"/>
            <a:ext cx="789730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2844"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424655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188636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rgbClr val="F8F8F8"/>
          </a:bgClr>
        </a:pattFill>
        <a:effectLst/>
      </p:bgPr>
    </p:bg>
    <p:spTree>
      <p:nvGrpSpPr>
        <p:cNvPr id="1" name=""/>
        <p:cNvGrpSpPr/>
        <p:nvPr/>
      </p:nvGrpSpPr>
      <p:grpSpPr>
        <a:xfrm>
          <a:off x="0" y="0"/>
          <a:ext cx="0" cy="0"/>
          <a:chOff x="0" y="0"/>
          <a:chExt cx="0" cy="0"/>
        </a:xfrm>
      </p:grpSpPr>
      <p:sp>
        <p:nvSpPr>
          <p:cNvPr id="7" name="Rectangle 6"/>
          <p:cNvSpPr/>
          <p:nvPr/>
        </p:nvSpPr>
        <p:spPr>
          <a:xfrm>
            <a:off x="0" y="6442862"/>
            <a:ext cx="9144000" cy="415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n>
                <a:solidFill>
                  <a:srgbClr val="FFFFFF"/>
                </a:solidFill>
              </a:ln>
              <a:solidFill>
                <a:schemeClr val="bg1"/>
              </a:solidFill>
            </a:endParaRPr>
          </a:p>
        </p:txBody>
      </p:sp>
      <p:sp>
        <p:nvSpPr>
          <p:cNvPr id="6"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
        <p:nvSpPr>
          <p:cNvPr id="2" name="Title Placeholder 1"/>
          <p:cNvSpPr>
            <a:spLocks noGrp="1"/>
          </p:cNvSpPr>
          <p:nvPr>
            <p:ph type="title"/>
          </p:nvPr>
        </p:nvSpPr>
        <p:spPr>
          <a:xfrm>
            <a:off x="360655" y="243273"/>
            <a:ext cx="8198459" cy="992404"/>
          </a:xfrm>
          <a:prstGeom prst="rect">
            <a:avLst/>
          </a:prstGeom>
        </p:spPr>
        <p:txBody>
          <a:bodyPr vert="horz" lIns="91440" tIns="45720" rIns="91440" bIns="45720" rtlCol="0" anchor="b">
            <a:normAutofit/>
          </a:bodyPr>
          <a:lstStyle/>
          <a:p>
            <a:r>
              <a:rPr lang="en-US" dirty="0"/>
              <a:t>CLICK TO EDIT </a:t>
            </a:r>
            <a:br>
              <a:rPr lang="en-US" dirty="0"/>
            </a:br>
            <a:r>
              <a:rPr lang="en-US" dirty="0"/>
              <a:t>MASTER TITLE STYLE</a:t>
            </a:r>
          </a:p>
        </p:txBody>
      </p:sp>
      <p:sp>
        <p:nvSpPr>
          <p:cNvPr id="11" name="Text Placeholder 2"/>
          <p:cNvSpPr>
            <a:spLocks noGrp="1"/>
          </p:cNvSpPr>
          <p:nvPr>
            <p:ph type="body" idx="1"/>
          </p:nvPr>
        </p:nvSpPr>
        <p:spPr>
          <a:xfrm>
            <a:off x="360655" y="1351005"/>
            <a:ext cx="8198459" cy="49756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6" descr="http://sens.medipol.edu.tr/wp-content/uploads/2015/11/sens-logo.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815913" y="6442861"/>
            <a:ext cx="3328087" cy="410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86753474"/>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3" r:id="rId3"/>
    <p:sldLayoutId id="2147483656" r:id="rId4"/>
    <p:sldLayoutId id="2147483654" r:id="rId5"/>
    <p:sldLayoutId id="2147483667" r:id="rId6"/>
    <p:sldLayoutId id="2147483657" r:id="rId7"/>
    <p:sldLayoutId id="2147483668" r:id="rId8"/>
  </p:sldLayoutIdLst>
  <p:hf hdr="0" dt="0"/>
  <p:txStyles>
    <p:title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hyperlink" Target="http://sens.medipol.edu.tr/"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50" y="1721555"/>
            <a:ext cx="8921750" cy="1628315"/>
          </a:xfrm>
        </p:spPr>
        <p:txBody>
          <a:bodyPr/>
          <a:lstStyle/>
          <a:p>
            <a:r>
              <a:rPr lang="en-US" dirty="0"/>
              <a:t>Graduate School of Engineering and Natural Sciences</a:t>
            </a:r>
          </a:p>
        </p:txBody>
      </p:sp>
      <p:sp>
        <p:nvSpPr>
          <p:cNvPr id="3" name="Subtitle 2"/>
          <p:cNvSpPr>
            <a:spLocks noGrp="1"/>
          </p:cNvSpPr>
          <p:nvPr>
            <p:ph type="subTitle" idx="1"/>
          </p:nvPr>
        </p:nvSpPr>
        <p:spPr>
          <a:xfrm>
            <a:off x="342825" y="3349870"/>
            <a:ext cx="6647598" cy="989264"/>
          </a:xfrm>
        </p:spPr>
        <p:txBody>
          <a:bodyPr>
            <a:normAutofit/>
          </a:bodyPr>
          <a:lstStyle/>
          <a:p>
            <a:r>
              <a:rPr lang="en-US" dirty="0"/>
              <a:t>Graduate Programs Orientation</a:t>
            </a:r>
          </a:p>
        </p:txBody>
      </p:sp>
      <p:sp>
        <p:nvSpPr>
          <p:cNvPr id="5" name="Slide Number Placeholder 4"/>
          <p:cNvSpPr>
            <a:spLocks noGrp="1"/>
          </p:cNvSpPr>
          <p:nvPr>
            <p:ph type="sldNum" sz="quarter" idx="4"/>
          </p:nvPr>
        </p:nvSpPr>
        <p:spPr/>
        <p:txBody>
          <a:bodyPr/>
          <a:lstStyle/>
          <a:p>
            <a:fld id="{2607D427-353C-DD47-9C57-CDC06D475577}" type="slidenum">
              <a:rPr lang="en-US" smtClean="0"/>
              <a:pPr/>
              <a:t>1</a:t>
            </a:fld>
            <a:endParaRPr lang="en-US" dirty="0"/>
          </a:p>
        </p:txBody>
      </p:sp>
    </p:spTree>
    <p:extLst>
      <p:ext uri="{BB962C8B-B14F-4D97-AF65-F5344CB8AC3E}">
        <p14:creationId xmlns:p14="http://schemas.microsoft.com/office/powerpoint/2010/main" val="13004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10</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421173033"/>
              </p:ext>
            </p:extLst>
          </p:nvPr>
        </p:nvGraphicFramePr>
        <p:xfrm>
          <a:off x="307355" y="30700"/>
          <a:ext cx="8321331" cy="2199640"/>
        </p:xfrm>
        <a:graphic>
          <a:graphicData uri="http://schemas.openxmlformats.org/drawingml/2006/table">
            <a:tbl>
              <a:tblPr firstRow="1" bandRow="1">
                <a:tableStyleId>{5C22544A-7EE6-4342-B048-85BDC9FD1C3A}</a:tableStyleId>
              </a:tblPr>
              <a:tblGrid>
                <a:gridCol w="2130288">
                  <a:extLst>
                    <a:ext uri="{9D8B030D-6E8A-4147-A177-3AD203B41FA5}">
                      <a16:colId xmlns:a16="http://schemas.microsoft.com/office/drawing/2014/main" val="2841299123"/>
                    </a:ext>
                  </a:extLst>
                </a:gridCol>
                <a:gridCol w="3446323">
                  <a:extLst>
                    <a:ext uri="{9D8B030D-6E8A-4147-A177-3AD203B41FA5}">
                      <a16:colId xmlns:a16="http://schemas.microsoft.com/office/drawing/2014/main" val="30893481"/>
                    </a:ext>
                  </a:extLst>
                </a:gridCol>
                <a:gridCol w="2744720">
                  <a:extLst>
                    <a:ext uri="{9D8B030D-6E8A-4147-A177-3AD203B41FA5}">
                      <a16:colId xmlns:a16="http://schemas.microsoft.com/office/drawing/2014/main" val="2346501872"/>
                    </a:ext>
                  </a:extLst>
                </a:gridCol>
              </a:tblGrid>
              <a:tr h="370840">
                <a:tc gridSpan="3">
                  <a:txBody>
                    <a:bodyPr/>
                    <a:lstStyle/>
                    <a:p>
                      <a:pPr algn="ctr"/>
                      <a:r>
                        <a:rPr lang="en-US" dirty="0"/>
                        <a:t>                                          MS                                                  ECTS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50990377"/>
                  </a:ext>
                </a:extLst>
              </a:tr>
              <a:tr h="370840">
                <a:tc>
                  <a:txBody>
                    <a:bodyPr/>
                    <a:lstStyle/>
                    <a:p>
                      <a:r>
                        <a:rPr lang="en-US" dirty="0"/>
                        <a:t>Minimum Course Requirement</a:t>
                      </a:r>
                    </a:p>
                  </a:txBody>
                  <a:tcPr/>
                </a:tc>
                <a:tc>
                  <a:txBody>
                    <a:bodyPr/>
                    <a:lstStyle/>
                    <a:p>
                      <a:pPr marL="285750" indent="-285750">
                        <a:buFont typeface="Arial" panose="020B0604020202020204" pitchFamily="34" charset="0"/>
                        <a:buChar char="•"/>
                      </a:pPr>
                      <a:r>
                        <a:rPr lang="en-US" dirty="0"/>
                        <a:t>Graduate Seminar</a:t>
                      </a:r>
                    </a:p>
                    <a:p>
                      <a:pPr marL="285750" indent="-285750">
                        <a:buFont typeface="Arial" panose="020B0604020202020204" pitchFamily="34" charset="0"/>
                        <a:buChar char="•"/>
                      </a:pPr>
                      <a:r>
                        <a:rPr lang="en-US" dirty="0"/>
                        <a:t>Scientific</a:t>
                      </a:r>
                      <a:r>
                        <a:rPr lang="en-US" baseline="0" dirty="0"/>
                        <a:t> Research Techniques and Ethics</a:t>
                      </a:r>
                    </a:p>
                    <a:p>
                      <a:pPr marL="285750" indent="-285750">
                        <a:buFont typeface="Arial" panose="020B0604020202020204" pitchFamily="34" charset="0"/>
                        <a:buChar char="•"/>
                      </a:pPr>
                      <a:r>
                        <a:rPr lang="en-US" baseline="0" dirty="0"/>
                        <a:t>7 technical courses (21 credits)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a:t>
                      </a:r>
                      <a:r>
                        <a:rPr lang="en-US" baseline="0" dirty="0"/>
                        <a:t> to be 60 ECTS (except for </a:t>
                      </a:r>
                      <a:r>
                        <a:rPr lang="en-US" dirty="0"/>
                        <a:t>Scientific</a:t>
                      </a:r>
                      <a:r>
                        <a:rPr lang="en-US" baseline="0" dirty="0"/>
                        <a:t> Research Techniques and Ethics)</a:t>
                      </a:r>
                    </a:p>
                  </a:txBody>
                  <a:tcPr/>
                </a:tc>
                <a:extLst>
                  <a:ext uri="{0D108BD9-81ED-4DB2-BD59-A6C34878D82A}">
                    <a16:rowId xmlns:a16="http://schemas.microsoft.com/office/drawing/2014/main" val="2932524400"/>
                  </a:ext>
                </a:extLst>
              </a:tr>
              <a:tr h="370840">
                <a:tc>
                  <a:txBody>
                    <a:bodyPr/>
                    <a:lstStyle/>
                    <a:p>
                      <a:r>
                        <a:rPr lang="en-US" dirty="0"/>
                        <a:t>Minimum	</a:t>
                      </a:r>
                      <a:r>
                        <a:rPr lang="tr-TR" dirty="0"/>
                        <a:t> </a:t>
                      </a:r>
                      <a:r>
                        <a:rPr lang="en-US" dirty="0"/>
                        <a:t>ECT</a:t>
                      </a:r>
                      <a:r>
                        <a:rPr lang="en-US" baseline="0" dirty="0"/>
                        <a:t>S </a:t>
                      </a:r>
                      <a:r>
                        <a:rPr lang="en-US" dirty="0"/>
                        <a:t>Requirement</a:t>
                      </a:r>
                    </a:p>
                  </a:txBody>
                  <a:tcPr/>
                </a:tc>
                <a:tc>
                  <a:txBody>
                    <a:bodyPr/>
                    <a:lstStyle/>
                    <a:p>
                      <a:pPr marL="0" indent="0" algn="r">
                        <a:buFont typeface="Arial" panose="020B0604020202020204" pitchFamily="34" charset="0"/>
                        <a:buNone/>
                      </a:pPr>
                      <a:r>
                        <a:rPr lang="en-US" dirty="0"/>
                        <a:t>120</a:t>
                      </a:r>
                    </a:p>
                  </a:txBody>
                  <a:tcPr/>
                </a:tc>
                <a:tc>
                  <a:txBody>
                    <a:bodyPr/>
                    <a:lstStyle/>
                    <a:p>
                      <a:r>
                        <a:rPr lang="en-US" dirty="0"/>
                        <a:t>(7+2) courses 60 ECTS +Thesis</a:t>
                      </a:r>
                      <a:r>
                        <a:rPr lang="en-US" baseline="0" dirty="0"/>
                        <a:t> 60 ECTS</a:t>
                      </a:r>
                      <a:endParaRPr lang="en-US" dirty="0"/>
                    </a:p>
                  </a:txBody>
                  <a:tcPr/>
                </a:tc>
                <a:extLst>
                  <a:ext uri="{0D108BD9-81ED-4DB2-BD59-A6C34878D82A}">
                    <a16:rowId xmlns:a16="http://schemas.microsoft.com/office/drawing/2014/main" val="3751782093"/>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08166322"/>
              </p:ext>
            </p:extLst>
          </p:nvPr>
        </p:nvGraphicFramePr>
        <p:xfrm>
          <a:off x="281143" y="2293616"/>
          <a:ext cx="8321040" cy="384556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841299123"/>
                    </a:ext>
                  </a:extLst>
                </a:gridCol>
                <a:gridCol w="2560320">
                  <a:extLst>
                    <a:ext uri="{9D8B030D-6E8A-4147-A177-3AD203B41FA5}">
                      <a16:colId xmlns:a16="http://schemas.microsoft.com/office/drawing/2014/main" val="30893481"/>
                    </a:ext>
                  </a:extLst>
                </a:gridCol>
                <a:gridCol w="640080">
                  <a:extLst>
                    <a:ext uri="{9D8B030D-6E8A-4147-A177-3AD203B41FA5}">
                      <a16:colId xmlns:a16="http://schemas.microsoft.com/office/drawing/2014/main" val="1462287793"/>
                    </a:ext>
                  </a:extLst>
                </a:gridCol>
                <a:gridCol w="2560320">
                  <a:extLst>
                    <a:ext uri="{9D8B030D-6E8A-4147-A177-3AD203B41FA5}">
                      <a16:colId xmlns:a16="http://schemas.microsoft.com/office/drawing/2014/main" val="2346501872"/>
                    </a:ext>
                  </a:extLst>
                </a:gridCol>
                <a:gridCol w="640080">
                  <a:extLst>
                    <a:ext uri="{9D8B030D-6E8A-4147-A177-3AD203B41FA5}">
                      <a16:colId xmlns:a16="http://schemas.microsoft.com/office/drawing/2014/main" val="806228435"/>
                    </a:ext>
                  </a:extLst>
                </a:gridCol>
              </a:tblGrid>
              <a:tr h="370840">
                <a:tc>
                  <a:txBody>
                    <a:bodyPr/>
                    <a:lstStyle/>
                    <a:p>
                      <a:pPr algn="ctr"/>
                      <a:r>
                        <a:rPr lang="en-US" dirty="0"/>
                        <a:t>PhD</a:t>
                      </a:r>
                    </a:p>
                  </a:txBody>
                  <a:tcPr/>
                </a:tc>
                <a:tc>
                  <a:txBody>
                    <a:bodyPr/>
                    <a:lstStyle/>
                    <a:p>
                      <a:pPr algn="ctr"/>
                      <a:r>
                        <a:rPr lang="en-US" dirty="0"/>
                        <a:t>With MS</a:t>
                      </a:r>
                      <a:r>
                        <a:rPr lang="en-US" baseline="0" dirty="0"/>
                        <a:t> Degree</a:t>
                      </a:r>
                      <a:endParaRPr lang="en-US" dirty="0"/>
                    </a:p>
                  </a:txBody>
                  <a:tcPr/>
                </a:tc>
                <a:tc>
                  <a:txBody>
                    <a:bodyPr/>
                    <a:lstStyle/>
                    <a:p>
                      <a:pPr algn="ctr"/>
                      <a:r>
                        <a:rPr lang="en-US" dirty="0"/>
                        <a:t>ECTS</a:t>
                      </a:r>
                    </a:p>
                  </a:txBody>
                  <a:tcPr/>
                </a:tc>
                <a:tc>
                  <a:txBody>
                    <a:bodyPr/>
                    <a:lstStyle/>
                    <a:p>
                      <a:pPr algn="ctr"/>
                      <a:r>
                        <a:rPr lang="en-US" dirty="0"/>
                        <a:t>Without MS</a:t>
                      </a:r>
                      <a:r>
                        <a:rPr lang="en-US" baseline="0" dirty="0"/>
                        <a:t> Degree</a:t>
                      </a:r>
                      <a:endParaRPr lang="en-US" dirty="0"/>
                    </a:p>
                  </a:txBody>
                  <a:tcPr/>
                </a:tc>
                <a:tc>
                  <a:txBody>
                    <a:bodyPr/>
                    <a:lstStyle/>
                    <a:p>
                      <a:pPr algn="ctr"/>
                      <a:r>
                        <a:rPr lang="en-US" dirty="0"/>
                        <a:t>ECTS</a:t>
                      </a:r>
                    </a:p>
                  </a:txBody>
                  <a:tcPr/>
                </a:tc>
                <a:extLst>
                  <a:ext uri="{0D108BD9-81ED-4DB2-BD59-A6C34878D82A}">
                    <a16:rowId xmlns:a16="http://schemas.microsoft.com/office/drawing/2014/main" val="4250990377"/>
                  </a:ext>
                </a:extLst>
              </a:tr>
              <a:tr h="1483905">
                <a:tc rowSpan="4">
                  <a:txBody>
                    <a:bodyPr/>
                    <a:lstStyle/>
                    <a:p>
                      <a:pPr algn="ctr"/>
                      <a:r>
                        <a:rPr lang="en-US" dirty="0"/>
                        <a:t>Minimum Course Requirement</a:t>
                      </a:r>
                    </a:p>
                  </a:txBody>
                  <a:tcPr anchor="ctr"/>
                </a:tc>
                <a:tc>
                  <a:txBody>
                    <a:bodyPr/>
                    <a:lstStyle/>
                    <a:p>
                      <a:pPr marL="285750" indent="-285750">
                        <a:buFont typeface="Arial" panose="020B0604020202020204" pitchFamily="34" charset="0"/>
                        <a:buChar char="•"/>
                      </a:pPr>
                      <a:r>
                        <a:rPr lang="en-US" dirty="0"/>
                        <a:t>Graduate Seminar</a:t>
                      </a:r>
                    </a:p>
                    <a:p>
                      <a:pPr marL="285750" indent="-285750">
                        <a:buFont typeface="Arial" panose="020B0604020202020204" pitchFamily="34" charset="0"/>
                        <a:buChar char="•"/>
                      </a:pPr>
                      <a:r>
                        <a:rPr lang="en-US" dirty="0"/>
                        <a:t>Scientific</a:t>
                      </a:r>
                      <a:r>
                        <a:rPr lang="en-US" baseline="0" dirty="0"/>
                        <a:t> Research Techniques and Ethics</a:t>
                      </a:r>
                      <a:r>
                        <a:rPr lang="tr-TR" baseline="0" dirty="0"/>
                        <a:t>*</a:t>
                      </a:r>
                      <a:endParaRPr lang="en-US" baseline="0" dirty="0"/>
                    </a:p>
                    <a:p>
                      <a:pPr marL="285750" indent="-285750">
                        <a:buFont typeface="Arial" panose="020B0604020202020204" pitchFamily="34" charset="0"/>
                        <a:buChar char="•"/>
                      </a:pPr>
                      <a:r>
                        <a:rPr lang="en-US" baseline="0" dirty="0"/>
                        <a:t>7 technical course (21 credits)</a:t>
                      </a:r>
                    </a:p>
                  </a:txBody>
                  <a:tcPr/>
                </a:tc>
                <a:tc>
                  <a:txBody>
                    <a:bodyPr/>
                    <a:lstStyle/>
                    <a:p>
                      <a:pPr marL="0" indent="0" algn="ctr">
                        <a:buFont typeface="Arial" panose="020B0604020202020204" pitchFamily="34" charset="0"/>
                        <a:buNone/>
                      </a:pPr>
                      <a:r>
                        <a:rPr lang="en-US" dirty="0"/>
                        <a:t>60</a:t>
                      </a:r>
                    </a:p>
                  </a:txBody>
                  <a:tcPr anchor="ctr"/>
                </a:tc>
                <a:tc>
                  <a:txBody>
                    <a:bodyPr/>
                    <a:lstStyle/>
                    <a:p>
                      <a:pPr marL="285750" indent="-285750">
                        <a:buFont typeface="Arial" panose="020B0604020202020204" pitchFamily="34" charset="0"/>
                        <a:buChar char="•"/>
                      </a:pPr>
                      <a:r>
                        <a:rPr lang="en-US" dirty="0"/>
                        <a:t>Graduate Seminar</a:t>
                      </a:r>
                    </a:p>
                    <a:p>
                      <a:pPr marL="285750" indent="-285750">
                        <a:buFont typeface="Arial" panose="020B0604020202020204" pitchFamily="34" charset="0"/>
                        <a:buChar char="•"/>
                      </a:pPr>
                      <a:r>
                        <a:rPr lang="en-US" dirty="0"/>
                        <a:t>Scientific</a:t>
                      </a:r>
                      <a:r>
                        <a:rPr lang="en-US" baseline="0" dirty="0"/>
                        <a:t> Research Techniques and Ethics</a:t>
                      </a:r>
                    </a:p>
                    <a:p>
                      <a:pPr marL="285750" indent="-285750">
                        <a:buFont typeface="Arial" panose="020B0604020202020204" pitchFamily="34" charset="0"/>
                        <a:buChar char="•"/>
                      </a:pPr>
                      <a:r>
                        <a:rPr lang="en-US" baseline="0" dirty="0"/>
                        <a:t>14 technical courses (42 credits)</a:t>
                      </a:r>
                    </a:p>
                  </a:txBody>
                  <a:tcPr/>
                </a:tc>
                <a:tc>
                  <a:txBody>
                    <a:bodyPr/>
                    <a:lstStyle/>
                    <a:p>
                      <a:pPr marL="0" indent="0" algn="ctr">
                        <a:buFont typeface="Arial" panose="020B0604020202020204" pitchFamily="34" charset="0"/>
                        <a:buNone/>
                      </a:pPr>
                      <a:r>
                        <a:rPr lang="en-US" dirty="0"/>
                        <a:t>120</a:t>
                      </a:r>
                    </a:p>
                  </a:txBody>
                  <a:tcPr anchor="ctr"/>
                </a:tc>
                <a:extLst>
                  <a:ext uri="{0D108BD9-81ED-4DB2-BD59-A6C34878D82A}">
                    <a16:rowId xmlns:a16="http://schemas.microsoft.com/office/drawing/2014/main" val="2932524400"/>
                  </a:ext>
                </a:extLst>
              </a:tr>
              <a:tr h="181973">
                <a:tc vMerge="1">
                  <a:txBody>
                    <a:bodyPr/>
                    <a:lstStyle/>
                    <a:p>
                      <a:endParaRPr lang="en-US"/>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Qualifier</a:t>
                      </a:r>
                      <a:endParaRPr lang="tr-TR" baseline="0" dirty="0"/>
                    </a:p>
                  </a:txBody>
                  <a:tcPr/>
                </a:tc>
                <a:tc>
                  <a:txBody>
                    <a:bodyPr/>
                    <a:lstStyle/>
                    <a:p>
                      <a:pPr algn="ctr"/>
                      <a:r>
                        <a:rPr lang="en-US" dirty="0"/>
                        <a:t>30</a:t>
                      </a: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Qualifier</a:t>
                      </a:r>
                      <a:endParaRPr lang="tr-TR" baseline="0" dirty="0"/>
                    </a:p>
                  </a:txBody>
                  <a:tcPr/>
                </a:tc>
                <a:tc>
                  <a:txBody>
                    <a:bodyPr/>
                    <a:lstStyle/>
                    <a:p>
                      <a:pPr algn="ctr"/>
                      <a:r>
                        <a:rPr lang="en-US" dirty="0"/>
                        <a:t>30</a:t>
                      </a:r>
                    </a:p>
                  </a:txBody>
                  <a:tcPr anchor="ctr"/>
                </a:tc>
                <a:extLst>
                  <a:ext uri="{0D108BD9-81ED-4DB2-BD59-A6C34878D82A}">
                    <a16:rowId xmlns:a16="http://schemas.microsoft.com/office/drawing/2014/main" val="2071140993"/>
                  </a:ext>
                </a:extLst>
              </a:tr>
              <a:tr h="129722">
                <a:tc vMerge="1">
                  <a:txBody>
                    <a:bodyPr/>
                    <a:lstStyle/>
                    <a:p>
                      <a:endParaRPr lang="en-US"/>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Thesis</a:t>
                      </a:r>
                      <a:endParaRPr lang="en-US" dirty="0"/>
                    </a:p>
                  </a:txBody>
                  <a:tcPr/>
                </a:tc>
                <a:tc>
                  <a:txBody>
                    <a:bodyPr/>
                    <a:lstStyle/>
                    <a:p>
                      <a:pPr algn="ctr"/>
                      <a:r>
                        <a:rPr lang="en-US" dirty="0"/>
                        <a:t>120</a:t>
                      </a: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Thesis</a:t>
                      </a:r>
                      <a:endParaRPr lang="en-US" dirty="0"/>
                    </a:p>
                  </a:txBody>
                  <a:tcPr/>
                </a:tc>
                <a:tc>
                  <a:txBody>
                    <a:bodyPr/>
                    <a:lstStyle/>
                    <a:p>
                      <a:pPr algn="ctr"/>
                      <a:r>
                        <a:rPr lang="en-US" dirty="0"/>
                        <a:t>120</a:t>
                      </a:r>
                    </a:p>
                  </a:txBody>
                  <a:tcPr anchor="ctr"/>
                </a:tc>
                <a:extLst>
                  <a:ext uri="{0D108BD9-81ED-4DB2-BD59-A6C34878D82A}">
                    <a16:rowId xmlns:a16="http://schemas.microsoft.com/office/drawing/2014/main" val="10003"/>
                  </a:ext>
                </a:extLst>
              </a:tr>
              <a:tr h="129722">
                <a:tc vMerge="1">
                  <a:txBody>
                    <a:bodyPr/>
                    <a:lstStyle/>
                    <a:p>
                      <a:endParaRPr lang="en-US"/>
                    </a:p>
                  </a:txBody>
                  <a:tcPr/>
                </a:tc>
                <a:tc>
                  <a:txBody>
                    <a:bodyPr/>
                    <a:lstStyle/>
                    <a:p>
                      <a:pPr marL="285750" indent="-285750">
                        <a:buFont typeface="Arial"/>
                        <a:buChar char="•"/>
                      </a:pPr>
                      <a:r>
                        <a:rPr lang="en-US" dirty="0"/>
                        <a:t>Guided Research</a:t>
                      </a:r>
                    </a:p>
                  </a:txBody>
                  <a:tcPr/>
                </a:tc>
                <a:tc>
                  <a:txBody>
                    <a:bodyPr/>
                    <a:lstStyle/>
                    <a:p>
                      <a:pPr algn="ctr"/>
                      <a:r>
                        <a:rPr lang="en-US" dirty="0"/>
                        <a:t>30</a:t>
                      </a:r>
                    </a:p>
                  </a:txBody>
                  <a:tcPr anchor="ct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Guided Research</a:t>
                      </a:r>
                    </a:p>
                  </a:txBody>
                  <a:tcPr/>
                </a:tc>
                <a:tc>
                  <a:txBody>
                    <a:bodyPr/>
                    <a:lstStyle/>
                    <a:p>
                      <a:pPr algn="ctr"/>
                      <a:r>
                        <a:rPr lang="en-US" dirty="0"/>
                        <a:t>30</a:t>
                      </a:r>
                    </a:p>
                  </a:txBody>
                  <a:tcPr anchor="ctr"/>
                </a:tc>
                <a:extLst>
                  <a:ext uri="{0D108BD9-81ED-4DB2-BD59-A6C34878D82A}">
                    <a16:rowId xmlns:a16="http://schemas.microsoft.com/office/drawing/2014/main" val="480542985"/>
                  </a:ext>
                </a:extLst>
              </a:tr>
              <a:tr h="370840">
                <a:tc>
                  <a:txBody>
                    <a:bodyPr/>
                    <a:lstStyle/>
                    <a:p>
                      <a:pPr algn="ctr"/>
                      <a:r>
                        <a:rPr lang="en-US" dirty="0"/>
                        <a:t>Minimum</a:t>
                      </a:r>
                    </a:p>
                    <a:p>
                      <a:pPr algn="ctr"/>
                      <a:r>
                        <a:rPr lang="en-US" dirty="0"/>
                        <a:t>ECT</a:t>
                      </a:r>
                      <a:r>
                        <a:rPr lang="en-US" baseline="0" dirty="0"/>
                        <a:t>S </a:t>
                      </a:r>
                      <a:r>
                        <a:rPr lang="en-US" dirty="0"/>
                        <a:t>Requirement</a:t>
                      </a:r>
                    </a:p>
                  </a:txBody>
                  <a:tcPr/>
                </a:tc>
                <a:tc gridSpan="2">
                  <a:txBody>
                    <a:bodyPr/>
                    <a:lstStyle/>
                    <a:p>
                      <a:pPr marL="0" indent="0" algn="r">
                        <a:buFont typeface="Arial" panose="020B0604020202020204" pitchFamily="34" charset="0"/>
                        <a:buNone/>
                      </a:pPr>
                      <a:r>
                        <a:rPr lang="en-US" dirty="0"/>
                        <a:t>240</a:t>
                      </a:r>
                    </a:p>
                  </a:txBody>
                  <a:tcPr/>
                </a:tc>
                <a:tc hMerge="1">
                  <a:txBody>
                    <a:bodyPr/>
                    <a:lstStyle/>
                    <a:p>
                      <a:endParaRPr lang="en-US"/>
                    </a:p>
                  </a:txBody>
                  <a:tcPr/>
                </a:tc>
                <a:tc gridSpan="2">
                  <a:txBody>
                    <a:bodyPr/>
                    <a:lstStyle/>
                    <a:p>
                      <a:pPr marL="0" indent="0" algn="r">
                        <a:buFont typeface="Arial" panose="020B0604020202020204" pitchFamily="34" charset="0"/>
                        <a:buNone/>
                      </a:pPr>
                      <a:r>
                        <a:rPr lang="en-US" dirty="0"/>
                        <a:t>300</a:t>
                      </a:r>
                    </a:p>
                  </a:txBody>
                  <a:tcPr/>
                </a:tc>
                <a:tc hMerge="1">
                  <a:txBody>
                    <a:bodyPr/>
                    <a:lstStyle/>
                    <a:p>
                      <a:endParaRPr lang="en-US"/>
                    </a:p>
                  </a:txBody>
                  <a:tcPr/>
                </a:tc>
                <a:extLst>
                  <a:ext uri="{0D108BD9-81ED-4DB2-BD59-A6C34878D82A}">
                    <a16:rowId xmlns:a16="http://schemas.microsoft.com/office/drawing/2014/main" val="3751782093"/>
                  </a:ext>
                </a:extLst>
              </a:tr>
            </a:tbl>
          </a:graphicData>
        </a:graphic>
      </p:graphicFrame>
      <p:sp>
        <p:nvSpPr>
          <p:cNvPr id="8" name="Content Placeholder 3"/>
          <p:cNvSpPr txBox="1">
            <a:spLocks/>
          </p:cNvSpPr>
          <p:nvPr/>
        </p:nvSpPr>
        <p:spPr>
          <a:xfrm>
            <a:off x="259819" y="6064972"/>
            <a:ext cx="8199437" cy="11009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b="1" dirty="0">
                <a:solidFill>
                  <a:srgbClr val="C00000"/>
                </a:solidFill>
              </a:rPr>
              <a:t>Course load must be completed within 4 semesters, otherwise your studentship will be ended.</a:t>
            </a:r>
          </a:p>
          <a:p>
            <a:r>
              <a:rPr lang="en-US" sz="800" b="1" dirty="0">
                <a:solidFill>
                  <a:srgbClr val="C00000"/>
                </a:solidFill>
              </a:rPr>
              <a:t>Missing ECTS can be completed with “Guided Research I and II”.</a:t>
            </a:r>
          </a:p>
          <a:p>
            <a:r>
              <a:rPr lang="en-US" sz="800" b="1" dirty="0">
                <a:solidFill>
                  <a:srgbClr val="C00000"/>
                </a:solidFill>
              </a:rPr>
              <a:t>Students CAN transfer maximum half of the required course credits. This means max GSENS accepts your 3 courses</a:t>
            </a:r>
          </a:p>
          <a:p>
            <a:r>
              <a:rPr lang="en-US" sz="800" b="1" dirty="0">
                <a:solidFill>
                  <a:srgbClr val="C00000"/>
                </a:solidFill>
              </a:rPr>
              <a:t>*If it </a:t>
            </a:r>
            <a:r>
              <a:rPr lang="en-US" sz="800" b="1" dirty="0" err="1">
                <a:solidFill>
                  <a:srgbClr val="C00000"/>
                </a:solidFill>
              </a:rPr>
              <a:t>hasn</a:t>
            </a:r>
            <a:r>
              <a:rPr lang="mr-IN" sz="800" b="1" dirty="0">
                <a:solidFill>
                  <a:srgbClr val="C00000"/>
                </a:solidFill>
              </a:rPr>
              <a:t>’</a:t>
            </a:r>
            <a:r>
              <a:rPr lang="en-US" sz="800" b="1" dirty="0">
                <a:solidFill>
                  <a:srgbClr val="C00000"/>
                </a:solidFill>
              </a:rPr>
              <a:t>t taken before</a:t>
            </a:r>
          </a:p>
          <a:p>
            <a:r>
              <a:rPr lang="en-US" sz="800" b="1" dirty="0">
                <a:solidFill>
                  <a:srgbClr val="C00000"/>
                </a:solidFill>
              </a:rPr>
              <a:t>Scientific</a:t>
            </a:r>
            <a:r>
              <a:rPr lang="en-US" sz="800" b="1" baseline="0" dirty="0">
                <a:solidFill>
                  <a:srgbClr val="C00000"/>
                </a:solidFill>
              </a:rPr>
              <a:t> Research Techniques and Ethics course is not  a technical </a:t>
            </a:r>
            <a:r>
              <a:rPr lang="en-US" sz="800" b="1" dirty="0">
                <a:solidFill>
                  <a:srgbClr val="C00000"/>
                </a:solidFill>
              </a:rPr>
              <a:t>c</a:t>
            </a:r>
            <a:r>
              <a:rPr lang="en-US" sz="800" b="1" baseline="0" dirty="0">
                <a:solidFill>
                  <a:srgbClr val="C00000"/>
                </a:solidFill>
              </a:rPr>
              <a:t>ourse</a:t>
            </a:r>
            <a:endParaRPr lang="en-US" sz="800" b="1" dirty="0">
              <a:solidFill>
                <a:srgbClr val="C00000"/>
              </a:solidFill>
            </a:endParaRPr>
          </a:p>
        </p:txBody>
      </p:sp>
    </p:spTree>
    <p:extLst>
      <p:ext uri="{BB962C8B-B14F-4D97-AF65-F5344CB8AC3E}">
        <p14:creationId xmlns:p14="http://schemas.microsoft.com/office/powerpoint/2010/main" val="414419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C63E8-9998-2B42-8961-8B2FE8A18F7E}"/>
              </a:ext>
            </a:extLst>
          </p:cNvPr>
          <p:cNvSpPr>
            <a:spLocks noGrp="1"/>
          </p:cNvSpPr>
          <p:nvPr>
            <p:ph type="sldNum" sz="quarter" idx="10"/>
          </p:nvPr>
        </p:nvSpPr>
        <p:spPr/>
        <p:txBody>
          <a:bodyPr/>
          <a:lstStyle/>
          <a:p>
            <a:fld id="{2607D427-353C-DD47-9C57-CDC06D475577}" type="slidenum">
              <a:rPr lang="en-US" smtClean="0"/>
              <a:pPr/>
              <a:t>11</a:t>
            </a:fld>
            <a:endParaRPr lang="en-US" dirty="0"/>
          </a:p>
        </p:txBody>
      </p:sp>
      <p:sp>
        <p:nvSpPr>
          <p:cNvPr id="3" name="Title 2">
            <a:extLst>
              <a:ext uri="{FF2B5EF4-FFF2-40B4-BE49-F238E27FC236}">
                <a16:creationId xmlns:a16="http://schemas.microsoft.com/office/drawing/2014/main" id="{8B53F468-A1B4-CC48-9F67-31DC1717CD2F}"/>
              </a:ext>
            </a:extLst>
          </p:cNvPr>
          <p:cNvSpPr>
            <a:spLocks noGrp="1"/>
          </p:cNvSpPr>
          <p:nvPr>
            <p:ph type="title"/>
          </p:nvPr>
        </p:nvSpPr>
        <p:spPr>
          <a:xfrm>
            <a:off x="360655" y="243273"/>
            <a:ext cx="8198459" cy="578362"/>
          </a:xfrm>
        </p:spPr>
        <p:txBody>
          <a:bodyPr/>
          <a:lstStyle/>
          <a:p>
            <a:r>
              <a:rPr lang="en-US" dirty="0"/>
              <a:t>Courses</a:t>
            </a:r>
          </a:p>
        </p:txBody>
      </p:sp>
      <p:sp>
        <p:nvSpPr>
          <p:cNvPr id="4" name="Content Placeholder 3">
            <a:extLst>
              <a:ext uri="{FF2B5EF4-FFF2-40B4-BE49-F238E27FC236}">
                <a16:creationId xmlns:a16="http://schemas.microsoft.com/office/drawing/2014/main" id="{74D378EF-44A4-6F43-98B4-712793EE18D1}"/>
              </a:ext>
            </a:extLst>
          </p:cNvPr>
          <p:cNvSpPr>
            <a:spLocks noGrp="1"/>
          </p:cNvSpPr>
          <p:nvPr>
            <p:ph sz="quarter" idx="11"/>
          </p:nvPr>
        </p:nvSpPr>
        <p:spPr>
          <a:xfrm>
            <a:off x="360363" y="945460"/>
            <a:ext cx="8624611" cy="4975397"/>
          </a:xfrm>
        </p:spPr>
        <p:txBody>
          <a:bodyPr/>
          <a:lstStyle/>
          <a:p>
            <a:r>
              <a:rPr lang="en-US" dirty="0"/>
              <a:t>List of the course can be found at </a:t>
            </a:r>
            <a:r>
              <a:rPr lang="en-US" dirty="0" err="1">
                <a:solidFill>
                  <a:schemeClr val="accent1">
                    <a:lumMod val="90000"/>
                    <a:lumOff val="10000"/>
                  </a:schemeClr>
                </a:solidFill>
              </a:rPr>
              <a:t>sens.medipol.edu.tr</a:t>
            </a:r>
            <a:endParaRPr lang="en-US" dirty="0">
              <a:solidFill>
                <a:schemeClr val="accent1">
                  <a:lumMod val="90000"/>
                  <a:lumOff val="10000"/>
                </a:schemeClr>
              </a:solidFill>
            </a:endParaRPr>
          </a:p>
          <a:p>
            <a:r>
              <a:rPr lang="en-US" dirty="0"/>
              <a:t>MS student can take max of </a:t>
            </a:r>
            <a:r>
              <a:rPr lang="en-US" b="1" dirty="0"/>
              <a:t>2 undergraduate courses </a:t>
            </a:r>
            <a:r>
              <a:rPr lang="en-US" dirty="0"/>
              <a:t>if they haven’t taken before</a:t>
            </a:r>
          </a:p>
          <a:p>
            <a:r>
              <a:rPr lang="en-US" dirty="0"/>
              <a:t>However, PhD student </a:t>
            </a:r>
            <a:r>
              <a:rPr lang="en-US" b="1" u="sng" dirty="0"/>
              <a:t>can not </a:t>
            </a:r>
            <a:r>
              <a:rPr lang="en-US" dirty="0"/>
              <a:t>take the undergraduate courses</a:t>
            </a:r>
          </a:p>
          <a:p>
            <a:r>
              <a:rPr lang="en-US" dirty="0"/>
              <a:t>MS and PhD student </a:t>
            </a:r>
            <a:r>
              <a:rPr lang="en-US" b="1" dirty="0"/>
              <a:t>can take max of 2 courses from different graduate schools </a:t>
            </a:r>
            <a:r>
              <a:rPr lang="en-US" dirty="0"/>
              <a:t>(PhD without MS can take max of 4 courses)</a:t>
            </a:r>
          </a:p>
          <a:p>
            <a:r>
              <a:rPr lang="en-US" dirty="0"/>
              <a:t>PhD students can take MS courses  </a:t>
            </a:r>
            <a:r>
              <a:rPr lang="en-US" b="1" u="sng" dirty="0"/>
              <a:t>by considering the balance in </a:t>
            </a:r>
            <a:r>
              <a:rPr lang="en-US" dirty="0"/>
              <a:t>the transcript</a:t>
            </a:r>
          </a:p>
          <a:p>
            <a:r>
              <a:rPr lang="en-US" b="1" dirty="0"/>
              <a:t>MS student can take both MS and PhD courses. </a:t>
            </a:r>
            <a:r>
              <a:rPr lang="en-US" dirty="0"/>
              <a:t>However, their PhD courses that they took during their MS won`t be count as course load for PhD if they continue to PhD program</a:t>
            </a:r>
          </a:p>
        </p:txBody>
      </p:sp>
    </p:spTree>
    <p:extLst>
      <p:ext uri="{BB962C8B-B14F-4D97-AF65-F5344CB8AC3E}">
        <p14:creationId xmlns:p14="http://schemas.microsoft.com/office/powerpoint/2010/main" val="269203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12</a:t>
            </a:fld>
            <a:endParaRPr lang="en-US" dirty="0"/>
          </a:p>
        </p:txBody>
      </p:sp>
      <p:sp>
        <p:nvSpPr>
          <p:cNvPr id="3" name="Title 2"/>
          <p:cNvSpPr>
            <a:spLocks noGrp="1"/>
          </p:cNvSpPr>
          <p:nvPr>
            <p:ph type="title"/>
          </p:nvPr>
        </p:nvSpPr>
        <p:spPr/>
        <p:txBody>
          <a:bodyPr/>
          <a:lstStyle/>
          <a:p>
            <a:r>
              <a:rPr lang="en-US" dirty="0"/>
              <a:t>Program Durations</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644962331"/>
              </p:ext>
            </p:extLst>
          </p:nvPr>
        </p:nvGraphicFramePr>
        <p:xfrm>
          <a:off x="2942883" y="1396257"/>
          <a:ext cx="4114800" cy="1473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32546042"/>
                    </a:ext>
                  </a:extLst>
                </a:gridCol>
                <a:gridCol w="1371600">
                  <a:extLst>
                    <a:ext uri="{9D8B030D-6E8A-4147-A177-3AD203B41FA5}">
                      <a16:colId xmlns:a16="http://schemas.microsoft.com/office/drawing/2014/main" val="1898006579"/>
                    </a:ext>
                  </a:extLst>
                </a:gridCol>
                <a:gridCol w="1371600">
                  <a:extLst>
                    <a:ext uri="{9D8B030D-6E8A-4147-A177-3AD203B41FA5}">
                      <a16:colId xmlns:a16="http://schemas.microsoft.com/office/drawing/2014/main" val="2979041086"/>
                    </a:ext>
                  </a:extLst>
                </a:gridCol>
              </a:tblGrid>
              <a:tr h="18542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Master</a:t>
                      </a:r>
                    </a:p>
                    <a:p>
                      <a:pPr algn="ctr"/>
                      <a:endParaRPr lang="en-US" dirty="0"/>
                    </a:p>
                  </a:txBody>
                  <a:tcPr/>
                </a:tc>
                <a:tc gridSpan="2">
                  <a:txBody>
                    <a:bodyPr/>
                    <a:lstStyle/>
                    <a:p>
                      <a:pPr algn="ctr"/>
                      <a:r>
                        <a:rPr lang="en-US" dirty="0"/>
                        <a:t>PhD</a:t>
                      </a:r>
                    </a:p>
                  </a:txBody>
                  <a:tcPr/>
                </a:tc>
                <a:tc hMerge="1">
                  <a:txBody>
                    <a:bodyPr/>
                    <a:lstStyle/>
                    <a:p>
                      <a:endParaRPr lang="en-US" dirty="0"/>
                    </a:p>
                  </a:txBody>
                  <a:tcPr/>
                </a:tc>
                <a:extLst>
                  <a:ext uri="{0D108BD9-81ED-4DB2-BD59-A6C34878D82A}">
                    <a16:rowId xmlns:a16="http://schemas.microsoft.com/office/drawing/2014/main" val="15918371"/>
                  </a:ext>
                </a:extLst>
              </a:tr>
              <a:tr h="185420">
                <a:tc vMerge="1">
                  <a:txBody>
                    <a:bodyPr/>
                    <a:lstStyle/>
                    <a:p>
                      <a:endParaRPr lang="en-US"/>
                    </a:p>
                  </a:txBody>
                  <a:tcPr/>
                </a:tc>
                <a:tc>
                  <a:txBody>
                    <a:bodyPr/>
                    <a:lstStyle/>
                    <a:p>
                      <a:pPr algn="ctr"/>
                      <a:r>
                        <a:rPr lang="en-US" dirty="0"/>
                        <a:t>With</a:t>
                      </a:r>
                      <a:r>
                        <a:rPr lang="en-US" baseline="0" dirty="0"/>
                        <a:t> MS</a:t>
                      </a:r>
                      <a:endParaRPr lang="en-US" dirty="0"/>
                    </a:p>
                  </a:txBody>
                  <a:tcPr/>
                </a:tc>
                <a:tc>
                  <a:txBody>
                    <a:bodyPr/>
                    <a:lstStyle/>
                    <a:p>
                      <a:pPr algn="ctr"/>
                      <a:r>
                        <a:rPr lang="en-US" dirty="0"/>
                        <a:t>Without</a:t>
                      </a:r>
                      <a:r>
                        <a:rPr lang="en-US" baseline="0" dirty="0"/>
                        <a:t> MS</a:t>
                      </a:r>
                      <a:endParaRPr lang="en-US" dirty="0"/>
                    </a:p>
                  </a:txBody>
                  <a:tcPr/>
                </a:tc>
                <a:extLst>
                  <a:ext uri="{0D108BD9-81ED-4DB2-BD59-A6C34878D82A}">
                    <a16:rowId xmlns:a16="http://schemas.microsoft.com/office/drawing/2014/main" val="2733571909"/>
                  </a:ext>
                </a:extLst>
              </a:tr>
              <a:tr h="370840">
                <a:tc>
                  <a:txBody>
                    <a:bodyPr/>
                    <a:lstStyle/>
                    <a:p>
                      <a:pPr algn="ctr"/>
                      <a:r>
                        <a:rPr lang="en-US" dirty="0"/>
                        <a:t>4</a:t>
                      </a:r>
                    </a:p>
                  </a:txBody>
                  <a:tcPr/>
                </a:tc>
                <a:tc>
                  <a:txBody>
                    <a:bodyPr/>
                    <a:lstStyle/>
                    <a:p>
                      <a:pPr algn="ctr"/>
                      <a:r>
                        <a:rPr lang="en-US" dirty="0"/>
                        <a:t>8</a:t>
                      </a:r>
                    </a:p>
                  </a:txBody>
                  <a:tcPr/>
                </a:tc>
                <a:tc>
                  <a:txBody>
                    <a:bodyPr/>
                    <a:lstStyle/>
                    <a:p>
                      <a:pPr algn="ctr"/>
                      <a:r>
                        <a:rPr lang="en-US" dirty="0"/>
                        <a:t>10</a:t>
                      </a:r>
                    </a:p>
                  </a:txBody>
                  <a:tcPr/>
                </a:tc>
                <a:extLst>
                  <a:ext uri="{0D108BD9-81ED-4DB2-BD59-A6C34878D82A}">
                    <a16:rowId xmlns:a16="http://schemas.microsoft.com/office/drawing/2014/main" val="2298588959"/>
                  </a:ext>
                </a:extLst>
              </a:tr>
              <a:tr h="370840">
                <a:tc>
                  <a:txBody>
                    <a:bodyPr/>
                    <a:lstStyle/>
                    <a:p>
                      <a:pPr algn="ctr"/>
                      <a:r>
                        <a:rPr lang="en-US" dirty="0"/>
                        <a:t>6</a:t>
                      </a:r>
                    </a:p>
                  </a:txBody>
                  <a:tcPr/>
                </a:tc>
                <a:tc>
                  <a:txBody>
                    <a:bodyPr/>
                    <a:lstStyle/>
                    <a:p>
                      <a:pPr algn="ctr"/>
                      <a:r>
                        <a:rPr lang="en-US" dirty="0"/>
                        <a:t>12</a:t>
                      </a:r>
                    </a:p>
                  </a:txBody>
                  <a:tcPr/>
                </a:tc>
                <a:tc>
                  <a:txBody>
                    <a:bodyPr/>
                    <a:lstStyle/>
                    <a:p>
                      <a:pPr algn="ctr"/>
                      <a:r>
                        <a:rPr lang="en-US" dirty="0"/>
                        <a:t>14</a:t>
                      </a:r>
                    </a:p>
                  </a:txBody>
                  <a:tcPr/>
                </a:tc>
                <a:extLst>
                  <a:ext uri="{0D108BD9-81ED-4DB2-BD59-A6C34878D82A}">
                    <a16:rowId xmlns:a16="http://schemas.microsoft.com/office/drawing/2014/main" val="24599129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64596679"/>
              </p:ext>
            </p:extLst>
          </p:nvPr>
        </p:nvGraphicFramePr>
        <p:xfrm>
          <a:off x="690674" y="2127777"/>
          <a:ext cx="2252209" cy="741680"/>
        </p:xfrm>
        <a:graphic>
          <a:graphicData uri="http://schemas.openxmlformats.org/drawingml/2006/table">
            <a:tbl>
              <a:tblPr firstRow="1" bandRow="1">
                <a:tableStyleId>{69CF1AB2-1976-4502-BF36-3FF5EA218861}</a:tableStyleId>
              </a:tblPr>
              <a:tblGrid>
                <a:gridCol w="2252209">
                  <a:extLst>
                    <a:ext uri="{9D8B030D-6E8A-4147-A177-3AD203B41FA5}">
                      <a16:colId xmlns:a16="http://schemas.microsoft.com/office/drawing/2014/main" val="2697820290"/>
                    </a:ext>
                  </a:extLst>
                </a:gridCol>
              </a:tblGrid>
              <a:tr h="370840">
                <a:tc>
                  <a:txBody>
                    <a:bodyPr/>
                    <a:lstStyle/>
                    <a:p>
                      <a:r>
                        <a:rPr lang="en-US" dirty="0"/>
                        <a:t>Min.</a:t>
                      </a:r>
                      <a:r>
                        <a:rPr lang="en-US" baseline="0" dirty="0"/>
                        <a:t> Time (semester)</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6317455"/>
                  </a:ext>
                </a:extLst>
              </a:tr>
              <a:tr h="370840">
                <a:tc>
                  <a:txBody>
                    <a:bodyPr/>
                    <a:lstStyle/>
                    <a:p>
                      <a:r>
                        <a:rPr lang="en-US" sz="1800" b="1" kern="1200" baseline="0" dirty="0">
                          <a:solidFill>
                            <a:schemeClr val="dk1"/>
                          </a:solidFill>
                          <a:latin typeface="+mn-lt"/>
                          <a:ea typeface="+mn-ea"/>
                          <a:cs typeface="+mn-cs"/>
                        </a:rPr>
                        <a:t>Max. Time (semester)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5973494"/>
                  </a:ext>
                </a:extLst>
              </a:tr>
            </a:tbl>
          </a:graphicData>
        </a:graphic>
      </p:graphicFrame>
      <p:sp>
        <p:nvSpPr>
          <p:cNvPr id="7" name="Content Placeholder 3"/>
          <p:cNvSpPr txBox="1">
            <a:spLocks/>
          </p:cNvSpPr>
          <p:nvPr/>
        </p:nvSpPr>
        <p:spPr>
          <a:xfrm>
            <a:off x="360363" y="3048000"/>
            <a:ext cx="8199437" cy="35520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End of the maximum time, who could not complete the program requirement, their studentship will be terminated.</a:t>
            </a:r>
          </a:p>
          <a:p>
            <a:r>
              <a:rPr lang="en-US" sz="2000" dirty="0"/>
              <a:t>Maximum time to complete MS courses is 4 semester</a:t>
            </a:r>
          </a:p>
          <a:p>
            <a:r>
              <a:rPr lang="en-US" sz="2000" dirty="0"/>
              <a:t>Maximum time to complete PhD courses is 4 semester for PhD with MS and 6 semester PhD without MS.</a:t>
            </a:r>
          </a:p>
          <a:p>
            <a:r>
              <a:rPr lang="en-US" sz="2000" dirty="0"/>
              <a:t>Early graduation is possible from MS program (end of 3</a:t>
            </a:r>
            <a:r>
              <a:rPr lang="en-US" sz="2000" baseline="30000" dirty="0"/>
              <a:t>rd</a:t>
            </a:r>
            <a:r>
              <a:rPr lang="en-US" sz="2000" dirty="0"/>
              <a:t> semester), however requires solid success.</a:t>
            </a:r>
          </a:p>
        </p:txBody>
      </p:sp>
    </p:spTree>
    <p:extLst>
      <p:ext uri="{BB962C8B-B14F-4D97-AF65-F5344CB8AC3E}">
        <p14:creationId xmlns:p14="http://schemas.microsoft.com/office/powerpoint/2010/main" val="108921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13</a:t>
            </a:fld>
            <a:endParaRPr lang="en-US" dirty="0"/>
          </a:p>
        </p:txBody>
      </p:sp>
      <p:sp>
        <p:nvSpPr>
          <p:cNvPr id="3" name="Title 2"/>
          <p:cNvSpPr>
            <a:spLocks noGrp="1"/>
          </p:cNvSpPr>
          <p:nvPr>
            <p:ph type="title"/>
          </p:nvPr>
        </p:nvSpPr>
        <p:spPr>
          <a:xfrm>
            <a:off x="263551" y="-9732"/>
            <a:ext cx="8198459" cy="992404"/>
          </a:xfrm>
        </p:spPr>
        <p:txBody>
          <a:bodyPr/>
          <a:lstStyle/>
          <a:p>
            <a:r>
              <a:rPr lang="en-US" dirty="0"/>
              <a:t>Advisor</a:t>
            </a:r>
          </a:p>
        </p:txBody>
      </p:sp>
      <p:sp>
        <p:nvSpPr>
          <p:cNvPr id="4" name="Content Placeholder 3"/>
          <p:cNvSpPr>
            <a:spLocks noGrp="1"/>
          </p:cNvSpPr>
          <p:nvPr>
            <p:ph sz="quarter" idx="11"/>
          </p:nvPr>
        </p:nvSpPr>
        <p:spPr>
          <a:xfrm>
            <a:off x="313357" y="997445"/>
            <a:ext cx="8517286" cy="4932074"/>
          </a:xfrm>
        </p:spPr>
        <p:txBody>
          <a:bodyPr>
            <a:normAutofit fontScale="77500" lnSpcReduction="20000"/>
          </a:bodyPr>
          <a:lstStyle/>
          <a:p>
            <a:r>
              <a:rPr lang="en-US" dirty="0"/>
              <a:t>The advisor assigned in the first semester on </a:t>
            </a:r>
            <a:r>
              <a:rPr lang="en-US" dirty="0" err="1"/>
              <a:t>Mebis</a:t>
            </a:r>
            <a:r>
              <a:rPr lang="en-US" dirty="0"/>
              <a:t> system is your academic advisor and is the person who approves your course selections (for new student).</a:t>
            </a:r>
          </a:p>
          <a:p>
            <a:r>
              <a:rPr lang="en-US" dirty="0"/>
              <a:t>It is obligatory to assign a </a:t>
            </a:r>
            <a:r>
              <a:rPr lang="en-US" b="1" u="sng" dirty="0"/>
              <a:t>Thesis/Project advisor to each graduate student until the end of the first semester.</a:t>
            </a:r>
            <a:r>
              <a:rPr lang="en-US" dirty="0"/>
              <a:t> For this reason, students are required to fill in the relevant forms at the end of the first semester and submit them to GSENS.</a:t>
            </a:r>
          </a:p>
          <a:p>
            <a:r>
              <a:rPr lang="en-US" dirty="0"/>
              <a:t>The </a:t>
            </a:r>
            <a:r>
              <a:rPr lang="en-US" b="1" u="sng" dirty="0"/>
              <a:t>thesis/project topic </a:t>
            </a:r>
            <a:r>
              <a:rPr lang="en-US" dirty="0"/>
              <a:t>must be decided </a:t>
            </a:r>
            <a:r>
              <a:rPr lang="en-US" b="1" u="sng" dirty="0"/>
              <a:t>at the end of the second semester at the latest.</a:t>
            </a:r>
            <a:r>
              <a:rPr lang="en-US" dirty="0"/>
              <a:t> For this reason, students are required to fill in the relevant forms at the end of the first semester and submit them to GSENS.</a:t>
            </a:r>
          </a:p>
          <a:p>
            <a:r>
              <a:rPr lang="en-US" dirty="0"/>
              <a:t>If the thesis work requires more than one advisor, a </a:t>
            </a:r>
            <a:r>
              <a:rPr lang="en-US" b="1" u="sng" dirty="0"/>
              <a:t>co-advisor</a:t>
            </a:r>
            <a:r>
              <a:rPr lang="en-US" dirty="0"/>
              <a:t> from the university or out of university can also be selected.</a:t>
            </a:r>
          </a:p>
          <a:p>
            <a:r>
              <a:rPr lang="en-US" dirty="0"/>
              <a:t>The student's requests for a reasoned </a:t>
            </a:r>
            <a:r>
              <a:rPr lang="en-US" b="1" u="sng" dirty="0"/>
              <a:t>change of advisor </a:t>
            </a:r>
            <a:r>
              <a:rPr lang="en-US" dirty="0"/>
              <a:t>are submitted to GSENS and become final with the decision of the Graduate School Administrative Board.</a:t>
            </a:r>
          </a:p>
          <a:p>
            <a:r>
              <a:rPr lang="en-US" b="1" u="sng" dirty="0"/>
              <a:t>GSENS needs to be informed in advance for advisor change or co-advisor assignment requests. Last min request are not considered.</a:t>
            </a:r>
          </a:p>
          <a:p>
            <a:r>
              <a:rPr lang="en-US" dirty="0"/>
              <a:t>In the thesis topic changes, the remaining time for the completion of the thesis should be considered and the justification should be presented according to the legislation. </a:t>
            </a:r>
            <a:r>
              <a:rPr lang="en-US" b="1" u="sng" dirty="0"/>
              <a:t>Thesis Title</a:t>
            </a:r>
            <a:r>
              <a:rPr lang="en-US" dirty="0"/>
              <a:t> changes that do not cause any change in the thesis should be submitted to GSENS with a petition.</a:t>
            </a:r>
          </a:p>
        </p:txBody>
      </p:sp>
      <p:pic>
        <p:nvPicPr>
          <p:cNvPr id="6" name="Picture 5">
            <a:hlinkClick r:id="rId2"/>
          </p:cNvPr>
          <p:cNvPicPr>
            <a:picLocks noChangeAspect="1"/>
          </p:cNvPicPr>
          <p:nvPr/>
        </p:nvPicPr>
        <p:blipFill>
          <a:blip r:embed="rId3"/>
          <a:stretch>
            <a:fillRect/>
          </a:stretch>
        </p:blipFill>
        <p:spPr>
          <a:xfrm>
            <a:off x="7116304" y="5383151"/>
            <a:ext cx="546368" cy="546368"/>
          </a:xfrm>
          <a:prstGeom prst="rect">
            <a:avLst/>
          </a:prstGeom>
        </p:spPr>
      </p:pic>
      <p:sp>
        <p:nvSpPr>
          <p:cNvPr id="7" name="TextBox 6">
            <a:hlinkClick r:id="rId2"/>
            <a:extLst>
              <a:ext uri="{FF2B5EF4-FFF2-40B4-BE49-F238E27FC236}">
                <a16:creationId xmlns:a16="http://schemas.microsoft.com/office/drawing/2014/main" id="{7A89A9CE-3A23-1A4B-BD11-21B299CF7247}"/>
              </a:ext>
            </a:extLst>
          </p:cNvPr>
          <p:cNvSpPr txBox="1"/>
          <p:nvPr/>
        </p:nvSpPr>
        <p:spPr>
          <a:xfrm>
            <a:off x="5942534" y="6002198"/>
            <a:ext cx="2778133" cy="369332"/>
          </a:xfrm>
          <a:prstGeom prst="rect">
            <a:avLst/>
          </a:prstGeom>
          <a:noFill/>
          <a:ln>
            <a:solidFill>
              <a:schemeClr val="accent4"/>
            </a:solidFill>
          </a:ln>
        </p:spPr>
        <p:txBody>
          <a:bodyPr wrap="none" rtlCol="0">
            <a:spAutoFit/>
          </a:bodyPr>
          <a:lstStyle/>
          <a:p>
            <a:r>
              <a:rPr lang="en-US" dirty="0"/>
              <a:t>sens.medipol.edu.tr/forms/</a:t>
            </a:r>
          </a:p>
        </p:txBody>
      </p:sp>
    </p:spTree>
    <p:extLst>
      <p:ext uri="{BB962C8B-B14F-4D97-AF65-F5344CB8AC3E}">
        <p14:creationId xmlns:p14="http://schemas.microsoft.com/office/powerpoint/2010/main" val="209325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14</a:t>
            </a:fld>
            <a:endParaRPr lang="en-US" dirty="0"/>
          </a:p>
        </p:txBody>
      </p:sp>
      <p:sp>
        <p:nvSpPr>
          <p:cNvPr id="3" name="Title 2"/>
          <p:cNvSpPr>
            <a:spLocks noGrp="1"/>
          </p:cNvSpPr>
          <p:nvPr>
            <p:ph type="title"/>
          </p:nvPr>
        </p:nvSpPr>
        <p:spPr>
          <a:xfrm>
            <a:off x="360655" y="15874"/>
            <a:ext cx="8198459" cy="695927"/>
          </a:xfrm>
        </p:spPr>
        <p:txBody>
          <a:bodyPr/>
          <a:lstStyle/>
          <a:p>
            <a:r>
              <a:rPr lang="en-US" dirty="0"/>
              <a:t>Finalizing Thesis and Graduation (MS)</a:t>
            </a:r>
          </a:p>
        </p:txBody>
      </p:sp>
      <p:pic>
        <p:nvPicPr>
          <p:cNvPr id="5" name="Picture 4">
            <a:hlinkClick r:id="rId2"/>
          </p:cNvPr>
          <p:cNvPicPr>
            <a:picLocks noChangeAspect="1"/>
          </p:cNvPicPr>
          <p:nvPr/>
        </p:nvPicPr>
        <p:blipFill>
          <a:blip r:embed="rId3"/>
          <a:stretch>
            <a:fillRect/>
          </a:stretch>
        </p:blipFill>
        <p:spPr>
          <a:xfrm>
            <a:off x="6778170" y="2810670"/>
            <a:ext cx="872687" cy="872687"/>
          </a:xfrm>
          <a:prstGeom prst="rect">
            <a:avLst/>
          </a:prstGeom>
        </p:spPr>
      </p:pic>
      <p:sp>
        <p:nvSpPr>
          <p:cNvPr id="6" name="TextBox 5">
            <a:hlinkClick r:id="rId2"/>
          </p:cNvPr>
          <p:cNvSpPr txBox="1"/>
          <p:nvPr/>
        </p:nvSpPr>
        <p:spPr>
          <a:xfrm>
            <a:off x="5780981" y="3830120"/>
            <a:ext cx="2778133" cy="369332"/>
          </a:xfrm>
          <a:prstGeom prst="rect">
            <a:avLst/>
          </a:prstGeom>
          <a:noFill/>
          <a:ln>
            <a:solidFill>
              <a:schemeClr val="accent4"/>
            </a:solidFill>
          </a:ln>
        </p:spPr>
        <p:txBody>
          <a:bodyPr wrap="none" rtlCol="0">
            <a:spAutoFit/>
          </a:bodyPr>
          <a:lstStyle/>
          <a:p>
            <a:r>
              <a:rPr lang="en-US" dirty="0"/>
              <a:t>sens.medipol.edu.tr/forms/</a:t>
            </a:r>
          </a:p>
        </p:txBody>
      </p:sp>
      <p:sp>
        <p:nvSpPr>
          <p:cNvPr id="8" name="Content Placeholder 3"/>
          <p:cNvSpPr txBox="1">
            <a:spLocks/>
          </p:cNvSpPr>
          <p:nvPr/>
        </p:nvSpPr>
        <p:spPr>
          <a:xfrm>
            <a:off x="117799" y="860208"/>
            <a:ext cx="8661963" cy="593982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00" b="1" u="sng" dirty="0">
                <a:solidFill>
                  <a:srgbClr val="0000FF"/>
                </a:solidFill>
                <a:latin typeface="+mj-lt"/>
              </a:rPr>
              <a:t>Start planning your defense with your advisor 2 months </a:t>
            </a:r>
            <a:r>
              <a:rPr lang="en-US" sz="2900" dirty="0">
                <a:solidFill>
                  <a:srgbClr val="0000FF"/>
                </a:solidFill>
                <a:latin typeface="+mj-lt"/>
              </a:rPr>
              <a:t>prior to your expected graduation (defense) day. Be careful about thesis submission deadlines.</a:t>
            </a:r>
          </a:p>
          <a:p>
            <a:r>
              <a:rPr lang="en-US" sz="2900" dirty="0">
                <a:latin typeface="+mj-lt"/>
              </a:rPr>
              <a:t>Obtained results should be </a:t>
            </a:r>
            <a:r>
              <a:rPr lang="en-US" sz="2900" u="sng" dirty="0">
                <a:solidFill>
                  <a:srgbClr val="0000FF"/>
                </a:solidFill>
                <a:latin typeface="+mj-lt"/>
              </a:rPr>
              <a:t>written as a thesis </a:t>
            </a:r>
            <a:r>
              <a:rPr lang="en-US" sz="2900" dirty="0">
                <a:latin typeface="+mj-lt"/>
              </a:rPr>
              <a:t>by following the rule the GSENS defined.</a:t>
            </a:r>
          </a:p>
          <a:p>
            <a:r>
              <a:rPr lang="en-US" sz="2900" dirty="0">
                <a:latin typeface="+mj-lt"/>
              </a:rPr>
              <a:t>Completed thesis should be </a:t>
            </a:r>
            <a:r>
              <a:rPr lang="en-US" sz="2900" u="sng" dirty="0">
                <a:solidFill>
                  <a:srgbClr val="0000FF"/>
                </a:solidFill>
                <a:latin typeface="+mj-lt"/>
              </a:rPr>
              <a:t>submitted to advisor </a:t>
            </a:r>
            <a:r>
              <a:rPr lang="en-US" sz="2900" dirty="0">
                <a:latin typeface="+mj-lt"/>
              </a:rPr>
              <a:t>for his/her review. Please provide your advisor time for review like </a:t>
            </a:r>
            <a:r>
              <a:rPr lang="en-US" sz="2900" b="1" u="sng" dirty="0">
                <a:solidFill>
                  <a:srgbClr val="0000FF"/>
                </a:solidFill>
                <a:latin typeface="+mj-lt"/>
              </a:rPr>
              <a:t>minimum 2 weeks </a:t>
            </a:r>
            <a:r>
              <a:rPr lang="en-US" sz="2900" dirty="0">
                <a:latin typeface="+mj-lt"/>
              </a:rPr>
              <a:t>before thesis submission.</a:t>
            </a:r>
          </a:p>
          <a:p>
            <a:r>
              <a:rPr lang="en-US" sz="2900" b="1" u="sng" dirty="0">
                <a:solidFill>
                  <a:srgbClr val="0000FF"/>
                </a:solidFill>
                <a:latin typeface="+mj-lt"/>
              </a:rPr>
              <a:t>Advisor approves and submits thesis to GSENS along with all required information  </a:t>
            </a:r>
            <a:r>
              <a:rPr lang="en-US" sz="2900" dirty="0">
                <a:latin typeface="+mj-lt"/>
              </a:rPr>
              <a:t>for thesis defense like committee members, defense date and time </a:t>
            </a:r>
            <a:r>
              <a:rPr lang="en-US" sz="2900" dirty="0" err="1">
                <a:latin typeface="+mj-lt"/>
              </a:rPr>
              <a:t>etc</a:t>
            </a:r>
            <a:r>
              <a:rPr lang="mr-IN" sz="2900" dirty="0">
                <a:latin typeface="+mj-lt"/>
              </a:rPr>
              <a:t>…</a:t>
            </a:r>
            <a:endParaRPr lang="en-US" sz="2900" dirty="0">
              <a:latin typeface="+mj-lt"/>
            </a:endParaRPr>
          </a:p>
          <a:p>
            <a:endParaRPr lang="en-US" sz="2900" dirty="0">
              <a:latin typeface="+mj-lt"/>
            </a:endParaRPr>
          </a:p>
          <a:p>
            <a:r>
              <a:rPr lang="en-US" sz="2900" dirty="0">
                <a:latin typeface="+mj-lt"/>
              </a:rPr>
              <a:t>Forms need to be filled;</a:t>
            </a:r>
          </a:p>
          <a:p>
            <a:pPr lvl="1"/>
            <a:r>
              <a:rPr lang="en-US" sz="2900" i="1" dirty="0">
                <a:latin typeface="+mj-lt"/>
              </a:rPr>
              <a:t>Thesis submission form.</a:t>
            </a:r>
          </a:p>
          <a:p>
            <a:pPr lvl="1"/>
            <a:r>
              <a:rPr lang="en-US" sz="2900" i="1" dirty="0">
                <a:latin typeface="+mj-lt"/>
              </a:rPr>
              <a:t>Application to take thesis defense exam.</a:t>
            </a:r>
          </a:p>
          <a:p>
            <a:pPr lvl="1"/>
            <a:r>
              <a:rPr lang="en-US" sz="2900" i="1" dirty="0">
                <a:latin typeface="+mj-lt"/>
              </a:rPr>
              <a:t>Thesis exam committee and defense date form .</a:t>
            </a:r>
          </a:p>
          <a:p>
            <a:pPr lvl="1"/>
            <a:r>
              <a:rPr lang="en-US" sz="2900" i="1" dirty="0">
                <a:latin typeface="+mj-lt"/>
              </a:rPr>
              <a:t>Thesis plagiarism report form.</a:t>
            </a:r>
          </a:p>
          <a:p>
            <a:pPr marL="457200" lvl="1" indent="0">
              <a:buNone/>
            </a:pPr>
            <a:endParaRPr lang="en-US" sz="2900" i="1" dirty="0">
              <a:latin typeface="+mj-lt"/>
            </a:endParaRPr>
          </a:p>
          <a:p>
            <a:r>
              <a:rPr lang="en-US" sz="2900" u="sng" dirty="0">
                <a:solidFill>
                  <a:srgbClr val="0000FF"/>
                </a:solidFill>
                <a:latin typeface="+mj-lt"/>
              </a:rPr>
              <a:t>GSENS creates the originality report </a:t>
            </a:r>
            <a:r>
              <a:rPr lang="en-US" sz="2900" dirty="0">
                <a:latin typeface="+mj-lt"/>
              </a:rPr>
              <a:t>and sends it along with thesis to advisor and other committee members. Theses with an </a:t>
            </a:r>
            <a:r>
              <a:rPr lang="en-US" sz="2900" u="sng" dirty="0">
                <a:solidFill>
                  <a:srgbClr val="003DBB"/>
                </a:solidFill>
                <a:latin typeface="+mj-lt"/>
              </a:rPr>
              <a:t>originality rate of less than 15% </a:t>
            </a:r>
            <a:r>
              <a:rPr lang="en-US" sz="2900" dirty="0">
                <a:latin typeface="+mj-lt"/>
              </a:rPr>
              <a:t>are accepted. The thesis originality report should not be sent to the members of the jury before it is considered successful. </a:t>
            </a:r>
            <a:r>
              <a:rPr lang="en-US" sz="2900" u="sng" dirty="0">
                <a:solidFill>
                  <a:srgbClr val="0000FF"/>
                </a:solidFill>
                <a:latin typeface="+mj-lt"/>
              </a:rPr>
              <a:t>This takes 3-4 weeks.</a:t>
            </a:r>
          </a:p>
          <a:p>
            <a:pPr lvl="1"/>
            <a:r>
              <a:rPr lang="en-US" sz="2900" dirty="0">
                <a:latin typeface="+mj-lt"/>
              </a:rPr>
              <a:t>Once it </a:t>
            </a:r>
            <a:r>
              <a:rPr lang="tr-TR" sz="2900" dirty="0">
                <a:latin typeface="+mj-lt"/>
              </a:rPr>
              <a:t>is </a:t>
            </a:r>
            <a:r>
              <a:rPr lang="en-US" sz="2900" dirty="0">
                <a:latin typeface="+mj-lt"/>
              </a:rPr>
              <a:t>delivered to your thesis committee you have a month to defend it</a:t>
            </a:r>
            <a:r>
              <a:rPr lang="en-US" sz="2900" dirty="0"/>
              <a:t>.</a:t>
            </a:r>
          </a:p>
        </p:txBody>
      </p:sp>
    </p:spTree>
    <p:extLst>
      <p:ext uri="{BB962C8B-B14F-4D97-AF65-F5344CB8AC3E}">
        <p14:creationId xmlns:p14="http://schemas.microsoft.com/office/powerpoint/2010/main" val="328632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15</a:t>
            </a:fld>
            <a:endParaRPr lang="en-US" dirty="0"/>
          </a:p>
        </p:txBody>
      </p:sp>
      <p:sp>
        <p:nvSpPr>
          <p:cNvPr id="3" name="Title 2"/>
          <p:cNvSpPr>
            <a:spLocks noGrp="1"/>
          </p:cNvSpPr>
          <p:nvPr>
            <p:ph type="title"/>
          </p:nvPr>
        </p:nvSpPr>
        <p:spPr/>
        <p:txBody>
          <a:bodyPr/>
          <a:lstStyle/>
          <a:p>
            <a:r>
              <a:rPr lang="en-US" dirty="0"/>
              <a:t>Defense Exam</a:t>
            </a:r>
            <a:r>
              <a:rPr lang="tr-TR" dirty="0"/>
              <a:t> (MS)</a:t>
            </a:r>
            <a:endParaRPr lang="en-US" dirty="0"/>
          </a:p>
        </p:txBody>
      </p:sp>
      <p:sp>
        <p:nvSpPr>
          <p:cNvPr id="4" name="Content Placeholder 3"/>
          <p:cNvSpPr>
            <a:spLocks noGrp="1"/>
          </p:cNvSpPr>
          <p:nvPr>
            <p:ph sz="quarter" idx="11"/>
          </p:nvPr>
        </p:nvSpPr>
        <p:spPr/>
        <p:txBody>
          <a:bodyPr/>
          <a:lstStyle/>
          <a:p>
            <a:r>
              <a:rPr lang="en-US" dirty="0"/>
              <a:t>Defense committee;</a:t>
            </a:r>
          </a:p>
          <a:p>
            <a:pPr lvl="1"/>
            <a:r>
              <a:rPr lang="en-US" dirty="0"/>
              <a:t>3 committee members including student’s advisor.</a:t>
            </a:r>
          </a:p>
          <a:p>
            <a:pPr lvl="1"/>
            <a:r>
              <a:rPr lang="en-US" dirty="0"/>
              <a:t>1 committee member should be from another university</a:t>
            </a:r>
          </a:p>
          <a:p>
            <a:pPr lvl="1"/>
            <a:r>
              <a:rPr lang="en-US" dirty="0"/>
              <a:t>Co-advisor can join the exam.</a:t>
            </a:r>
          </a:p>
          <a:p>
            <a:r>
              <a:rPr lang="tr-TR" dirty="0"/>
              <a:t>E</a:t>
            </a:r>
            <a:r>
              <a:rPr lang="en-US" dirty="0" err="1"/>
              <a:t>xam</a:t>
            </a:r>
            <a:r>
              <a:rPr lang="en-US" dirty="0"/>
              <a:t> results should be reported to GSENS within </a:t>
            </a:r>
            <a:r>
              <a:rPr lang="en-US" b="1" u="sng" dirty="0"/>
              <a:t>3</a:t>
            </a:r>
            <a:r>
              <a:rPr lang="en-US" dirty="0"/>
              <a:t> days.</a:t>
            </a:r>
          </a:p>
          <a:p>
            <a:pPr lvl="1"/>
            <a:r>
              <a:rPr lang="en-US" dirty="0"/>
              <a:t>Forms need to be filled.</a:t>
            </a:r>
          </a:p>
          <a:p>
            <a:pPr lvl="2"/>
            <a:r>
              <a:rPr lang="en-US" dirty="0"/>
              <a:t>Exam result form.</a:t>
            </a:r>
          </a:p>
        </p:txBody>
      </p:sp>
      <p:pic>
        <p:nvPicPr>
          <p:cNvPr id="5" name="Picture 4">
            <a:hlinkClick r:id="rId2"/>
          </p:cNvPr>
          <p:cNvPicPr>
            <a:picLocks noChangeAspect="1"/>
          </p:cNvPicPr>
          <p:nvPr/>
        </p:nvPicPr>
        <p:blipFill>
          <a:blip r:embed="rId3"/>
          <a:stretch>
            <a:fillRect/>
          </a:stretch>
        </p:blipFill>
        <p:spPr>
          <a:xfrm>
            <a:off x="2532495" y="4405565"/>
            <a:ext cx="718802" cy="718802"/>
          </a:xfrm>
          <a:prstGeom prst="rect">
            <a:avLst/>
          </a:prstGeom>
        </p:spPr>
      </p:pic>
      <p:sp>
        <p:nvSpPr>
          <p:cNvPr id="6" name="TextBox 5">
            <a:hlinkClick r:id="rId2"/>
          </p:cNvPr>
          <p:cNvSpPr txBox="1"/>
          <p:nvPr/>
        </p:nvSpPr>
        <p:spPr>
          <a:xfrm>
            <a:off x="1480351" y="5231715"/>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395980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64369" y="6490267"/>
            <a:ext cx="330019" cy="315499"/>
          </a:xfrm>
        </p:spPr>
        <p:txBody>
          <a:bodyPr/>
          <a:lstStyle/>
          <a:p>
            <a:fld id="{2607D427-353C-DD47-9C57-CDC06D475577}" type="slidenum">
              <a:rPr lang="en-US" smtClean="0"/>
              <a:pPr/>
              <a:t>16</a:t>
            </a:fld>
            <a:endParaRPr lang="en-US" dirty="0"/>
          </a:p>
        </p:txBody>
      </p:sp>
      <p:grpSp>
        <p:nvGrpSpPr>
          <p:cNvPr id="15" name="Group 14"/>
          <p:cNvGrpSpPr/>
          <p:nvPr/>
        </p:nvGrpSpPr>
        <p:grpSpPr>
          <a:xfrm>
            <a:off x="150924" y="1755673"/>
            <a:ext cx="8833449" cy="3673055"/>
            <a:chOff x="417183" y="1382024"/>
            <a:chExt cx="7772400" cy="2864749"/>
          </a:xfrm>
        </p:grpSpPr>
        <p:grpSp>
          <p:nvGrpSpPr>
            <p:cNvPr id="49" name="Group 48"/>
            <p:cNvGrpSpPr/>
            <p:nvPr/>
          </p:nvGrpSpPr>
          <p:grpSpPr>
            <a:xfrm>
              <a:off x="417183" y="2199437"/>
              <a:ext cx="3251200" cy="1272276"/>
              <a:chOff x="520700" y="1099509"/>
              <a:chExt cx="3251200" cy="1272276"/>
            </a:xfrm>
          </p:grpSpPr>
          <p:sp>
            <p:nvSpPr>
              <p:cNvPr id="4" name="Rectangle 3"/>
              <p:cNvSpPr/>
              <p:nvPr/>
            </p:nvSpPr>
            <p:spPr>
              <a:xfrm>
                <a:off x="520700" y="1261734"/>
                <a:ext cx="1346320" cy="910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t>There are 3 possible results:</a:t>
                </a:r>
              </a:p>
            </p:txBody>
          </p:sp>
          <p:cxnSp>
            <p:nvCxnSpPr>
              <p:cNvPr id="10" name="Straight Arrow Connector 9"/>
              <p:cNvCxnSpPr/>
              <p:nvPr/>
            </p:nvCxnSpPr>
            <p:spPr>
              <a:xfrm>
                <a:off x="2198597" y="1721330"/>
                <a:ext cx="328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4" idx="3"/>
              </p:cNvCxnSpPr>
              <p:nvPr/>
            </p:nvCxnSpPr>
            <p:spPr>
              <a:xfrm>
                <a:off x="1867020" y="1716897"/>
                <a:ext cx="660280" cy="4961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4" idx="3"/>
              </p:cNvCxnSpPr>
              <p:nvPr/>
            </p:nvCxnSpPr>
            <p:spPr>
              <a:xfrm flipV="1">
                <a:off x="1867020" y="1261735"/>
                <a:ext cx="660280" cy="4551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4450" y="1099509"/>
                <a:ext cx="1187450" cy="3175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Accepted</a:t>
                </a:r>
              </a:p>
            </p:txBody>
          </p:sp>
          <p:sp>
            <p:nvSpPr>
              <p:cNvPr id="21" name="Rectangle 20"/>
              <p:cNvSpPr/>
              <p:nvPr/>
            </p:nvSpPr>
            <p:spPr>
              <a:xfrm>
                <a:off x="2584450" y="1576897"/>
                <a:ext cx="1187450" cy="3175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Rejected</a:t>
                </a:r>
              </a:p>
            </p:txBody>
          </p:sp>
          <p:sp>
            <p:nvSpPr>
              <p:cNvPr id="22" name="Rectangle 21"/>
              <p:cNvSpPr/>
              <p:nvPr/>
            </p:nvSpPr>
            <p:spPr>
              <a:xfrm>
                <a:off x="2584450" y="2054285"/>
                <a:ext cx="1187450" cy="3175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Correction</a:t>
                </a:r>
              </a:p>
            </p:txBody>
          </p:sp>
        </p:grpSp>
        <p:sp>
          <p:nvSpPr>
            <p:cNvPr id="28" name="Rectangle 27"/>
            <p:cNvSpPr/>
            <p:nvPr/>
          </p:nvSpPr>
          <p:spPr>
            <a:xfrm>
              <a:off x="4106533" y="1382024"/>
              <a:ext cx="1428750" cy="782009"/>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Follow the procedure for diploma</a:t>
              </a:r>
            </a:p>
          </p:txBody>
        </p:sp>
        <p:cxnSp>
          <p:nvCxnSpPr>
            <p:cNvPr id="30" name="Elbow Connector 29"/>
            <p:cNvCxnSpPr>
              <a:stCxn id="20" idx="3"/>
              <a:endCxn id="28" idx="1"/>
            </p:cNvCxnSpPr>
            <p:nvPr/>
          </p:nvCxnSpPr>
          <p:spPr>
            <a:xfrm flipV="1">
              <a:off x="3668383" y="1773029"/>
              <a:ext cx="438150" cy="58515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106533" y="2444570"/>
              <a:ext cx="1739900" cy="782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Your studentship will be terminated.</a:t>
              </a:r>
            </a:p>
          </p:txBody>
        </p:sp>
        <p:cxnSp>
          <p:nvCxnSpPr>
            <p:cNvPr id="34" name="Straight Arrow Connector 33"/>
            <p:cNvCxnSpPr>
              <a:stCxn id="21" idx="3"/>
              <a:endCxn id="32" idx="1"/>
            </p:cNvCxnSpPr>
            <p:nvPr/>
          </p:nvCxnSpPr>
          <p:spPr>
            <a:xfrm>
              <a:off x="3668383" y="2835575"/>
              <a:ext cx="438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385813" y="3464764"/>
              <a:ext cx="1739900" cy="782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Max. 3 months for correction</a:t>
              </a:r>
            </a:p>
          </p:txBody>
        </p:sp>
        <p:cxnSp>
          <p:nvCxnSpPr>
            <p:cNvPr id="42" name="Elbow Connector 41"/>
            <p:cNvCxnSpPr>
              <a:stCxn id="22" idx="3"/>
              <a:endCxn id="40" idx="1"/>
            </p:cNvCxnSpPr>
            <p:nvPr/>
          </p:nvCxnSpPr>
          <p:spPr>
            <a:xfrm>
              <a:off x="3668383" y="3312963"/>
              <a:ext cx="717430" cy="5428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760833" y="3464764"/>
              <a:ext cx="1428750" cy="78200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Re-defense</a:t>
              </a:r>
            </a:p>
          </p:txBody>
        </p:sp>
        <p:cxnSp>
          <p:nvCxnSpPr>
            <p:cNvPr id="45" name="Straight Arrow Connector 44"/>
            <p:cNvCxnSpPr>
              <a:stCxn id="40" idx="3"/>
              <a:endCxn id="43" idx="1"/>
            </p:cNvCxnSpPr>
            <p:nvPr/>
          </p:nvCxnSpPr>
          <p:spPr>
            <a:xfrm>
              <a:off x="6125713" y="3855769"/>
              <a:ext cx="6351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43" idx="0"/>
              <a:endCxn id="32" idx="3"/>
            </p:cNvCxnSpPr>
            <p:nvPr/>
          </p:nvCxnSpPr>
          <p:spPr>
            <a:xfrm flipH="1" flipV="1">
              <a:off x="5846433" y="2835575"/>
              <a:ext cx="1628775" cy="629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3" idx="0"/>
              <a:endCxn id="28" idx="3"/>
            </p:cNvCxnSpPr>
            <p:nvPr/>
          </p:nvCxnSpPr>
          <p:spPr>
            <a:xfrm rot="16200000" flipV="1">
              <a:off x="5659379" y="1648934"/>
              <a:ext cx="1691735" cy="193992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25712" y="2676825"/>
              <a:ext cx="673582" cy="1015663"/>
            </a:xfrm>
            <a:prstGeom prst="rect">
              <a:avLst/>
            </a:prstGeom>
          </p:spPr>
          <p:txBody>
            <a:bodyPr wrap="none">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13" name="Rectangle 12"/>
            <p:cNvSpPr/>
            <p:nvPr/>
          </p:nvSpPr>
          <p:spPr>
            <a:xfrm>
              <a:off x="6332864" y="1687685"/>
              <a:ext cx="788999" cy="1015663"/>
            </a:xfrm>
            <a:prstGeom prst="rect">
              <a:avLst/>
            </a:prstGeom>
          </p:spPr>
          <p:txBody>
            <a:bodyPr wrap="none">
              <a:spAutoFit/>
            </a:bodyPr>
            <a:lstStyle/>
            <a:p>
              <a:r>
                <a:rPr lang="en-US" sz="6000" dirty="0">
                  <a:solidFill>
                    <a:srgbClr val="00B050"/>
                  </a:solidFill>
                  <a:sym typeface="Wingdings" panose="05000000000000000000" pitchFamily="2" charset="2"/>
                </a:rPr>
                <a:t></a:t>
              </a:r>
              <a:endParaRPr lang="en-US" sz="6000" dirty="0">
                <a:solidFill>
                  <a:srgbClr val="00B050"/>
                </a:solidFill>
              </a:endParaRPr>
            </a:p>
          </p:txBody>
        </p:sp>
      </p:grpSp>
      <p:sp>
        <p:nvSpPr>
          <p:cNvPr id="29" name="Title 2"/>
          <p:cNvSpPr txBox="1">
            <a:spLocks/>
          </p:cNvSpPr>
          <p:nvPr/>
        </p:nvSpPr>
        <p:spPr>
          <a:xfrm>
            <a:off x="360655" y="243273"/>
            <a:ext cx="8198459" cy="992404"/>
          </a:xfrm>
          <a:prstGeom prst="rect">
            <a:avLst/>
          </a:prstGeom>
        </p:spPr>
        <p:txBody>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en-US" dirty="0"/>
              <a:t>Defense Exam</a:t>
            </a:r>
            <a:r>
              <a:rPr lang="tr-TR" dirty="0"/>
              <a:t> (MS)</a:t>
            </a:r>
            <a:endParaRPr lang="en-US" dirty="0"/>
          </a:p>
        </p:txBody>
      </p:sp>
    </p:spTree>
    <p:extLst>
      <p:ext uri="{BB962C8B-B14F-4D97-AF65-F5344CB8AC3E}">
        <p14:creationId xmlns:p14="http://schemas.microsoft.com/office/powerpoint/2010/main" val="2056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17</a:t>
            </a:fld>
            <a:endParaRPr lang="en-US" dirty="0"/>
          </a:p>
        </p:txBody>
      </p:sp>
      <p:sp>
        <p:nvSpPr>
          <p:cNvPr id="3" name="Title 2"/>
          <p:cNvSpPr>
            <a:spLocks noGrp="1"/>
          </p:cNvSpPr>
          <p:nvPr>
            <p:ph type="title"/>
          </p:nvPr>
        </p:nvSpPr>
        <p:spPr>
          <a:xfrm>
            <a:off x="138405" y="36898"/>
            <a:ext cx="8198459" cy="598102"/>
          </a:xfrm>
        </p:spPr>
        <p:txBody>
          <a:bodyPr/>
          <a:lstStyle/>
          <a:p>
            <a:r>
              <a:rPr lang="en-US" dirty="0"/>
              <a:t>Diploma (MS)</a:t>
            </a:r>
          </a:p>
        </p:txBody>
      </p:sp>
      <p:sp>
        <p:nvSpPr>
          <p:cNvPr id="4" name="Content Placeholder 3"/>
          <p:cNvSpPr>
            <a:spLocks noGrp="1"/>
          </p:cNvSpPr>
          <p:nvPr>
            <p:ph sz="quarter" idx="11"/>
          </p:nvPr>
        </p:nvSpPr>
        <p:spPr>
          <a:xfrm>
            <a:off x="360363" y="635001"/>
            <a:ext cx="8199437" cy="5683422"/>
          </a:xfrm>
        </p:spPr>
        <p:txBody>
          <a:bodyPr>
            <a:normAutofit fontScale="92500" lnSpcReduction="10000"/>
          </a:bodyPr>
          <a:lstStyle/>
          <a:p>
            <a:r>
              <a:rPr lang="en-US" dirty="0"/>
              <a:t>The thesis, which has been corrected within a month and prepared </a:t>
            </a:r>
            <a:r>
              <a:rPr lang="en-US" b="1" dirty="0"/>
              <a:t>according to the thesis writing guideline</a:t>
            </a:r>
            <a:r>
              <a:rPr lang="en-US" dirty="0"/>
              <a:t>, needs to be checked by the relevant GSENS Thesis Control Supervisor and the Thesis Checklist needs to be completed. Before this process, the STUDENT'S ADVISOR MUST REVIEW THE THESIS ONE LAST TIME.</a:t>
            </a:r>
          </a:p>
          <a:p>
            <a:r>
              <a:rPr lang="en-US" dirty="0"/>
              <a:t>The thesis, which has been prepared and checked according to the thesis writing guideline </a:t>
            </a:r>
            <a:r>
              <a:rPr lang="en-US" b="1" u="sng" dirty="0"/>
              <a:t>(2 hard copies containing the signatures of all jury members and the result page of the originality report, and 1 electronic copy as CD)</a:t>
            </a:r>
            <a:r>
              <a:rPr lang="en-US" dirty="0"/>
              <a:t> should be submitted to GSENS. </a:t>
            </a:r>
          </a:p>
          <a:p>
            <a:r>
              <a:rPr lang="en-US" dirty="0"/>
              <a:t>Graduation date will be the defense date.</a:t>
            </a:r>
          </a:p>
          <a:p>
            <a:r>
              <a:rPr lang="en-US" dirty="0"/>
              <a:t>If necessary, student can request 1 more month to complete this process.</a:t>
            </a:r>
          </a:p>
          <a:p>
            <a:pPr lvl="1"/>
            <a:r>
              <a:rPr lang="en-US" dirty="0"/>
              <a:t>However, after this point, if thesis won't be submitted, student will be passive student and won't be able to use any right of being student. (Immigration office and army for native students)</a:t>
            </a:r>
          </a:p>
          <a:p>
            <a:pPr lvl="1"/>
            <a:r>
              <a:rPr lang="en-US" dirty="0"/>
              <a:t>End of the max. time for master program, studentship will be terminated.</a:t>
            </a:r>
          </a:p>
        </p:txBody>
      </p:sp>
    </p:spTree>
    <p:extLst>
      <p:ext uri="{BB962C8B-B14F-4D97-AF65-F5344CB8AC3E}">
        <p14:creationId xmlns:p14="http://schemas.microsoft.com/office/powerpoint/2010/main" val="337134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07D427-353C-DD47-9C57-CDC06D475577}" type="slidenum">
              <a:rPr lang="en-US" smtClean="0"/>
              <a:pPr/>
              <a:t>18</a:t>
            </a:fld>
            <a:endParaRPr lang="en-US" dirty="0"/>
          </a:p>
        </p:txBody>
      </p:sp>
      <p:sp>
        <p:nvSpPr>
          <p:cNvPr id="8" name="Title 1"/>
          <p:cNvSpPr txBox="1">
            <a:spLocks/>
          </p:cNvSpPr>
          <p:nvPr/>
        </p:nvSpPr>
        <p:spPr>
          <a:xfrm>
            <a:off x="6715125" y="2587221"/>
            <a:ext cx="2397125" cy="1683558"/>
          </a:xfrm>
          <a:prstGeom prst="rect">
            <a:avLst/>
          </a:prstGeom>
          <a:solidFill>
            <a:srgbClr val="0D0E38"/>
          </a:solidFill>
          <a:ln>
            <a:solidFill>
              <a:srgbClr val="22275E"/>
            </a:solidFill>
          </a:ln>
        </p:spPr>
        <p:txBody>
          <a:bodyPr anchor="ct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pl-PL" sz="1800" dirty="0">
                <a:solidFill>
                  <a:schemeClr val="bg1"/>
                </a:solidFill>
              </a:rPr>
              <a:t>CMYK: 100, 81, 0, 51</a:t>
            </a:r>
            <a:endParaRPr lang="en-US" sz="1800" dirty="0">
              <a:solidFill>
                <a:schemeClr val="bg1"/>
              </a:solidFill>
            </a:endParaRPr>
          </a:p>
        </p:txBody>
      </p:sp>
      <p:pic>
        <p:nvPicPr>
          <p:cNvPr id="5" name="Resim 4">
            <a:extLst>
              <a:ext uri="{FF2B5EF4-FFF2-40B4-BE49-F238E27FC236}">
                <a16:creationId xmlns:a16="http://schemas.microsoft.com/office/drawing/2014/main" id="{CF4C6921-E871-4687-BD70-F4FB8E53C3C9}"/>
              </a:ext>
            </a:extLst>
          </p:cNvPr>
          <p:cNvPicPr>
            <a:picLocks noChangeAspect="1"/>
          </p:cNvPicPr>
          <p:nvPr/>
        </p:nvPicPr>
        <p:blipFill>
          <a:blip r:embed="rId2"/>
          <a:stretch>
            <a:fillRect/>
          </a:stretch>
        </p:blipFill>
        <p:spPr>
          <a:xfrm rot="5400000">
            <a:off x="-2697455" y="2729205"/>
            <a:ext cx="6858002" cy="1399592"/>
          </a:xfrm>
          <a:prstGeom prst="rect">
            <a:avLst/>
          </a:prstGeom>
        </p:spPr>
      </p:pic>
      <p:pic>
        <p:nvPicPr>
          <p:cNvPr id="11" name="Resim 10">
            <a:extLst>
              <a:ext uri="{FF2B5EF4-FFF2-40B4-BE49-F238E27FC236}">
                <a16:creationId xmlns:a16="http://schemas.microsoft.com/office/drawing/2014/main" id="{AFE8BBC3-C5E1-47B9-99FD-277672F4CEF5}"/>
              </a:ext>
            </a:extLst>
          </p:cNvPr>
          <p:cNvPicPr>
            <a:picLocks noChangeAspect="1"/>
          </p:cNvPicPr>
          <p:nvPr/>
        </p:nvPicPr>
        <p:blipFill>
          <a:blip r:embed="rId3"/>
          <a:stretch>
            <a:fillRect/>
          </a:stretch>
        </p:blipFill>
        <p:spPr>
          <a:xfrm>
            <a:off x="1648595" y="2"/>
            <a:ext cx="4849278" cy="6858000"/>
          </a:xfrm>
          <a:prstGeom prst="rect">
            <a:avLst/>
          </a:prstGeom>
        </p:spPr>
      </p:pic>
      <p:pic>
        <p:nvPicPr>
          <p:cNvPr id="4" name="Picture 3">
            <a:extLst>
              <a:ext uri="{FF2B5EF4-FFF2-40B4-BE49-F238E27FC236}">
                <a16:creationId xmlns:a16="http://schemas.microsoft.com/office/drawing/2014/main" id="{38A98BAB-613C-B74E-A681-FD4E35C57328}"/>
              </a:ext>
            </a:extLst>
          </p:cNvPr>
          <p:cNvPicPr>
            <a:picLocks noChangeAspect="1"/>
          </p:cNvPicPr>
          <p:nvPr/>
        </p:nvPicPr>
        <p:blipFill>
          <a:blip r:embed="rId4"/>
          <a:stretch>
            <a:fillRect/>
          </a:stretch>
        </p:blipFill>
        <p:spPr>
          <a:xfrm>
            <a:off x="2347529" y="3902927"/>
            <a:ext cx="3997515" cy="970156"/>
          </a:xfrm>
          <a:prstGeom prst="rect">
            <a:avLst/>
          </a:prstGeom>
        </p:spPr>
      </p:pic>
    </p:spTree>
    <p:extLst>
      <p:ext uri="{BB962C8B-B14F-4D97-AF65-F5344CB8AC3E}">
        <p14:creationId xmlns:p14="http://schemas.microsoft.com/office/powerpoint/2010/main" val="27787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E65B1-7096-BC43-84B0-BF9C58F30EC3}"/>
              </a:ext>
            </a:extLst>
          </p:cNvPr>
          <p:cNvSpPr>
            <a:spLocks noGrp="1"/>
          </p:cNvSpPr>
          <p:nvPr>
            <p:ph type="sldNum" sz="quarter" idx="4"/>
          </p:nvPr>
        </p:nvSpPr>
        <p:spPr/>
        <p:txBody>
          <a:bodyPr/>
          <a:lstStyle/>
          <a:p>
            <a:fld id="{2607D427-353C-DD47-9C57-CDC06D475577}" type="slidenum">
              <a:rPr lang="en-US" smtClean="0"/>
              <a:pPr/>
              <a:t>19</a:t>
            </a:fld>
            <a:endParaRPr lang="en-US" dirty="0"/>
          </a:p>
        </p:txBody>
      </p:sp>
      <p:pic>
        <p:nvPicPr>
          <p:cNvPr id="4" name="Picture 3">
            <a:extLst>
              <a:ext uri="{FF2B5EF4-FFF2-40B4-BE49-F238E27FC236}">
                <a16:creationId xmlns:a16="http://schemas.microsoft.com/office/drawing/2014/main" id="{BAAFA37C-E873-9947-84DC-F2F1CF367CAF}"/>
              </a:ext>
            </a:extLst>
          </p:cNvPr>
          <p:cNvPicPr>
            <a:picLocks noChangeAspect="1"/>
          </p:cNvPicPr>
          <p:nvPr/>
        </p:nvPicPr>
        <p:blipFill>
          <a:blip r:embed="rId2"/>
          <a:stretch>
            <a:fillRect/>
          </a:stretch>
        </p:blipFill>
        <p:spPr>
          <a:xfrm>
            <a:off x="437321" y="0"/>
            <a:ext cx="5386708" cy="6750431"/>
          </a:xfrm>
          <a:prstGeom prst="rect">
            <a:avLst/>
          </a:prstGeom>
        </p:spPr>
      </p:pic>
      <p:pic>
        <p:nvPicPr>
          <p:cNvPr id="5" name="Picture 4">
            <a:extLst>
              <a:ext uri="{FF2B5EF4-FFF2-40B4-BE49-F238E27FC236}">
                <a16:creationId xmlns:a16="http://schemas.microsoft.com/office/drawing/2014/main" id="{94877471-C870-AC40-8E23-E2E9EDF28E8A}"/>
              </a:ext>
            </a:extLst>
          </p:cNvPr>
          <p:cNvPicPr>
            <a:picLocks noChangeAspect="1"/>
          </p:cNvPicPr>
          <p:nvPr/>
        </p:nvPicPr>
        <p:blipFill>
          <a:blip r:embed="rId2"/>
          <a:stretch>
            <a:fillRect/>
          </a:stretch>
        </p:blipFill>
        <p:spPr>
          <a:xfrm>
            <a:off x="424069" y="0"/>
            <a:ext cx="5386708" cy="6750431"/>
          </a:xfrm>
          <a:prstGeom prst="rect">
            <a:avLst/>
          </a:prstGeom>
        </p:spPr>
      </p:pic>
    </p:spTree>
    <p:extLst>
      <p:ext uri="{BB962C8B-B14F-4D97-AF65-F5344CB8AC3E}">
        <p14:creationId xmlns:p14="http://schemas.microsoft.com/office/powerpoint/2010/main" val="344269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2</a:t>
            </a:fld>
            <a:endParaRPr lang="en-US" dirty="0"/>
          </a:p>
        </p:txBody>
      </p:sp>
      <p:sp>
        <p:nvSpPr>
          <p:cNvPr id="3" name="Title 2"/>
          <p:cNvSpPr>
            <a:spLocks noGrp="1"/>
          </p:cNvSpPr>
          <p:nvPr>
            <p:ph type="title"/>
          </p:nvPr>
        </p:nvSpPr>
        <p:spPr>
          <a:xfrm>
            <a:off x="360655" y="116273"/>
            <a:ext cx="8198459" cy="992404"/>
          </a:xfrm>
        </p:spPr>
        <p:txBody>
          <a:bodyPr/>
          <a:lstStyle/>
          <a:p>
            <a:pPr algn="ctr"/>
            <a:r>
              <a:rPr lang="en-US" dirty="0"/>
              <a:t>Graduate School</a:t>
            </a:r>
            <a:r>
              <a:rPr lang="tr-TR" dirty="0"/>
              <a:t> of </a:t>
            </a:r>
            <a:r>
              <a:rPr lang="en-US" dirty="0"/>
              <a:t>Engineering and Natural Sciences</a:t>
            </a:r>
          </a:p>
        </p:txBody>
      </p:sp>
      <p:pic>
        <p:nvPicPr>
          <p:cNvPr id="6" name="Picture 4" descr="http://icons.veryicon.com/128/System/iOS7%20Minimal/Computer%20Domai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072" y="5296404"/>
            <a:ext cx="705853" cy="7058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hlinkClick r:id="rId2"/>
          </p:cNvPr>
          <p:cNvSpPr txBox="1"/>
          <p:nvPr/>
        </p:nvSpPr>
        <p:spPr>
          <a:xfrm>
            <a:off x="3232626" y="6002258"/>
            <a:ext cx="2678747" cy="461665"/>
          </a:xfrm>
          <a:prstGeom prst="rect">
            <a:avLst/>
          </a:prstGeom>
          <a:noFill/>
        </p:spPr>
        <p:txBody>
          <a:bodyPr wrap="none" rtlCol="0">
            <a:spAutoFit/>
          </a:bodyPr>
          <a:lstStyle/>
          <a:p>
            <a:r>
              <a:rPr lang="en-US" sz="2400" dirty="0"/>
              <a:t>sens.medipol.edu.tr</a:t>
            </a:r>
          </a:p>
        </p:txBody>
      </p:sp>
      <p:graphicFrame>
        <p:nvGraphicFramePr>
          <p:cNvPr id="16" name="Content Placeholder 4">
            <a:extLst>
              <a:ext uri="{FF2B5EF4-FFF2-40B4-BE49-F238E27FC236}">
                <a16:creationId xmlns:a16="http://schemas.microsoft.com/office/drawing/2014/main" id="{8D112EB2-6D50-448A-82A3-85DFA811D30D}"/>
              </a:ext>
            </a:extLst>
          </p:cNvPr>
          <p:cNvGraphicFramePr>
            <a:graphicFrameLocks noGrp="1"/>
          </p:cNvGraphicFramePr>
          <p:nvPr>
            <p:ph sz="quarter" idx="11"/>
            <p:extLst>
              <p:ext uri="{D42A27DB-BD31-4B8C-83A1-F6EECF244321}">
                <p14:modId xmlns:p14="http://schemas.microsoft.com/office/powerpoint/2010/main" val="2111097545"/>
              </p:ext>
            </p:extLst>
          </p:nvPr>
        </p:nvGraphicFramePr>
        <p:xfrm>
          <a:off x="717737" y="449076"/>
          <a:ext cx="7484293" cy="3241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Content Placeholder 4">
            <a:extLst>
              <a:ext uri="{FF2B5EF4-FFF2-40B4-BE49-F238E27FC236}">
                <a16:creationId xmlns:a16="http://schemas.microsoft.com/office/drawing/2014/main" id="{04D28153-FC55-47D5-ABCF-059734D47DF8}"/>
              </a:ext>
            </a:extLst>
          </p:cNvPr>
          <p:cNvGraphicFramePr>
            <a:graphicFrameLocks/>
          </p:cNvGraphicFramePr>
          <p:nvPr>
            <p:extLst>
              <p:ext uri="{D42A27DB-BD31-4B8C-83A1-F6EECF244321}">
                <p14:modId xmlns:p14="http://schemas.microsoft.com/office/powerpoint/2010/main" val="2780242801"/>
              </p:ext>
            </p:extLst>
          </p:nvPr>
        </p:nvGraphicFramePr>
        <p:xfrm>
          <a:off x="829851" y="3120014"/>
          <a:ext cx="7484293" cy="21763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3234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20</a:t>
            </a:fld>
            <a:endParaRPr lang="en-US" dirty="0"/>
          </a:p>
        </p:txBody>
      </p:sp>
      <p:sp>
        <p:nvSpPr>
          <p:cNvPr id="3" name="Title 2"/>
          <p:cNvSpPr>
            <a:spLocks noGrp="1"/>
          </p:cNvSpPr>
          <p:nvPr>
            <p:ph type="title"/>
          </p:nvPr>
        </p:nvSpPr>
        <p:spPr>
          <a:xfrm>
            <a:off x="360655" y="243273"/>
            <a:ext cx="8198459" cy="593489"/>
          </a:xfrm>
        </p:spPr>
        <p:txBody>
          <a:bodyPr/>
          <a:lstStyle/>
          <a:p>
            <a:r>
              <a:rPr lang="en-US" dirty="0"/>
              <a:t>PhD</a:t>
            </a:r>
          </a:p>
        </p:txBody>
      </p:sp>
      <p:sp>
        <p:nvSpPr>
          <p:cNvPr id="4" name="Content Placeholder 3"/>
          <p:cNvSpPr>
            <a:spLocks noGrp="1"/>
          </p:cNvSpPr>
          <p:nvPr>
            <p:ph sz="quarter" idx="11"/>
          </p:nvPr>
        </p:nvSpPr>
        <p:spPr>
          <a:xfrm>
            <a:off x="360655" y="836762"/>
            <a:ext cx="8199437" cy="2087593"/>
          </a:xfrm>
        </p:spPr>
        <p:txBody>
          <a:bodyPr/>
          <a:lstStyle/>
          <a:p>
            <a:r>
              <a:rPr lang="en-US" dirty="0"/>
              <a:t>Course load should be completed within 4 semester.</a:t>
            </a:r>
          </a:p>
          <a:p>
            <a:r>
              <a:rPr lang="en-US" b="1" u="sng" dirty="0"/>
              <a:t>Latest 5</a:t>
            </a:r>
            <a:r>
              <a:rPr lang="en-US" b="1" u="sng" baseline="30000" dirty="0"/>
              <a:t>th</a:t>
            </a:r>
            <a:r>
              <a:rPr lang="en-US" b="1" u="sng" dirty="0"/>
              <a:t> semester PhD students need to take Qualifying exam (without MS-&gt; 7</a:t>
            </a:r>
            <a:r>
              <a:rPr lang="en-US" b="1" u="sng" baseline="30000" dirty="0"/>
              <a:t>th</a:t>
            </a:r>
            <a:r>
              <a:rPr lang="en-US" b="1" u="sng" dirty="0"/>
              <a:t> semester).</a:t>
            </a:r>
          </a:p>
          <a:p>
            <a:r>
              <a:rPr lang="tr-TR" dirty="0" err="1"/>
              <a:t>In</a:t>
            </a:r>
            <a:r>
              <a:rPr lang="tr-TR" dirty="0"/>
              <a:t> </a:t>
            </a:r>
            <a:r>
              <a:rPr lang="tr-TR" dirty="0" err="1"/>
              <a:t>the</a:t>
            </a:r>
            <a:r>
              <a:rPr lang="tr-TR" dirty="0"/>
              <a:t> </a:t>
            </a:r>
            <a:r>
              <a:rPr lang="en-US" dirty="0"/>
              <a:t>4</a:t>
            </a:r>
            <a:r>
              <a:rPr lang="en-US" baseline="30000" dirty="0"/>
              <a:t>th</a:t>
            </a:r>
            <a:r>
              <a:rPr lang="en-US" dirty="0"/>
              <a:t> semester they can register to QE preparation course along with the course.</a:t>
            </a:r>
          </a:p>
          <a:p>
            <a:endParaRPr lang="en-US" dirty="0"/>
          </a:p>
        </p:txBody>
      </p:sp>
      <p:sp>
        <p:nvSpPr>
          <p:cNvPr id="5" name="Title 2"/>
          <p:cNvSpPr txBox="1">
            <a:spLocks/>
          </p:cNvSpPr>
          <p:nvPr/>
        </p:nvSpPr>
        <p:spPr>
          <a:xfrm>
            <a:off x="512077" y="2924355"/>
            <a:ext cx="8198459" cy="593489"/>
          </a:xfrm>
          <a:prstGeom prst="rect">
            <a:avLst/>
          </a:prstGeom>
        </p:spPr>
        <p:txBody>
          <a:bodyPr vert="horz" lIns="91440" tIns="45720" rIns="91440" bIns="45720" rtlCol="0" anchor="b">
            <a:normAutofit/>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en-US" dirty="0"/>
              <a:t>Qualifying Exam (QE)</a:t>
            </a:r>
          </a:p>
        </p:txBody>
      </p:sp>
      <p:sp>
        <p:nvSpPr>
          <p:cNvPr id="6" name="Content Placeholder 3"/>
          <p:cNvSpPr txBox="1">
            <a:spLocks/>
          </p:cNvSpPr>
          <p:nvPr/>
        </p:nvSpPr>
        <p:spPr>
          <a:xfrm>
            <a:off x="512077" y="3517845"/>
            <a:ext cx="8199437" cy="149410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Two times in a year (January and July)</a:t>
            </a:r>
          </a:p>
          <a:p>
            <a:r>
              <a:rPr lang="en-US" dirty="0"/>
              <a:t>Register to QE preparation course.</a:t>
            </a:r>
          </a:p>
          <a:p>
            <a:r>
              <a:rPr lang="en-US" dirty="0"/>
              <a:t>End of that semester submit the form.</a:t>
            </a:r>
          </a:p>
          <a:p>
            <a:pPr lvl="1"/>
            <a:r>
              <a:rPr lang="en-US" dirty="0"/>
              <a:t>Application to take PhD Qualifying Exam</a:t>
            </a:r>
          </a:p>
          <a:p>
            <a:endParaRPr lang="en-US" dirty="0"/>
          </a:p>
        </p:txBody>
      </p:sp>
      <p:pic>
        <p:nvPicPr>
          <p:cNvPr id="7" name="Picture 6">
            <a:hlinkClick r:id="rId2"/>
          </p:cNvPr>
          <p:cNvPicPr>
            <a:picLocks noChangeAspect="1"/>
          </p:cNvPicPr>
          <p:nvPr/>
        </p:nvPicPr>
        <p:blipFill>
          <a:blip r:embed="rId3"/>
          <a:stretch>
            <a:fillRect/>
          </a:stretch>
        </p:blipFill>
        <p:spPr>
          <a:xfrm>
            <a:off x="6788168" y="4327217"/>
            <a:ext cx="718802" cy="718802"/>
          </a:xfrm>
          <a:prstGeom prst="rect">
            <a:avLst/>
          </a:prstGeom>
        </p:spPr>
      </p:pic>
      <p:sp>
        <p:nvSpPr>
          <p:cNvPr id="8" name="TextBox 7">
            <a:hlinkClick r:id="rId2"/>
          </p:cNvPr>
          <p:cNvSpPr txBox="1"/>
          <p:nvPr/>
        </p:nvSpPr>
        <p:spPr>
          <a:xfrm>
            <a:off x="5736024" y="5153367"/>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424120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652C3800-3072-4B50-8426-622B562B8370}"/>
              </a:ext>
            </a:extLst>
          </p:cNvPr>
          <p:cNvGraphicFramePr>
            <a:graphicFrameLocks noGrp="1"/>
          </p:cNvGraphicFramePr>
          <p:nvPr>
            <p:extLst>
              <p:ext uri="{D42A27DB-BD31-4B8C-83A1-F6EECF244321}">
                <p14:modId xmlns:p14="http://schemas.microsoft.com/office/powerpoint/2010/main" val="1412687004"/>
              </p:ext>
            </p:extLst>
          </p:nvPr>
        </p:nvGraphicFramePr>
        <p:xfrm>
          <a:off x="360363" y="3868738"/>
          <a:ext cx="8197849" cy="1404938"/>
        </p:xfrm>
        <a:graphic>
          <a:graphicData uri="http://schemas.openxmlformats.org/drawingml/2006/table">
            <a:tbl>
              <a:tblPr bandRow="1">
                <a:tableStyleId>{5C22544A-7EE6-4342-B048-85BDC9FD1C3A}</a:tableStyleId>
              </a:tblPr>
              <a:tblGrid>
                <a:gridCol w="4293636">
                  <a:extLst>
                    <a:ext uri="{9D8B030D-6E8A-4147-A177-3AD203B41FA5}">
                      <a16:colId xmlns:a16="http://schemas.microsoft.com/office/drawing/2014/main" val="944554899"/>
                    </a:ext>
                  </a:extLst>
                </a:gridCol>
                <a:gridCol w="3904213">
                  <a:extLst>
                    <a:ext uri="{9D8B030D-6E8A-4147-A177-3AD203B41FA5}">
                      <a16:colId xmlns:a16="http://schemas.microsoft.com/office/drawing/2014/main" val="585397898"/>
                    </a:ext>
                  </a:extLst>
                </a:gridCol>
              </a:tblGrid>
              <a:tr h="702469">
                <a:tc>
                  <a:txBody>
                    <a:bodyPr/>
                    <a:lstStyle/>
                    <a:p>
                      <a:pPr algn="l" fontAlgn="ctr"/>
                      <a:r>
                        <a:rPr lang="tr-TR" sz="1500" u="none" strike="noStrike" dirty="0">
                          <a:effectLst/>
                        </a:rPr>
                        <a:t>Spring  </a:t>
                      </a:r>
                      <a:r>
                        <a:rPr lang="tr-TR" sz="1500" u="none" strike="noStrike" dirty="0" err="1">
                          <a:effectLst/>
                        </a:rPr>
                        <a:t>Semester</a:t>
                      </a:r>
                      <a:r>
                        <a:rPr lang="tr-TR" sz="1500" u="none" strike="noStrike" dirty="0">
                          <a:effectLst/>
                        </a:rPr>
                        <a:t> </a:t>
                      </a:r>
                      <a:r>
                        <a:rPr lang="tr-TR" sz="1500" u="none" strike="noStrike" dirty="0" err="1">
                          <a:effectLst/>
                        </a:rPr>
                        <a:t>Written</a:t>
                      </a:r>
                      <a:r>
                        <a:rPr lang="tr-TR" sz="1500" u="none" strike="noStrike" dirty="0">
                          <a:effectLst/>
                        </a:rPr>
                        <a:t> </a:t>
                      </a:r>
                      <a:r>
                        <a:rPr lang="tr-TR" sz="1500" u="none" strike="noStrike" dirty="0" err="1">
                          <a:effectLst/>
                        </a:rPr>
                        <a:t>Qualifying</a:t>
                      </a:r>
                      <a:r>
                        <a:rPr lang="tr-TR" sz="1500" u="none" strike="noStrike" dirty="0">
                          <a:effectLst/>
                        </a:rPr>
                        <a:t> </a:t>
                      </a:r>
                      <a:r>
                        <a:rPr lang="tr-TR" sz="1500" u="none" strike="noStrike" dirty="0" err="1">
                          <a:effectLst/>
                        </a:rPr>
                        <a:t>Exam</a:t>
                      </a:r>
                      <a:endParaRPr lang="tr-TR" sz="1500" b="0" i="0" u="none" strike="noStrike" dirty="0">
                        <a:solidFill>
                          <a:srgbClr val="000000"/>
                        </a:solidFill>
                        <a:effectLst/>
                        <a:latin typeface="Times New Roman" panose="02020603050405020304" pitchFamily="18" charset="0"/>
                      </a:endParaRPr>
                    </a:p>
                  </a:txBody>
                  <a:tcPr marL="10028" marR="10028" marT="10028" marB="0" anchor="ctr"/>
                </a:tc>
                <a:tc>
                  <a:txBody>
                    <a:bodyPr/>
                    <a:lstStyle/>
                    <a:p>
                      <a:pPr algn="ctr" fontAlgn="ctr"/>
                      <a:r>
                        <a:rPr lang="tr-TR" sz="1700" u="none" strike="noStrike" dirty="0">
                          <a:effectLst/>
                        </a:rPr>
                        <a:t>04.07.2024</a:t>
                      </a:r>
                      <a:endParaRPr lang="tr-TR" sz="1700" b="0" i="0" u="none" strike="noStrike" dirty="0">
                        <a:solidFill>
                          <a:srgbClr val="000000"/>
                        </a:solidFill>
                        <a:effectLst/>
                        <a:latin typeface="Times New Roman" panose="02020603050405020304" pitchFamily="18" charset="0"/>
                      </a:endParaRPr>
                    </a:p>
                  </a:txBody>
                  <a:tcPr marL="9981" marR="9981" marT="9981" marB="0" anchor="ctr"/>
                </a:tc>
                <a:extLst>
                  <a:ext uri="{0D108BD9-81ED-4DB2-BD59-A6C34878D82A}">
                    <a16:rowId xmlns:a16="http://schemas.microsoft.com/office/drawing/2014/main" val="1088746081"/>
                  </a:ext>
                </a:extLst>
              </a:tr>
              <a:tr h="702469">
                <a:tc>
                  <a:txBody>
                    <a:bodyPr/>
                    <a:lstStyle/>
                    <a:p>
                      <a:pPr algn="l" fontAlgn="ctr"/>
                      <a:r>
                        <a:rPr lang="tr-TR" sz="1500" u="none" strike="noStrike" dirty="0">
                          <a:effectLst/>
                        </a:rPr>
                        <a:t>Oral  </a:t>
                      </a:r>
                      <a:r>
                        <a:rPr lang="tr-TR" sz="1500" u="none" strike="noStrike" dirty="0" err="1">
                          <a:effectLst/>
                        </a:rPr>
                        <a:t>Semester</a:t>
                      </a:r>
                      <a:r>
                        <a:rPr lang="tr-TR" sz="1500" u="none" strike="noStrike" dirty="0">
                          <a:effectLst/>
                        </a:rPr>
                        <a:t> Oral </a:t>
                      </a:r>
                      <a:r>
                        <a:rPr lang="tr-TR" sz="1500" u="none" strike="noStrike" dirty="0" err="1">
                          <a:effectLst/>
                        </a:rPr>
                        <a:t>Qualifying</a:t>
                      </a:r>
                      <a:r>
                        <a:rPr lang="tr-TR" sz="1500" u="none" strike="noStrike" dirty="0">
                          <a:effectLst/>
                        </a:rPr>
                        <a:t> </a:t>
                      </a:r>
                      <a:r>
                        <a:rPr lang="tr-TR" sz="1500" u="none" strike="noStrike" dirty="0" err="1">
                          <a:effectLst/>
                        </a:rPr>
                        <a:t>Exam</a:t>
                      </a:r>
                      <a:endParaRPr lang="tr-TR" sz="1500" b="0" i="0" u="none" strike="noStrike" dirty="0">
                        <a:solidFill>
                          <a:srgbClr val="000000"/>
                        </a:solidFill>
                        <a:effectLst/>
                        <a:latin typeface="Times New Roman" panose="02020603050405020304" pitchFamily="18" charset="0"/>
                      </a:endParaRPr>
                    </a:p>
                  </a:txBody>
                  <a:tcPr marL="10028" marR="10028" marT="10028" marB="0" anchor="ctr"/>
                </a:tc>
                <a:tc>
                  <a:txBody>
                    <a:bodyPr/>
                    <a:lstStyle/>
                    <a:p>
                      <a:pPr algn="ctr" fontAlgn="ctr"/>
                      <a:r>
                        <a:rPr lang="tr-TR" sz="1700" u="none" strike="noStrike" dirty="0">
                          <a:effectLst/>
                        </a:rPr>
                        <a:t>08.07.2024</a:t>
                      </a:r>
                      <a:endParaRPr lang="tr-TR" sz="1700" b="0" i="0" u="none" strike="noStrike" dirty="0">
                        <a:solidFill>
                          <a:srgbClr val="000000"/>
                        </a:solidFill>
                        <a:effectLst/>
                        <a:latin typeface="Times New Roman" panose="02020603050405020304" pitchFamily="18" charset="0"/>
                      </a:endParaRPr>
                    </a:p>
                  </a:txBody>
                  <a:tcPr marL="9981" marR="9981" marT="9981" marB="0" anchor="ctr"/>
                </a:tc>
                <a:extLst>
                  <a:ext uri="{0D108BD9-81ED-4DB2-BD59-A6C34878D82A}">
                    <a16:rowId xmlns:a16="http://schemas.microsoft.com/office/drawing/2014/main" val="1009698172"/>
                  </a:ext>
                </a:extLst>
              </a:tr>
            </a:tbl>
          </a:graphicData>
        </a:graphic>
      </p:graphicFrame>
      <p:sp>
        <p:nvSpPr>
          <p:cNvPr id="2" name="Slayt Numarası Yer Tutucusu 1">
            <a:extLst>
              <a:ext uri="{FF2B5EF4-FFF2-40B4-BE49-F238E27FC236}">
                <a16:creationId xmlns:a16="http://schemas.microsoft.com/office/drawing/2014/main" id="{D489A2CF-34DA-40A0-B715-993F6C529E74}"/>
              </a:ext>
            </a:extLst>
          </p:cNvPr>
          <p:cNvSpPr>
            <a:spLocks noGrp="1"/>
          </p:cNvSpPr>
          <p:nvPr>
            <p:ph type="sldNum" sz="quarter" idx="10"/>
          </p:nvPr>
        </p:nvSpPr>
        <p:spPr>
          <a:xfrm>
            <a:off x="360655" y="6490267"/>
            <a:ext cx="330019" cy="315499"/>
          </a:xfrm>
        </p:spPr>
        <p:txBody>
          <a:bodyPr anchor="b">
            <a:normAutofit/>
          </a:bodyPr>
          <a:lstStyle/>
          <a:p>
            <a:pPr>
              <a:spcAft>
                <a:spcPts val="600"/>
              </a:spcAft>
            </a:pPr>
            <a:fld id="{2607D427-353C-DD47-9C57-CDC06D475577}" type="slidenum">
              <a:rPr lang="en-US" smtClean="0"/>
              <a:pPr>
                <a:spcAft>
                  <a:spcPts val="600"/>
                </a:spcAft>
              </a:pPr>
              <a:t>21</a:t>
            </a:fld>
            <a:endParaRPr lang="en-US"/>
          </a:p>
        </p:txBody>
      </p:sp>
      <p:sp>
        <p:nvSpPr>
          <p:cNvPr id="3" name="Başlık 2">
            <a:extLst>
              <a:ext uri="{FF2B5EF4-FFF2-40B4-BE49-F238E27FC236}">
                <a16:creationId xmlns:a16="http://schemas.microsoft.com/office/drawing/2014/main" id="{DDB78A01-0102-4548-BFEC-87C7C48402BD}"/>
              </a:ext>
            </a:extLst>
          </p:cNvPr>
          <p:cNvSpPr>
            <a:spLocks noGrp="1"/>
          </p:cNvSpPr>
          <p:nvPr>
            <p:ph type="title"/>
          </p:nvPr>
        </p:nvSpPr>
        <p:spPr>
          <a:xfrm>
            <a:off x="360655" y="243273"/>
            <a:ext cx="8198459" cy="992404"/>
          </a:xfrm>
        </p:spPr>
        <p:txBody>
          <a:bodyPr anchor="b">
            <a:normAutofit/>
          </a:bodyPr>
          <a:lstStyle/>
          <a:p>
            <a:r>
              <a:rPr lang="tr-TR" dirty="0"/>
              <a:t>2023-2024 </a:t>
            </a:r>
            <a:r>
              <a:rPr lang="tr-TR" dirty="0" err="1"/>
              <a:t>Academic</a:t>
            </a:r>
            <a:r>
              <a:rPr lang="tr-TR" dirty="0"/>
              <a:t> </a:t>
            </a:r>
            <a:r>
              <a:rPr lang="tr-TR" dirty="0" err="1"/>
              <a:t>Year</a:t>
            </a:r>
            <a:r>
              <a:rPr lang="tr-TR" dirty="0"/>
              <a:t> </a:t>
            </a:r>
            <a:r>
              <a:rPr lang="tr-TR" dirty="0" err="1"/>
              <a:t>Qualifying</a:t>
            </a:r>
            <a:r>
              <a:rPr lang="tr-TR" dirty="0"/>
              <a:t>  </a:t>
            </a:r>
            <a:r>
              <a:rPr lang="tr-TR" dirty="0" err="1"/>
              <a:t>Exam</a:t>
            </a:r>
            <a:r>
              <a:rPr lang="tr-TR" dirty="0"/>
              <a:t> </a:t>
            </a:r>
            <a:r>
              <a:rPr lang="tr-TR" dirty="0" err="1"/>
              <a:t>Calendar</a:t>
            </a:r>
            <a:endParaRPr lang="tr-TR" dirty="0"/>
          </a:p>
        </p:txBody>
      </p:sp>
      <p:graphicFrame>
        <p:nvGraphicFramePr>
          <p:cNvPr id="5" name="İçerik Yer Tutucusu 4">
            <a:extLst>
              <a:ext uri="{FF2B5EF4-FFF2-40B4-BE49-F238E27FC236}">
                <a16:creationId xmlns:a16="http://schemas.microsoft.com/office/drawing/2014/main" id="{3A6231B7-A1AD-45F6-9F54-798DD3268AD2}"/>
              </a:ext>
            </a:extLst>
          </p:cNvPr>
          <p:cNvGraphicFramePr>
            <a:graphicFrameLocks noGrp="1"/>
          </p:cNvGraphicFramePr>
          <p:nvPr>
            <p:ph sz="quarter" idx="11"/>
            <p:extLst>
              <p:ext uri="{D42A27DB-BD31-4B8C-83A1-F6EECF244321}">
                <p14:modId xmlns:p14="http://schemas.microsoft.com/office/powerpoint/2010/main" val="3503669032"/>
              </p:ext>
            </p:extLst>
          </p:nvPr>
        </p:nvGraphicFramePr>
        <p:xfrm>
          <a:off x="360363" y="1853967"/>
          <a:ext cx="8197849" cy="1375794"/>
        </p:xfrm>
        <a:graphic>
          <a:graphicData uri="http://schemas.openxmlformats.org/drawingml/2006/table">
            <a:tbl>
              <a:tblPr bandRow="1">
                <a:tableStyleId>{5C22544A-7EE6-4342-B048-85BDC9FD1C3A}</a:tableStyleId>
              </a:tblPr>
              <a:tblGrid>
                <a:gridCol w="4293631">
                  <a:extLst>
                    <a:ext uri="{9D8B030D-6E8A-4147-A177-3AD203B41FA5}">
                      <a16:colId xmlns:a16="http://schemas.microsoft.com/office/drawing/2014/main" val="11921137"/>
                    </a:ext>
                  </a:extLst>
                </a:gridCol>
                <a:gridCol w="3904218">
                  <a:extLst>
                    <a:ext uri="{9D8B030D-6E8A-4147-A177-3AD203B41FA5}">
                      <a16:colId xmlns:a16="http://schemas.microsoft.com/office/drawing/2014/main" val="1398357598"/>
                    </a:ext>
                  </a:extLst>
                </a:gridCol>
              </a:tblGrid>
              <a:tr h="687897">
                <a:tc>
                  <a:txBody>
                    <a:bodyPr/>
                    <a:lstStyle/>
                    <a:p>
                      <a:pPr algn="l" fontAlgn="ctr"/>
                      <a:r>
                        <a:rPr lang="tr-TR" sz="1500" u="none" strike="noStrike" dirty="0">
                          <a:effectLst/>
                        </a:rPr>
                        <a:t>Fall </a:t>
                      </a:r>
                      <a:r>
                        <a:rPr lang="tr-TR" sz="1500" u="none" strike="noStrike" dirty="0" err="1">
                          <a:effectLst/>
                        </a:rPr>
                        <a:t>Semester</a:t>
                      </a:r>
                      <a:r>
                        <a:rPr lang="tr-TR" sz="1500" u="none" strike="noStrike" dirty="0">
                          <a:effectLst/>
                        </a:rPr>
                        <a:t> </a:t>
                      </a:r>
                      <a:r>
                        <a:rPr lang="tr-TR" sz="1500" u="none" strike="noStrike" dirty="0" err="1">
                          <a:effectLst/>
                        </a:rPr>
                        <a:t>Written</a:t>
                      </a:r>
                      <a:r>
                        <a:rPr lang="tr-TR" sz="1500" u="none" strike="noStrike" dirty="0">
                          <a:effectLst/>
                        </a:rPr>
                        <a:t> </a:t>
                      </a:r>
                      <a:r>
                        <a:rPr lang="tr-TR" sz="1500" u="none" strike="noStrike" dirty="0" err="1">
                          <a:effectLst/>
                        </a:rPr>
                        <a:t>Qualifying</a:t>
                      </a:r>
                      <a:r>
                        <a:rPr lang="tr-TR" sz="1500" u="none" strike="noStrike" dirty="0">
                          <a:effectLst/>
                        </a:rPr>
                        <a:t> </a:t>
                      </a:r>
                      <a:r>
                        <a:rPr lang="tr-TR" sz="1500" u="none" strike="noStrike" dirty="0" err="1">
                          <a:effectLst/>
                        </a:rPr>
                        <a:t>Exam</a:t>
                      </a:r>
                      <a:endParaRPr lang="tr-TR" sz="1500" b="0" i="0" u="none" strike="noStrike" dirty="0">
                        <a:solidFill>
                          <a:srgbClr val="000000"/>
                        </a:solidFill>
                        <a:effectLst/>
                        <a:latin typeface="Times New Roman" panose="02020603050405020304" pitchFamily="18" charset="0"/>
                      </a:endParaRPr>
                    </a:p>
                  </a:txBody>
                  <a:tcPr marL="10028" marR="10028" marT="10028" marB="0" anchor="ctr"/>
                </a:tc>
                <a:tc>
                  <a:txBody>
                    <a:bodyPr/>
                    <a:lstStyle/>
                    <a:p>
                      <a:pPr algn="ctr" fontAlgn="ctr"/>
                      <a:r>
                        <a:rPr lang="tr-TR" sz="1700" u="none" strike="noStrike" dirty="0">
                          <a:effectLst/>
                        </a:rPr>
                        <a:t>18.01.2024</a:t>
                      </a:r>
                      <a:endParaRPr lang="tr-TR" sz="1700" b="0" i="0" u="none" strike="noStrike" dirty="0">
                        <a:solidFill>
                          <a:srgbClr val="000000"/>
                        </a:solidFill>
                        <a:effectLst/>
                        <a:latin typeface="Times New Roman" panose="02020603050405020304" pitchFamily="18" charset="0"/>
                      </a:endParaRPr>
                    </a:p>
                  </a:txBody>
                  <a:tcPr marL="10028" marR="10028" marT="10028" marB="0" anchor="ctr"/>
                </a:tc>
                <a:extLst>
                  <a:ext uri="{0D108BD9-81ED-4DB2-BD59-A6C34878D82A}">
                    <a16:rowId xmlns:a16="http://schemas.microsoft.com/office/drawing/2014/main" val="112872121"/>
                  </a:ext>
                </a:extLst>
              </a:tr>
              <a:tr h="687897">
                <a:tc>
                  <a:txBody>
                    <a:bodyPr/>
                    <a:lstStyle/>
                    <a:p>
                      <a:pPr algn="l" fontAlgn="ctr"/>
                      <a:r>
                        <a:rPr lang="tr-TR" sz="1500" u="none" strike="noStrike" dirty="0">
                          <a:effectLst/>
                        </a:rPr>
                        <a:t>Fall </a:t>
                      </a:r>
                      <a:r>
                        <a:rPr lang="tr-TR" sz="1500" u="none" strike="noStrike" dirty="0" err="1">
                          <a:effectLst/>
                        </a:rPr>
                        <a:t>Semester</a:t>
                      </a:r>
                      <a:r>
                        <a:rPr lang="tr-TR" sz="1500" u="none" strike="noStrike" dirty="0">
                          <a:effectLst/>
                        </a:rPr>
                        <a:t> Oral </a:t>
                      </a:r>
                      <a:r>
                        <a:rPr lang="tr-TR" sz="1500" u="none" strike="noStrike" dirty="0" err="1">
                          <a:effectLst/>
                        </a:rPr>
                        <a:t>Qualifying</a:t>
                      </a:r>
                      <a:r>
                        <a:rPr lang="tr-TR" sz="1500" u="none" strike="noStrike" dirty="0">
                          <a:effectLst/>
                        </a:rPr>
                        <a:t> </a:t>
                      </a:r>
                      <a:r>
                        <a:rPr lang="tr-TR" sz="1500" u="none" strike="noStrike" dirty="0" err="1">
                          <a:effectLst/>
                        </a:rPr>
                        <a:t>Exam</a:t>
                      </a:r>
                      <a:endParaRPr lang="tr-TR" sz="1500" b="0" i="0" u="none" strike="noStrike" dirty="0">
                        <a:solidFill>
                          <a:srgbClr val="000000"/>
                        </a:solidFill>
                        <a:effectLst/>
                        <a:latin typeface="Times New Roman" panose="02020603050405020304" pitchFamily="18" charset="0"/>
                      </a:endParaRPr>
                    </a:p>
                  </a:txBody>
                  <a:tcPr marL="10028" marR="10028" marT="10028" marB="0" anchor="ctr"/>
                </a:tc>
                <a:tc>
                  <a:txBody>
                    <a:bodyPr/>
                    <a:lstStyle/>
                    <a:p>
                      <a:pPr algn="ctr" fontAlgn="ctr"/>
                      <a:r>
                        <a:rPr lang="tr-TR" sz="1700" u="none" strike="noStrike" dirty="0">
                          <a:effectLst/>
                        </a:rPr>
                        <a:t>22.01.2024</a:t>
                      </a:r>
                      <a:endParaRPr lang="tr-TR" sz="1700" b="0" i="0" u="none" strike="noStrike" dirty="0">
                        <a:solidFill>
                          <a:srgbClr val="000000"/>
                        </a:solidFill>
                        <a:effectLst/>
                        <a:latin typeface="Times New Roman" panose="02020603050405020304" pitchFamily="18" charset="0"/>
                      </a:endParaRPr>
                    </a:p>
                  </a:txBody>
                  <a:tcPr marL="10028" marR="10028" marT="10028" marB="0" anchor="ctr"/>
                </a:tc>
                <a:extLst>
                  <a:ext uri="{0D108BD9-81ED-4DB2-BD59-A6C34878D82A}">
                    <a16:rowId xmlns:a16="http://schemas.microsoft.com/office/drawing/2014/main" val="1345332964"/>
                  </a:ext>
                </a:extLst>
              </a:tr>
            </a:tbl>
          </a:graphicData>
        </a:graphic>
      </p:graphicFrame>
    </p:spTree>
    <p:extLst>
      <p:ext uri="{BB962C8B-B14F-4D97-AF65-F5344CB8AC3E}">
        <p14:creationId xmlns:p14="http://schemas.microsoft.com/office/powerpoint/2010/main" val="363899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60655" y="6537353"/>
            <a:ext cx="330019" cy="315499"/>
          </a:xfrm>
        </p:spPr>
        <p:txBody>
          <a:bodyPr/>
          <a:lstStyle/>
          <a:p>
            <a:fld id="{2607D427-353C-DD47-9C57-CDC06D475577}" type="slidenum">
              <a:rPr lang="en-US" smtClean="0"/>
              <a:pPr/>
              <a:t>22</a:t>
            </a:fld>
            <a:endParaRPr lang="en-US" dirty="0"/>
          </a:p>
        </p:txBody>
      </p:sp>
      <p:sp>
        <p:nvSpPr>
          <p:cNvPr id="3" name="Title 2"/>
          <p:cNvSpPr>
            <a:spLocks noGrp="1"/>
          </p:cNvSpPr>
          <p:nvPr>
            <p:ph type="title"/>
          </p:nvPr>
        </p:nvSpPr>
        <p:spPr>
          <a:xfrm>
            <a:off x="154280" y="5148"/>
            <a:ext cx="8198459" cy="502852"/>
          </a:xfrm>
        </p:spPr>
        <p:txBody>
          <a:bodyPr>
            <a:normAutofit fontScale="90000"/>
          </a:bodyPr>
          <a:lstStyle/>
          <a:p>
            <a:r>
              <a:rPr lang="en-US" dirty="0"/>
              <a:t>QE</a:t>
            </a:r>
          </a:p>
        </p:txBody>
      </p:sp>
      <p:sp>
        <p:nvSpPr>
          <p:cNvPr id="5" name="Rectangle 4"/>
          <p:cNvSpPr/>
          <p:nvPr/>
        </p:nvSpPr>
        <p:spPr>
          <a:xfrm>
            <a:off x="154280" y="1301750"/>
            <a:ext cx="2163470" cy="2111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Each PhD program sets their QE committee which forms sub committee based on student`s course selection</a:t>
            </a:r>
          </a:p>
        </p:txBody>
      </p:sp>
      <p:cxnSp>
        <p:nvCxnSpPr>
          <p:cNvPr id="7" name="Straight Arrow Connector 6"/>
          <p:cNvCxnSpPr/>
          <p:nvPr/>
        </p:nvCxnSpPr>
        <p:spPr>
          <a:xfrm>
            <a:off x="2428875" y="2381250"/>
            <a:ext cx="873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02000" y="1301750"/>
            <a:ext cx="2163470" cy="2111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Sub-committee organizes the written exam</a:t>
            </a:r>
          </a:p>
        </p:txBody>
      </p:sp>
      <p:sp>
        <p:nvSpPr>
          <p:cNvPr id="11" name="Rectangle 10"/>
          <p:cNvSpPr/>
          <p:nvPr/>
        </p:nvSpPr>
        <p:spPr>
          <a:xfrm>
            <a:off x="6551904" y="1325562"/>
            <a:ext cx="2306345" cy="2111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Sub-committee organizes the oral exam</a:t>
            </a:r>
          </a:p>
        </p:txBody>
      </p:sp>
      <p:cxnSp>
        <p:nvCxnSpPr>
          <p:cNvPr id="12" name="Straight Arrow Connector 11"/>
          <p:cNvCxnSpPr/>
          <p:nvPr/>
        </p:nvCxnSpPr>
        <p:spPr>
          <a:xfrm>
            <a:off x="5513095" y="2381250"/>
            <a:ext cx="873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996907" y="3413125"/>
            <a:ext cx="2765718" cy="3111500"/>
          </a:xfrm>
          <a:prstGeom prst="rect">
            <a:avLst/>
          </a:prstGeom>
          <a:solidFill>
            <a:schemeClr val="accent1">
              <a:lumMod val="10000"/>
              <a:lumOff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solidFill>
                  <a:srgbClr val="232323"/>
                </a:solidFill>
              </a:rPr>
              <a:t>Prepares the written exam questions</a:t>
            </a:r>
          </a:p>
          <a:p>
            <a:pPr marL="285750" indent="-285750">
              <a:buFont typeface="Arial"/>
              <a:buChar char="•"/>
            </a:pPr>
            <a:r>
              <a:rPr lang="en-US" dirty="0">
                <a:solidFill>
                  <a:srgbClr val="232323"/>
                </a:solidFill>
              </a:rPr>
              <a:t>Evaluates the written exam question and signs the Q&amp;A sheets</a:t>
            </a:r>
          </a:p>
          <a:p>
            <a:pPr marL="285750" indent="-285750">
              <a:buFont typeface="Arial"/>
              <a:buChar char="•"/>
            </a:pPr>
            <a:r>
              <a:rPr lang="en-US" dirty="0">
                <a:solidFill>
                  <a:srgbClr val="232323"/>
                </a:solidFill>
              </a:rPr>
              <a:t>Committee members do not have to physically be there</a:t>
            </a:r>
          </a:p>
          <a:p>
            <a:pPr marL="285750" indent="-285750">
              <a:buFont typeface="Arial"/>
              <a:buChar char="•"/>
            </a:pPr>
            <a:r>
              <a:rPr lang="en-US" dirty="0">
                <a:solidFill>
                  <a:srgbClr val="232323"/>
                </a:solidFill>
              </a:rPr>
              <a:t>Written exam should be same day for all students</a:t>
            </a:r>
          </a:p>
        </p:txBody>
      </p:sp>
      <p:sp>
        <p:nvSpPr>
          <p:cNvPr id="17" name="Rectangle 16"/>
          <p:cNvSpPr/>
          <p:nvPr/>
        </p:nvSpPr>
        <p:spPr>
          <a:xfrm>
            <a:off x="6096000" y="3413125"/>
            <a:ext cx="2984500" cy="2698750"/>
          </a:xfrm>
          <a:prstGeom prst="rect">
            <a:avLst/>
          </a:prstGeom>
          <a:solidFill>
            <a:schemeClr val="accent1">
              <a:lumMod val="10000"/>
              <a:lumOff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solidFill>
                  <a:srgbClr val="232323"/>
                </a:solidFill>
              </a:rPr>
              <a:t>If student is successful,  same or different sub </a:t>
            </a:r>
            <a:r>
              <a:rPr lang="mr-IN" dirty="0">
                <a:solidFill>
                  <a:srgbClr val="232323"/>
                </a:solidFill>
              </a:rPr>
              <a:t>–</a:t>
            </a:r>
            <a:r>
              <a:rPr lang="en-US" dirty="0">
                <a:solidFill>
                  <a:srgbClr val="232323"/>
                </a:solidFill>
              </a:rPr>
              <a:t>committee can make the oral exam</a:t>
            </a:r>
          </a:p>
          <a:p>
            <a:pPr marL="285750" indent="-285750">
              <a:buFont typeface="Arial"/>
              <a:buChar char="•"/>
            </a:pPr>
            <a:r>
              <a:rPr lang="en-US" dirty="0">
                <a:solidFill>
                  <a:srgbClr val="232323"/>
                </a:solidFill>
              </a:rPr>
              <a:t>Committee members have to physically be there</a:t>
            </a:r>
          </a:p>
          <a:p>
            <a:pPr marL="285750" indent="-285750">
              <a:buFont typeface="Arial"/>
              <a:buChar char="•"/>
            </a:pPr>
            <a:r>
              <a:rPr lang="en-US" dirty="0">
                <a:solidFill>
                  <a:srgbClr val="232323"/>
                </a:solidFill>
              </a:rPr>
              <a:t>They make a final decision</a:t>
            </a:r>
          </a:p>
        </p:txBody>
      </p:sp>
      <p:sp>
        <p:nvSpPr>
          <p:cNvPr id="18" name="Rectangle 17"/>
          <p:cNvSpPr/>
          <p:nvPr/>
        </p:nvSpPr>
        <p:spPr>
          <a:xfrm>
            <a:off x="3492500" y="130968"/>
            <a:ext cx="5143499" cy="948531"/>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50000"/>
                  </a:schemeClr>
                </a:solidFill>
              </a:rPr>
              <a:t>Sub-committee contains student`s advisor</a:t>
            </a:r>
          </a:p>
        </p:txBody>
      </p:sp>
    </p:spTree>
    <p:extLst>
      <p:ext uri="{BB962C8B-B14F-4D97-AF65-F5344CB8AC3E}">
        <p14:creationId xmlns:p14="http://schemas.microsoft.com/office/powerpoint/2010/main" val="208865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23</a:t>
            </a:fld>
            <a:endParaRPr lang="en-US" dirty="0"/>
          </a:p>
        </p:txBody>
      </p:sp>
      <p:sp>
        <p:nvSpPr>
          <p:cNvPr id="3" name="Title 2"/>
          <p:cNvSpPr>
            <a:spLocks noGrp="1"/>
          </p:cNvSpPr>
          <p:nvPr>
            <p:ph type="title"/>
          </p:nvPr>
        </p:nvSpPr>
        <p:spPr>
          <a:xfrm>
            <a:off x="0" y="203518"/>
            <a:ext cx="8968875" cy="366327"/>
          </a:xfrm>
        </p:spPr>
        <p:txBody>
          <a:bodyPr>
            <a:noAutofit/>
          </a:bodyPr>
          <a:lstStyle/>
          <a:p>
            <a:r>
              <a:rPr lang="en-US" sz="2400" dirty="0"/>
              <a:t>QE for Electrical-Electronics and Cyber Systems Engineering Program</a:t>
            </a:r>
          </a:p>
        </p:txBody>
      </p:sp>
      <p:sp>
        <p:nvSpPr>
          <p:cNvPr id="4" name="Content Placeholder 3"/>
          <p:cNvSpPr>
            <a:spLocks noGrp="1"/>
          </p:cNvSpPr>
          <p:nvPr>
            <p:ph sz="quarter" idx="11"/>
          </p:nvPr>
        </p:nvSpPr>
        <p:spPr>
          <a:xfrm>
            <a:off x="307354" y="706921"/>
            <a:ext cx="8763818" cy="4975397"/>
          </a:xfrm>
        </p:spPr>
        <p:txBody>
          <a:bodyPr>
            <a:normAutofit fontScale="92500" lnSpcReduction="20000"/>
          </a:bodyPr>
          <a:lstStyle/>
          <a:p>
            <a:r>
              <a:rPr lang="en-US" dirty="0"/>
              <a:t>QE committee consist of 5 members including advisor (2 members from different universities, 2 from department)</a:t>
            </a:r>
          </a:p>
          <a:p>
            <a:endParaRPr lang="en-US" dirty="0"/>
          </a:p>
          <a:p>
            <a:r>
              <a:rPr lang="en-US" dirty="0"/>
              <a:t>Written exam:</a:t>
            </a:r>
          </a:p>
          <a:p>
            <a:pPr lvl="1"/>
            <a:r>
              <a:rPr lang="en-US" dirty="0"/>
              <a:t>Student prepares a survey paper in their research field</a:t>
            </a:r>
          </a:p>
          <a:p>
            <a:pPr lvl="1"/>
            <a:r>
              <a:rPr lang="en-US" dirty="0"/>
              <a:t>2 weeks before oral exam, student delivers the survey paper to committee members</a:t>
            </a:r>
          </a:p>
          <a:p>
            <a:pPr lvl="1"/>
            <a:r>
              <a:rPr lang="en-US" dirty="0"/>
              <a:t>Evaluation of survey paper: Advisor evaluates 60% and committee evaluates 40% of it.</a:t>
            </a:r>
          </a:p>
          <a:p>
            <a:pPr lvl="1"/>
            <a:r>
              <a:rPr lang="en-US" dirty="0"/>
              <a:t>75% success required to take oral exam</a:t>
            </a:r>
          </a:p>
          <a:p>
            <a:pPr lvl="1"/>
            <a:endParaRPr lang="en-US" dirty="0"/>
          </a:p>
          <a:p>
            <a:pPr marL="342900" lvl="1" indent="-342900">
              <a:buFont typeface="Wingdings" panose="05000000000000000000" pitchFamily="2" charset="2"/>
              <a:buChar char="§"/>
            </a:pPr>
            <a:r>
              <a:rPr lang="en-US" dirty="0"/>
              <a:t>Oral exam:</a:t>
            </a:r>
          </a:p>
          <a:p>
            <a:pPr marL="971550" lvl="2" indent="-342900">
              <a:buFont typeface="Wingdings" panose="05000000000000000000" pitchFamily="2" charset="2"/>
              <a:buChar char="§"/>
            </a:pPr>
            <a:r>
              <a:rPr lang="en-US" dirty="0"/>
              <a:t>Student makes 30 min presentation of the survey paper to same committee members</a:t>
            </a:r>
          </a:p>
          <a:p>
            <a:pPr marL="971550" lvl="2" indent="-342900">
              <a:buFont typeface="Wingdings" panose="05000000000000000000" pitchFamily="2" charset="2"/>
              <a:buChar char="§"/>
            </a:pPr>
            <a:r>
              <a:rPr lang="en-US" dirty="0"/>
              <a:t>After presentation, exam will continue as Q&amp;A</a:t>
            </a:r>
          </a:p>
        </p:txBody>
      </p:sp>
    </p:spTree>
    <p:extLst>
      <p:ext uri="{BB962C8B-B14F-4D97-AF65-F5344CB8AC3E}">
        <p14:creationId xmlns:p14="http://schemas.microsoft.com/office/powerpoint/2010/main" val="282163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4B304-C339-164E-B003-73119792A741}"/>
              </a:ext>
            </a:extLst>
          </p:cNvPr>
          <p:cNvSpPr>
            <a:spLocks noGrp="1"/>
          </p:cNvSpPr>
          <p:nvPr>
            <p:ph type="sldNum" sz="quarter" idx="10"/>
          </p:nvPr>
        </p:nvSpPr>
        <p:spPr/>
        <p:txBody>
          <a:bodyPr/>
          <a:lstStyle/>
          <a:p>
            <a:fld id="{2607D427-353C-DD47-9C57-CDC06D475577}" type="slidenum">
              <a:rPr lang="en-US" smtClean="0"/>
              <a:pPr/>
              <a:t>24</a:t>
            </a:fld>
            <a:endParaRPr lang="en-US" dirty="0"/>
          </a:p>
        </p:txBody>
      </p:sp>
      <p:sp>
        <p:nvSpPr>
          <p:cNvPr id="5" name="Title 2">
            <a:extLst>
              <a:ext uri="{FF2B5EF4-FFF2-40B4-BE49-F238E27FC236}">
                <a16:creationId xmlns:a16="http://schemas.microsoft.com/office/drawing/2014/main" id="{8F86A371-FCD6-3D45-86C7-2012C5CC041F}"/>
              </a:ext>
            </a:extLst>
          </p:cNvPr>
          <p:cNvSpPr>
            <a:spLocks noGrp="1"/>
          </p:cNvSpPr>
          <p:nvPr>
            <p:ph type="title"/>
          </p:nvPr>
        </p:nvSpPr>
        <p:spPr>
          <a:xfrm>
            <a:off x="360655" y="137256"/>
            <a:ext cx="8198459" cy="538605"/>
          </a:xfrm>
        </p:spPr>
        <p:txBody>
          <a:bodyPr>
            <a:normAutofit/>
          </a:bodyPr>
          <a:lstStyle/>
          <a:p>
            <a:r>
              <a:rPr lang="en-US" sz="2400" dirty="0"/>
              <a:t>QE for Biomedical Engineering and Bioinformatics Program</a:t>
            </a:r>
          </a:p>
        </p:txBody>
      </p:sp>
      <p:sp>
        <p:nvSpPr>
          <p:cNvPr id="6" name="Content Placeholder 3">
            <a:extLst>
              <a:ext uri="{FF2B5EF4-FFF2-40B4-BE49-F238E27FC236}">
                <a16:creationId xmlns:a16="http://schemas.microsoft.com/office/drawing/2014/main" id="{7FFD2BF5-0C60-AE44-804F-416423113E8F}"/>
              </a:ext>
            </a:extLst>
          </p:cNvPr>
          <p:cNvSpPr>
            <a:spLocks noGrp="1"/>
          </p:cNvSpPr>
          <p:nvPr>
            <p:ph sz="quarter" idx="11"/>
          </p:nvPr>
        </p:nvSpPr>
        <p:spPr>
          <a:xfrm>
            <a:off x="320606" y="892451"/>
            <a:ext cx="8540173" cy="4975397"/>
          </a:xfrm>
        </p:spPr>
        <p:txBody>
          <a:bodyPr>
            <a:normAutofit fontScale="70000" lnSpcReduction="20000"/>
          </a:bodyPr>
          <a:lstStyle/>
          <a:p>
            <a:r>
              <a:rPr lang="en-US" dirty="0"/>
              <a:t>QE committee consist of 5 members including advisor (2 members from different universities, 2 from department)</a:t>
            </a:r>
          </a:p>
          <a:p>
            <a:pPr lvl="1"/>
            <a:endParaRPr lang="en-US" dirty="0"/>
          </a:p>
          <a:p>
            <a:pPr lvl="1">
              <a:buFont typeface="Wingdings" pitchFamily="2" charset="2"/>
              <a:buChar char="Ø"/>
            </a:pPr>
            <a:r>
              <a:rPr lang="en-US" dirty="0"/>
              <a:t>Written exam:</a:t>
            </a:r>
          </a:p>
          <a:p>
            <a:pPr lvl="1" indent="-342900">
              <a:buFont typeface="Wingdings" pitchFamily="2" charset="2"/>
              <a:buChar char="§"/>
            </a:pPr>
            <a:r>
              <a:rPr lang="en-US" dirty="0">
                <a:solidFill>
                  <a:srgbClr val="333333"/>
                </a:solidFill>
              </a:rPr>
              <a:t>Student selects two subjects </a:t>
            </a:r>
            <a:r>
              <a:rPr lang="en-US" dirty="0"/>
              <a:t>related with the program</a:t>
            </a:r>
          </a:p>
          <a:p>
            <a:pPr marL="685800" lvl="1">
              <a:buFont typeface="Arial" panose="020B0604020202020204" pitchFamily="34" charset="0"/>
              <a:buChar char="•"/>
            </a:pPr>
            <a:r>
              <a:rPr lang="en-US" dirty="0"/>
              <a:t>6 questions (3Q/course, 2Q/course have to be answer)</a:t>
            </a:r>
          </a:p>
          <a:p>
            <a:pPr marL="685800" lvl="1">
              <a:buFont typeface="Arial" panose="020B0604020202020204" pitchFamily="34" charset="0"/>
              <a:buChar char="•"/>
            </a:pPr>
            <a:r>
              <a:rPr lang="en-US" dirty="0"/>
              <a:t>75 is required to take oral exam</a:t>
            </a:r>
          </a:p>
          <a:p>
            <a:pPr marL="285750" indent="-285750">
              <a:buFont typeface="Arial" panose="020B0604020202020204" pitchFamily="34" charset="0"/>
              <a:buChar char="•"/>
            </a:pPr>
            <a:endParaRPr lang="en-US" dirty="0"/>
          </a:p>
          <a:p>
            <a:pPr lvl="1"/>
            <a:endParaRPr lang="en-US" dirty="0"/>
          </a:p>
          <a:p>
            <a:pPr marL="342900" lvl="1" indent="-342900">
              <a:buFont typeface="Wingdings" panose="05000000000000000000" pitchFamily="2" charset="2"/>
              <a:buChar char="§"/>
            </a:pPr>
            <a:r>
              <a:rPr lang="en-US" dirty="0"/>
              <a:t>Oral exam:</a:t>
            </a:r>
          </a:p>
          <a:p>
            <a:pPr lvl="1">
              <a:buFont typeface="Wingdings" pitchFamily="2" charset="2"/>
              <a:buChar char="§"/>
            </a:pPr>
            <a:r>
              <a:rPr lang="en-US" dirty="0"/>
              <a:t>Student prepares a survey paper in their research field</a:t>
            </a:r>
          </a:p>
          <a:p>
            <a:pPr lvl="1">
              <a:buFont typeface="Wingdings" pitchFamily="2" charset="2"/>
              <a:buChar char="§"/>
            </a:pPr>
            <a:r>
              <a:rPr lang="en-US" dirty="0"/>
              <a:t>2 weeks before oral exam, student delivers the survey paper to committee members</a:t>
            </a:r>
          </a:p>
          <a:p>
            <a:pPr lvl="1">
              <a:buFont typeface="Wingdings" pitchFamily="2" charset="2"/>
              <a:buChar char="§"/>
            </a:pPr>
            <a:r>
              <a:rPr lang="en-US" dirty="0"/>
              <a:t>Evaluation of survey paper: Advisor evaluates 60% and committee evaluates 40% of it.</a:t>
            </a:r>
          </a:p>
          <a:p>
            <a:pPr lvl="1">
              <a:buFont typeface="Wingdings" pitchFamily="2" charset="2"/>
              <a:buChar char="§"/>
            </a:pPr>
            <a:r>
              <a:rPr lang="en-US" dirty="0"/>
              <a:t>Survey paper contributes the 40% of the oral exam grade</a:t>
            </a:r>
          </a:p>
          <a:p>
            <a:pPr lvl="1">
              <a:buFont typeface="Wingdings" pitchFamily="2" charset="2"/>
              <a:buChar char="§"/>
            </a:pPr>
            <a:r>
              <a:rPr lang="en-US" dirty="0"/>
              <a:t>Student makes 30 min presentation of the survey paper to same committee members</a:t>
            </a:r>
          </a:p>
          <a:p>
            <a:pPr lvl="1">
              <a:buFont typeface="Wingdings" pitchFamily="2" charset="2"/>
              <a:buChar char="§"/>
            </a:pPr>
            <a:r>
              <a:rPr lang="en-US" dirty="0"/>
              <a:t>After presentation, exam will continue as Q&amp;A</a:t>
            </a:r>
          </a:p>
        </p:txBody>
      </p:sp>
    </p:spTree>
    <p:extLst>
      <p:ext uri="{BB962C8B-B14F-4D97-AF65-F5344CB8AC3E}">
        <p14:creationId xmlns:p14="http://schemas.microsoft.com/office/powerpoint/2010/main" val="3520093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E30E2-C1B8-BF45-88A2-0151828C9412}"/>
              </a:ext>
            </a:extLst>
          </p:cNvPr>
          <p:cNvSpPr>
            <a:spLocks noGrp="1"/>
          </p:cNvSpPr>
          <p:nvPr>
            <p:ph type="sldNum" sz="quarter" idx="4"/>
          </p:nvPr>
        </p:nvSpPr>
        <p:spPr/>
        <p:txBody>
          <a:bodyPr/>
          <a:lstStyle/>
          <a:p>
            <a:fld id="{2607D427-353C-DD47-9C57-CDC06D475577}" type="slidenum">
              <a:rPr lang="en-US" smtClean="0"/>
              <a:pPr/>
              <a:t>25</a:t>
            </a:fld>
            <a:endParaRPr lang="en-US" dirty="0"/>
          </a:p>
        </p:txBody>
      </p:sp>
      <p:sp>
        <p:nvSpPr>
          <p:cNvPr id="3" name="Title 1">
            <a:extLst>
              <a:ext uri="{FF2B5EF4-FFF2-40B4-BE49-F238E27FC236}">
                <a16:creationId xmlns:a16="http://schemas.microsoft.com/office/drawing/2014/main" id="{D086B10C-51A0-E548-A3EC-B8DB02307132}"/>
              </a:ext>
            </a:extLst>
          </p:cNvPr>
          <p:cNvSpPr txBox="1">
            <a:spLocks/>
          </p:cNvSpPr>
          <p:nvPr/>
        </p:nvSpPr>
        <p:spPr>
          <a:xfrm>
            <a:off x="305444" y="251013"/>
            <a:ext cx="6364297" cy="885728"/>
          </a:xfrm>
          <a:prstGeom prst="rect">
            <a:avLst/>
          </a:prstGeom>
        </p:spPr>
        <p:txBody>
          <a:bodyPr>
            <a:normAutofit fontScale="97500"/>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en-US" sz="2800" dirty="0"/>
              <a:t>BMEB Course Pool</a:t>
            </a:r>
          </a:p>
        </p:txBody>
      </p:sp>
      <p:sp>
        <p:nvSpPr>
          <p:cNvPr id="5" name="TextBox 4">
            <a:extLst>
              <a:ext uri="{FF2B5EF4-FFF2-40B4-BE49-F238E27FC236}">
                <a16:creationId xmlns:a16="http://schemas.microsoft.com/office/drawing/2014/main" id="{F5E3539E-B635-5C46-B344-7E2603B37587}"/>
              </a:ext>
            </a:extLst>
          </p:cNvPr>
          <p:cNvSpPr txBox="1"/>
          <p:nvPr/>
        </p:nvSpPr>
        <p:spPr>
          <a:xfrm>
            <a:off x="305444" y="5901203"/>
            <a:ext cx="3797218" cy="369332"/>
          </a:xfrm>
          <a:prstGeom prst="rect">
            <a:avLst/>
          </a:prstGeom>
          <a:noFill/>
        </p:spPr>
        <p:txBody>
          <a:bodyPr wrap="square" rtlCol="0">
            <a:spAutoFit/>
          </a:bodyPr>
          <a:lstStyle/>
          <a:p>
            <a:r>
              <a:rPr lang="en-US" dirty="0"/>
              <a:t>*Students can select any of 2 courses</a:t>
            </a:r>
          </a:p>
        </p:txBody>
      </p:sp>
      <p:graphicFrame>
        <p:nvGraphicFramePr>
          <p:cNvPr id="9" name="Table 8">
            <a:extLst>
              <a:ext uri="{FF2B5EF4-FFF2-40B4-BE49-F238E27FC236}">
                <a16:creationId xmlns:a16="http://schemas.microsoft.com/office/drawing/2014/main" id="{187075DD-557F-FB4A-9573-5F9DB8951645}"/>
              </a:ext>
            </a:extLst>
          </p:cNvPr>
          <p:cNvGraphicFramePr>
            <a:graphicFrameLocks noGrp="1"/>
          </p:cNvGraphicFramePr>
          <p:nvPr>
            <p:extLst>
              <p:ext uri="{D42A27DB-BD31-4B8C-83A1-F6EECF244321}">
                <p14:modId xmlns:p14="http://schemas.microsoft.com/office/powerpoint/2010/main" val="1525129157"/>
              </p:ext>
            </p:extLst>
          </p:nvPr>
        </p:nvGraphicFramePr>
        <p:xfrm>
          <a:off x="230995" y="836549"/>
          <a:ext cx="8376701" cy="5015610"/>
        </p:xfrm>
        <a:graphic>
          <a:graphicData uri="http://schemas.openxmlformats.org/drawingml/2006/table">
            <a:tbl>
              <a:tblPr>
                <a:tableStyleId>{5C22544A-7EE6-4342-B048-85BDC9FD1C3A}</a:tableStyleId>
              </a:tblPr>
              <a:tblGrid>
                <a:gridCol w="552224">
                  <a:extLst>
                    <a:ext uri="{9D8B030D-6E8A-4147-A177-3AD203B41FA5}">
                      <a16:colId xmlns:a16="http://schemas.microsoft.com/office/drawing/2014/main" val="3522794498"/>
                    </a:ext>
                  </a:extLst>
                </a:gridCol>
                <a:gridCol w="3476681">
                  <a:extLst>
                    <a:ext uri="{9D8B030D-6E8A-4147-A177-3AD203B41FA5}">
                      <a16:colId xmlns:a16="http://schemas.microsoft.com/office/drawing/2014/main" val="1616090845"/>
                    </a:ext>
                  </a:extLst>
                </a:gridCol>
                <a:gridCol w="4347796">
                  <a:extLst>
                    <a:ext uri="{9D8B030D-6E8A-4147-A177-3AD203B41FA5}">
                      <a16:colId xmlns:a16="http://schemas.microsoft.com/office/drawing/2014/main" val="3833321664"/>
                    </a:ext>
                  </a:extLst>
                </a:gridCol>
              </a:tblGrid>
              <a:tr h="179254">
                <a:tc>
                  <a:txBody>
                    <a:bodyPr/>
                    <a:lstStyle/>
                    <a:p>
                      <a:pPr algn="l" fontAlgn="b"/>
                      <a:endParaRPr lang="en-US" sz="1200" b="0" i="0" u="none" strike="noStrike" dirty="0">
                        <a:solidFill>
                          <a:srgbClr val="000000"/>
                        </a:solidFill>
                        <a:effectLst/>
                        <a:latin typeface="Calibri" panose="020F0502020204030204" pitchFamily="34" charset="0"/>
                      </a:endParaRPr>
                    </a:p>
                  </a:txBody>
                  <a:tcPr marL="7785" marR="7785" marT="7785" marB="0" anchor="b"/>
                </a:tc>
                <a:tc>
                  <a:txBody>
                    <a:bodyPr/>
                    <a:lstStyle/>
                    <a:p>
                      <a:pPr algn="ctr" fontAlgn="ctr"/>
                      <a:r>
                        <a:rPr lang="tr-TR" sz="1200" b="0" i="0" u="none" strike="noStrike" dirty="0">
                          <a:solidFill>
                            <a:srgbClr val="000000"/>
                          </a:solidFill>
                          <a:effectLst/>
                          <a:latin typeface="Calibri" panose="020F0502020204030204" pitchFamily="34" charset="0"/>
                        </a:rPr>
                        <a:t>Courses</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tr-TR" sz="1200" b="1" u="none" strike="noStrike" dirty="0">
                          <a:solidFill>
                            <a:srgbClr val="000000"/>
                          </a:solidFill>
                          <a:effectLst/>
                        </a:rPr>
                        <a:t>Reference </a:t>
                      </a:r>
                      <a:r>
                        <a:rPr lang="tr-TR" sz="1200" b="1" u="none" strike="noStrike" dirty="0" err="1">
                          <a:solidFill>
                            <a:srgbClr val="000000"/>
                          </a:solidFill>
                          <a:effectLst/>
                        </a:rPr>
                        <a:t>Books</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182864773"/>
                  </a:ext>
                </a:extLst>
              </a:tr>
              <a:tr h="1382795">
                <a:tc>
                  <a:txBody>
                    <a:bodyPr/>
                    <a:lstStyle/>
                    <a:p>
                      <a:pPr algn="ctr" fontAlgn="ctr"/>
                      <a:r>
                        <a:rPr lang="en-US" sz="1200" u="none" strike="noStrike" dirty="0">
                          <a:effectLst/>
                        </a:rPr>
                        <a:t>1</a:t>
                      </a:r>
                      <a:endParaRPr lang="en-US" sz="1200" b="1" i="0" u="none" strike="noStrike" dirty="0">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i="0" u="none" strike="noStrike" dirty="0" err="1">
                          <a:solidFill>
                            <a:srgbClr val="000000"/>
                          </a:solidFill>
                          <a:effectLst/>
                          <a:latin typeface="+mn-lt"/>
                        </a:rPr>
                        <a:t>Biology</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solidFill>
                            <a:srgbClr val="000000"/>
                          </a:solidFill>
                          <a:effectLst/>
                        </a:rPr>
                        <a:t>*Molecular biology of THE CELL 5th edition by Bruce Alberts, Alexander Johnson, Julian Lewis, Martin Rafi Keith Roberts, and Peter Walter                                                                 </a:t>
                      </a:r>
                      <a:br>
                        <a:rPr lang="en-US" sz="1200" u="none" strike="noStrike" dirty="0">
                          <a:solidFill>
                            <a:srgbClr val="000000"/>
                          </a:solidFill>
                          <a:effectLst/>
                        </a:rPr>
                      </a:br>
                      <a:r>
                        <a:rPr lang="en-US" sz="1200" u="none" strike="noStrike" dirty="0">
                          <a:solidFill>
                            <a:srgbClr val="000000"/>
                          </a:solidFill>
                          <a:effectLst/>
                        </a:rPr>
                        <a:t>*Essential Cell Biology 4th edition by Bruce Alberts, Dennis Bray, Karen Hopkin,</a:t>
                      </a:r>
                      <a:br>
                        <a:rPr lang="en-US" sz="1200" u="none" strike="noStrike" dirty="0">
                          <a:solidFill>
                            <a:srgbClr val="000000"/>
                          </a:solidFill>
                          <a:effectLst/>
                        </a:rPr>
                      </a:br>
                      <a:r>
                        <a:rPr lang="en-US" sz="1200" u="none" strike="noStrike" dirty="0">
                          <a:solidFill>
                            <a:srgbClr val="000000"/>
                          </a:solidFill>
                          <a:effectLst/>
                        </a:rPr>
                        <a:t>Alexander Johnson, Julian Lewis, Martin Raff, Keith Roberts, and Peter Walter</a:t>
                      </a:r>
                      <a:br>
                        <a:rPr lang="en-US" sz="1200" u="none" strike="noStrike" dirty="0">
                          <a:solidFill>
                            <a:srgbClr val="000000"/>
                          </a:solidFill>
                          <a:effectLst/>
                        </a:rPr>
                      </a:br>
                      <a:r>
                        <a:rPr lang="en-US" sz="1200" u="none" strike="noStrike" dirty="0">
                          <a:solidFill>
                            <a:srgbClr val="000000"/>
                          </a:solidFill>
                          <a:effectLst/>
                        </a:rPr>
                        <a:t>*Medical Cell Biology Third edition edited by Steven R. Goodman</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213672606"/>
                  </a:ext>
                </a:extLst>
              </a:tr>
              <a:tr h="351188">
                <a:tc>
                  <a:txBody>
                    <a:bodyPr/>
                    <a:lstStyle/>
                    <a:p>
                      <a:pPr algn="ctr" fontAlgn="ctr"/>
                      <a:r>
                        <a:rPr lang="en-US" sz="1200" u="none" strike="noStrike">
                          <a:effectLst/>
                        </a:rPr>
                        <a:t>2</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i="0" u="none" strike="noStrike" dirty="0">
                          <a:solidFill>
                            <a:srgbClr val="000000"/>
                          </a:solidFill>
                          <a:effectLst/>
                          <a:latin typeface="+mn-lt"/>
                        </a:rPr>
                        <a:t>Lineer</a:t>
                      </a:r>
                      <a:r>
                        <a:rPr lang="tr-TR" sz="1200" b="0" i="0" u="none" strike="noStrike" baseline="0" dirty="0">
                          <a:solidFill>
                            <a:srgbClr val="000000"/>
                          </a:solidFill>
                          <a:effectLst/>
                          <a:latin typeface="+mn-lt"/>
                        </a:rPr>
                        <a:t> </a:t>
                      </a:r>
                      <a:r>
                        <a:rPr lang="tr-TR" sz="1200" b="0" i="0" u="none" strike="noStrike" baseline="0" dirty="0" err="1">
                          <a:solidFill>
                            <a:srgbClr val="000000"/>
                          </a:solidFill>
                          <a:effectLst/>
                          <a:latin typeface="+mn-lt"/>
                        </a:rPr>
                        <a:t>Algebra</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solidFill>
                            <a:srgbClr val="000000"/>
                          </a:solidFill>
                          <a:effectLst/>
                        </a:rPr>
                        <a:t>* Elementary Linear Algebra by </a:t>
                      </a:r>
                      <a:r>
                        <a:rPr lang="en-US" sz="1200" u="none" strike="noStrike" dirty="0" err="1">
                          <a:solidFill>
                            <a:srgbClr val="000000"/>
                          </a:solidFill>
                          <a:effectLst/>
                        </a:rPr>
                        <a:t>Bernand</a:t>
                      </a:r>
                      <a:r>
                        <a:rPr lang="en-US" sz="1200" u="none" strike="noStrike" dirty="0">
                          <a:solidFill>
                            <a:srgbClr val="000000"/>
                          </a:solidFill>
                          <a:effectLst/>
                        </a:rPr>
                        <a:t> </a:t>
                      </a:r>
                      <a:r>
                        <a:rPr lang="en-US" sz="1200" u="none" strike="noStrike" dirty="0" err="1">
                          <a:solidFill>
                            <a:srgbClr val="000000"/>
                          </a:solidFill>
                          <a:effectLst/>
                        </a:rPr>
                        <a:t>Kolman</a:t>
                      </a:r>
                      <a:r>
                        <a:rPr lang="en-US" sz="1200" u="none" strike="noStrike" dirty="0">
                          <a:solidFill>
                            <a:srgbClr val="000000"/>
                          </a:solidFill>
                          <a:effectLst/>
                        </a:rPr>
                        <a:t> and David R. Hill</a:t>
                      </a:r>
                      <a:br>
                        <a:rPr lang="en-US" sz="1200" u="none" strike="noStrike" dirty="0">
                          <a:solidFill>
                            <a:srgbClr val="000000"/>
                          </a:solidFill>
                          <a:effectLst/>
                        </a:rPr>
                      </a:br>
                      <a:r>
                        <a:rPr lang="en-US" sz="1200" u="none" strike="noStrike" dirty="0">
                          <a:solidFill>
                            <a:srgbClr val="000000"/>
                          </a:solidFill>
                          <a:effectLst/>
                        </a:rPr>
                        <a:t>(9th edition)</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2137590345"/>
                  </a:ext>
                </a:extLst>
              </a:tr>
              <a:tr h="351188">
                <a:tc>
                  <a:txBody>
                    <a:bodyPr/>
                    <a:lstStyle/>
                    <a:p>
                      <a:pPr algn="ctr" fontAlgn="ctr"/>
                      <a:r>
                        <a:rPr lang="en-US" sz="1200" u="none" strike="noStrike">
                          <a:effectLst/>
                        </a:rPr>
                        <a:t>3</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i="0" u="none" strike="noStrike" dirty="0" err="1">
                          <a:solidFill>
                            <a:srgbClr val="000000"/>
                          </a:solidFill>
                          <a:effectLst/>
                          <a:latin typeface="Calibri" panose="020F0502020204030204" pitchFamily="34" charset="0"/>
                        </a:rPr>
                        <a:t>Circuit</a:t>
                      </a:r>
                      <a:r>
                        <a:rPr lang="tr-TR" sz="1200" b="0" i="0" u="none" strike="noStrike" dirty="0">
                          <a:solidFill>
                            <a:srgbClr val="000000"/>
                          </a:solidFill>
                          <a:effectLst/>
                          <a:latin typeface="Calibri" panose="020F0502020204030204" pitchFamily="34" charset="0"/>
                        </a:rPr>
                        <a:t> </a:t>
                      </a:r>
                      <a:r>
                        <a:rPr lang="tr-TR" sz="1200" b="0" i="0" u="none" strike="noStrike" dirty="0" err="1">
                          <a:solidFill>
                            <a:srgbClr val="000000"/>
                          </a:solidFill>
                          <a:effectLst/>
                          <a:latin typeface="Calibri" panose="020F0502020204030204" pitchFamily="34" charset="0"/>
                        </a:rPr>
                        <a:t>Theory</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solidFill>
                            <a:srgbClr val="000000"/>
                          </a:solidFill>
                          <a:effectLst/>
                        </a:rPr>
                        <a:t>Fundamentals of Electric Circuits by Charles K Alexander, Matthew </a:t>
                      </a:r>
                      <a:r>
                        <a:rPr lang="en-US" sz="1200" u="none" strike="noStrike" dirty="0" err="1">
                          <a:solidFill>
                            <a:srgbClr val="000000"/>
                          </a:solidFill>
                          <a:effectLst/>
                        </a:rPr>
                        <a:t>Sadiku</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4011409138"/>
                  </a:ext>
                </a:extLst>
              </a:tr>
              <a:tr h="523122">
                <a:tc>
                  <a:txBody>
                    <a:bodyPr/>
                    <a:lstStyle/>
                    <a:p>
                      <a:pPr algn="ctr" fontAlgn="ctr"/>
                      <a:r>
                        <a:rPr lang="en-US" sz="1200" u="none" strike="noStrike">
                          <a:effectLst/>
                        </a:rPr>
                        <a:t>4</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u="none" strike="noStrike" dirty="0" err="1">
                          <a:solidFill>
                            <a:srgbClr val="000000"/>
                          </a:solidFill>
                          <a:effectLst/>
                        </a:rPr>
                        <a:t>Biomedical</a:t>
                      </a:r>
                      <a:r>
                        <a:rPr lang="tr-TR" sz="1200" b="0" u="none" strike="noStrike" dirty="0">
                          <a:solidFill>
                            <a:srgbClr val="000000"/>
                          </a:solidFill>
                          <a:effectLst/>
                        </a:rPr>
                        <a:t> </a:t>
                      </a:r>
                      <a:r>
                        <a:rPr lang="tr-TR" sz="1200" b="0" u="none" strike="noStrike" dirty="0" err="1">
                          <a:solidFill>
                            <a:srgbClr val="000000"/>
                          </a:solidFill>
                          <a:effectLst/>
                        </a:rPr>
                        <a:t>Instrumentaion</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solidFill>
                            <a:srgbClr val="000000"/>
                          </a:solidFill>
                          <a:effectLst/>
                        </a:rPr>
                        <a:t>*Introduction to Biomedical Equipment Technology, Fourth Edition,  Joseph J. </a:t>
                      </a:r>
                      <a:r>
                        <a:rPr lang="en-US" sz="1200" u="none" strike="noStrike" dirty="0" err="1">
                          <a:solidFill>
                            <a:srgbClr val="000000"/>
                          </a:solidFill>
                          <a:effectLst/>
                        </a:rPr>
                        <a:t>Carr</a:t>
                      </a:r>
                      <a:r>
                        <a:rPr lang="en-US" sz="1200" u="none" strike="noStrike" dirty="0">
                          <a:solidFill>
                            <a:srgbClr val="000000"/>
                          </a:solidFill>
                          <a:effectLst/>
                        </a:rPr>
                        <a:t>, John M. Brown</a:t>
                      </a:r>
                      <a:br>
                        <a:rPr lang="en-US" sz="1200" u="none" strike="noStrike" dirty="0">
                          <a:solidFill>
                            <a:srgbClr val="000000"/>
                          </a:solidFill>
                          <a:effectLst/>
                        </a:rPr>
                      </a:br>
                      <a:r>
                        <a:rPr lang="en-US" sz="1200" u="none" strike="noStrike" dirty="0">
                          <a:solidFill>
                            <a:srgbClr val="000000"/>
                          </a:solidFill>
                          <a:effectLst/>
                        </a:rPr>
                        <a:t>*Medical </a:t>
                      </a:r>
                      <a:r>
                        <a:rPr lang="en-US" sz="1200" u="none" strike="noStrike" dirty="0" err="1">
                          <a:solidFill>
                            <a:srgbClr val="000000"/>
                          </a:solidFill>
                          <a:effectLst/>
                        </a:rPr>
                        <a:t>Instrumentation,Application</a:t>
                      </a:r>
                      <a:r>
                        <a:rPr lang="en-US" sz="1200" u="none" strike="noStrike" dirty="0">
                          <a:solidFill>
                            <a:srgbClr val="000000"/>
                          </a:solidFill>
                          <a:effectLst/>
                        </a:rPr>
                        <a:t> and </a:t>
                      </a:r>
                      <a:r>
                        <a:rPr lang="en-US" sz="1200" u="none" strike="noStrike" dirty="0" err="1">
                          <a:solidFill>
                            <a:srgbClr val="000000"/>
                          </a:solidFill>
                          <a:effectLst/>
                        </a:rPr>
                        <a:t>Design,John</a:t>
                      </a:r>
                      <a:r>
                        <a:rPr lang="en-US" sz="1200" u="none" strike="noStrike" dirty="0">
                          <a:solidFill>
                            <a:srgbClr val="000000"/>
                          </a:solidFill>
                          <a:effectLst/>
                        </a:rPr>
                        <a:t> C.  Webster                                                                   </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2213154572"/>
                  </a:ext>
                </a:extLst>
              </a:tr>
              <a:tr h="351188">
                <a:tc>
                  <a:txBody>
                    <a:bodyPr/>
                    <a:lstStyle/>
                    <a:p>
                      <a:pPr algn="ctr" fontAlgn="ctr"/>
                      <a:r>
                        <a:rPr lang="en-US" sz="1200" u="none" strike="noStrike">
                          <a:effectLst/>
                        </a:rPr>
                        <a:t>5</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u="none" strike="noStrike" dirty="0" err="1">
                          <a:solidFill>
                            <a:srgbClr val="000000"/>
                          </a:solidFill>
                          <a:effectLst/>
                        </a:rPr>
                        <a:t>Biomaterials</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solidFill>
                            <a:srgbClr val="000000"/>
                          </a:solidFill>
                          <a:effectLst/>
                        </a:rPr>
                        <a:t>“Biomaterials Science: An Introduction to Materials in Medicine,</a:t>
                      </a:r>
                      <a:br>
                        <a:rPr lang="en-US" sz="1200" u="none" strike="noStrike" dirty="0">
                          <a:solidFill>
                            <a:srgbClr val="000000"/>
                          </a:solidFill>
                          <a:effectLst/>
                        </a:rPr>
                      </a:br>
                      <a:r>
                        <a:rPr lang="en-US" sz="1200" u="none" strike="noStrike" dirty="0">
                          <a:solidFill>
                            <a:srgbClr val="000000"/>
                          </a:solidFill>
                          <a:effectLst/>
                        </a:rPr>
                        <a:t> B.D. Ratner, A.S. Hoffman, F.J. Schoen, J.E. Lemans, Academic Press</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1860743910"/>
                  </a:ext>
                </a:extLst>
              </a:tr>
              <a:tr h="523122">
                <a:tc>
                  <a:txBody>
                    <a:bodyPr/>
                    <a:lstStyle/>
                    <a:p>
                      <a:pPr algn="ctr" fontAlgn="ctr"/>
                      <a:r>
                        <a:rPr lang="en-US" sz="1200" u="none" strike="noStrike">
                          <a:effectLst/>
                        </a:rPr>
                        <a:t>6</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u="none" strike="noStrike" dirty="0" err="1">
                          <a:solidFill>
                            <a:srgbClr val="000000"/>
                          </a:solidFill>
                          <a:effectLst/>
                        </a:rPr>
                        <a:t>Biomechanics</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solidFill>
                            <a:srgbClr val="000000"/>
                          </a:solidFill>
                          <a:effectLst/>
                        </a:rPr>
                        <a:t>Nihat </a:t>
                      </a:r>
                      <a:r>
                        <a:rPr lang="en-US" sz="1200" u="none" strike="noStrike" dirty="0" err="1">
                          <a:solidFill>
                            <a:srgbClr val="000000"/>
                          </a:solidFill>
                          <a:effectLst/>
                        </a:rPr>
                        <a:t>Özkaya</a:t>
                      </a:r>
                      <a:r>
                        <a:rPr lang="en-US" sz="1200" u="none" strike="noStrike" dirty="0">
                          <a:solidFill>
                            <a:srgbClr val="000000"/>
                          </a:solidFill>
                          <a:effectLst/>
                        </a:rPr>
                        <a:t>, Margareta </a:t>
                      </a:r>
                      <a:r>
                        <a:rPr lang="en-US" sz="1200" u="none" strike="noStrike" dirty="0" err="1">
                          <a:solidFill>
                            <a:srgbClr val="000000"/>
                          </a:solidFill>
                          <a:effectLst/>
                        </a:rPr>
                        <a:t>Nordin</a:t>
                      </a:r>
                      <a:r>
                        <a:rPr lang="en-US" sz="1200" u="none" strike="noStrike" dirty="0">
                          <a:solidFill>
                            <a:srgbClr val="000000"/>
                          </a:solidFill>
                          <a:effectLst/>
                        </a:rPr>
                        <a:t>, David </a:t>
                      </a:r>
                      <a:r>
                        <a:rPr lang="en-US" sz="1200" u="none" strike="noStrike" dirty="0" err="1">
                          <a:solidFill>
                            <a:srgbClr val="000000"/>
                          </a:solidFill>
                          <a:effectLst/>
                        </a:rPr>
                        <a:t>Goldsheyder</a:t>
                      </a:r>
                      <a:r>
                        <a:rPr lang="en-US" sz="1200" u="none" strike="noStrike" dirty="0">
                          <a:solidFill>
                            <a:srgbClr val="000000"/>
                          </a:solidFill>
                          <a:effectLst/>
                        </a:rPr>
                        <a:t>, Dawn Leger:</a:t>
                      </a:r>
                      <a:br>
                        <a:rPr lang="en-US" sz="1200" u="none" strike="noStrike" dirty="0">
                          <a:solidFill>
                            <a:srgbClr val="000000"/>
                          </a:solidFill>
                          <a:effectLst/>
                        </a:rPr>
                      </a:br>
                      <a:r>
                        <a:rPr lang="en-US" sz="1200" u="none" strike="noStrike" dirty="0">
                          <a:solidFill>
                            <a:srgbClr val="000000"/>
                          </a:solidFill>
                          <a:effectLst/>
                        </a:rPr>
                        <a:t> Fundamentals of Biomechanics: Equilibrium, Motion, and Deformation, Springer, 2012</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148473130"/>
                  </a:ext>
                </a:extLst>
              </a:tr>
              <a:tr h="523122">
                <a:tc>
                  <a:txBody>
                    <a:bodyPr/>
                    <a:lstStyle/>
                    <a:p>
                      <a:pPr algn="ctr" fontAlgn="ctr"/>
                      <a:r>
                        <a:rPr lang="en-US" sz="1200" u="none" strike="noStrike">
                          <a:effectLst/>
                        </a:rPr>
                        <a:t>7</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u="none" strike="noStrike" dirty="0" err="1">
                          <a:solidFill>
                            <a:srgbClr val="000000"/>
                          </a:solidFill>
                          <a:effectLst/>
                        </a:rPr>
                        <a:t>Biochemistry</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solidFill>
                            <a:srgbClr val="000000"/>
                          </a:solidFill>
                          <a:effectLst/>
                        </a:rPr>
                        <a:t>Principles of Biochemistry, 5th Edition Moran, Horton, Scrimgeour &amp; Perry</a:t>
                      </a:r>
                      <a:br>
                        <a:rPr lang="en-US" sz="1200" u="none" strike="noStrike" dirty="0">
                          <a:solidFill>
                            <a:srgbClr val="000000"/>
                          </a:solidFill>
                          <a:effectLst/>
                        </a:rPr>
                      </a:br>
                      <a:r>
                        <a:rPr lang="en-US" sz="1200" u="none" strike="noStrike" dirty="0">
                          <a:solidFill>
                            <a:srgbClr val="000000"/>
                          </a:solidFill>
                          <a:effectLst/>
                        </a:rPr>
                        <a:t>© 2012 Pearson ISBN-13: 9780321707338</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2528918522"/>
                  </a:ext>
                </a:extLst>
              </a:tr>
              <a:tr h="351188">
                <a:tc>
                  <a:txBody>
                    <a:bodyPr/>
                    <a:lstStyle/>
                    <a:p>
                      <a:pPr algn="ctr" fontAlgn="ctr"/>
                      <a:r>
                        <a:rPr lang="en-US" sz="1200" b="0" i="0" u="none" strike="noStrike" dirty="0">
                          <a:solidFill>
                            <a:srgbClr val="002060"/>
                          </a:solidFill>
                          <a:effectLst/>
                          <a:latin typeface="Calibri" panose="020F0502020204030204" pitchFamily="34" charset="0"/>
                        </a:rPr>
                        <a:t>8</a:t>
                      </a:r>
                    </a:p>
                  </a:txBody>
                  <a:tcPr marL="7785" marR="7785" marT="7785" marB="0" anchor="ctr"/>
                </a:tc>
                <a:tc>
                  <a:txBody>
                    <a:bodyPr/>
                    <a:lstStyle/>
                    <a:p>
                      <a:pPr algn="ctr" fontAlgn="ctr"/>
                      <a:r>
                        <a:rPr lang="tr-TR" sz="1200" b="0" i="0" u="none" strike="noStrike" dirty="0" err="1">
                          <a:solidFill>
                            <a:srgbClr val="000000"/>
                          </a:solidFill>
                          <a:effectLst/>
                          <a:latin typeface="Calibri" panose="020F0502020204030204" pitchFamily="34" charset="0"/>
                        </a:rPr>
                        <a:t>Physiology</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b="0" i="0" kern="1200" dirty="0">
                          <a:solidFill>
                            <a:srgbClr val="000000"/>
                          </a:solidFill>
                          <a:effectLst/>
                          <a:latin typeface="+mn-lt"/>
                          <a:ea typeface="+mn-ea"/>
                          <a:cs typeface="+mn-cs"/>
                        </a:rPr>
                        <a:t>Prof. Dr. </a:t>
                      </a:r>
                      <a:r>
                        <a:rPr lang="en-US" sz="1200" b="0" i="0" kern="1200" dirty="0" err="1">
                          <a:solidFill>
                            <a:srgbClr val="000000"/>
                          </a:solidFill>
                          <a:effectLst/>
                          <a:latin typeface="+mn-lt"/>
                          <a:ea typeface="+mn-ea"/>
                          <a:cs typeface="+mn-cs"/>
                        </a:rPr>
                        <a:t>Levent</a:t>
                      </a:r>
                      <a:r>
                        <a:rPr lang="en-US" sz="1200" b="0" i="0" kern="1200" dirty="0">
                          <a:solidFill>
                            <a:srgbClr val="000000"/>
                          </a:solidFill>
                          <a:effectLst/>
                          <a:latin typeface="+mn-lt"/>
                          <a:ea typeface="+mn-ea"/>
                          <a:cs typeface="+mn-cs"/>
                        </a:rPr>
                        <a:t> </a:t>
                      </a:r>
                      <a:r>
                        <a:rPr lang="en-US" sz="1200" b="0" i="0" kern="1200" dirty="0" err="1">
                          <a:solidFill>
                            <a:srgbClr val="000000"/>
                          </a:solidFill>
                          <a:effectLst/>
                          <a:latin typeface="+mn-lt"/>
                          <a:ea typeface="+mn-ea"/>
                          <a:cs typeface="+mn-cs"/>
                        </a:rPr>
                        <a:t>Ertuğrul</a:t>
                      </a:r>
                      <a:r>
                        <a:rPr lang="en-US" sz="1200" b="0" i="0" kern="1200" dirty="0">
                          <a:solidFill>
                            <a:srgbClr val="000000"/>
                          </a:solidFill>
                          <a:effectLst/>
                          <a:latin typeface="+mn-lt"/>
                          <a:ea typeface="+mn-ea"/>
                          <a:cs typeface="+mn-cs"/>
                        </a:rPr>
                        <a:t>, Physiology (2012) 2. Arthur C. Guyton, John E. Hall, Medical Physiology 11th Edition (2007)</a:t>
                      </a:r>
                      <a:endParaRPr lang="en-US" sz="1200" b="0"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365932449"/>
                  </a:ext>
                </a:extLst>
              </a:tr>
              <a:tr h="179254">
                <a:tc>
                  <a:txBody>
                    <a:bodyPr/>
                    <a:lstStyle/>
                    <a:p>
                      <a:pPr algn="ctr" fontAlgn="ctr"/>
                      <a:r>
                        <a:rPr lang="en-US" sz="1200" b="0" i="0" u="none" strike="noStrike" dirty="0">
                          <a:solidFill>
                            <a:srgbClr val="002060"/>
                          </a:solidFill>
                          <a:effectLst/>
                          <a:latin typeface="Calibri" panose="020F0502020204030204" pitchFamily="34" charset="0"/>
                        </a:rPr>
                        <a:t>9</a:t>
                      </a:r>
                    </a:p>
                  </a:txBody>
                  <a:tcPr marL="7785" marR="7785" marT="7785" marB="0" anchor="ctr"/>
                </a:tc>
                <a:tc>
                  <a:txBody>
                    <a:bodyPr/>
                    <a:lstStyle/>
                    <a:p>
                      <a:pPr algn="ctr" fontAlgn="ctr"/>
                      <a:r>
                        <a:rPr lang="tr-TR" sz="1200" b="0" i="0" u="none" strike="noStrike" dirty="0" err="1">
                          <a:solidFill>
                            <a:srgbClr val="000000"/>
                          </a:solidFill>
                          <a:effectLst/>
                          <a:latin typeface="Calibri" panose="020F0502020204030204" pitchFamily="34" charset="0"/>
                        </a:rPr>
                        <a:t>Medical</a:t>
                      </a:r>
                      <a:r>
                        <a:rPr lang="tr-TR" sz="1200" b="0" i="0" u="none" strike="noStrike" dirty="0">
                          <a:solidFill>
                            <a:srgbClr val="000000"/>
                          </a:solidFill>
                          <a:effectLst/>
                          <a:latin typeface="Calibri" panose="020F0502020204030204" pitchFamily="34" charset="0"/>
                        </a:rPr>
                        <a:t> </a:t>
                      </a:r>
                      <a:r>
                        <a:rPr lang="tr-TR" sz="1200" b="0" i="0" u="none" strike="noStrike" dirty="0" err="1">
                          <a:solidFill>
                            <a:srgbClr val="000000"/>
                          </a:solidFill>
                          <a:effectLst/>
                          <a:latin typeface="Calibri" panose="020F0502020204030204" pitchFamily="34" charset="0"/>
                        </a:rPr>
                        <a:t>Imaging</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b="0" i="0" kern="1200" dirty="0">
                          <a:solidFill>
                            <a:srgbClr val="000000"/>
                          </a:solidFill>
                          <a:effectLst/>
                          <a:latin typeface="+mn-lt"/>
                          <a:ea typeface="+mn-ea"/>
                          <a:cs typeface="+mn-cs"/>
                        </a:rPr>
                        <a:t>Fundamentals of Medical Imaging, Paul </a:t>
                      </a:r>
                      <a:r>
                        <a:rPr lang="en-US" sz="1200" b="0" i="0" kern="1200" dirty="0" err="1">
                          <a:solidFill>
                            <a:srgbClr val="000000"/>
                          </a:solidFill>
                          <a:effectLst/>
                          <a:latin typeface="+mn-lt"/>
                          <a:ea typeface="+mn-ea"/>
                          <a:cs typeface="+mn-cs"/>
                        </a:rPr>
                        <a:t>Suetens</a:t>
                      </a:r>
                      <a:r>
                        <a:rPr lang="en-US" sz="1200" b="0" i="0" kern="1200" dirty="0">
                          <a:solidFill>
                            <a:srgbClr val="000000"/>
                          </a:solidFill>
                          <a:effectLst/>
                          <a:latin typeface="+mn-lt"/>
                          <a:ea typeface="+mn-ea"/>
                          <a:cs typeface="+mn-cs"/>
                        </a:rPr>
                        <a:t>, Cambridge</a:t>
                      </a:r>
                      <a:endParaRPr lang="en-US" sz="1200" b="0"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912778317"/>
                  </a:ext>
                </a:extLst>
              </a:tr>
            </a:tbl>
          </a:graphicData>
        </a:graphic>
      </p:graphicFrame>
    </p:spTree>
    <p:extLst>
      <p:ext uri="{BB962C8B-B14F-4D97-AF65-F5344CB8AC3E}">
        <p14:creationId xmlns:p14="http://schemas.microsoft.com/office/powerpoint/2010/main" val="2982288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871F4-D705-4F41-8EE3-7F5124C93A98}"/>
              </a:ext>
            </a:extLst>
          </p:cNvPr>
          <p:cNvSpPr>
            <a:spLocks noGrp="1"/>
          </p:cNvSpPr>
          <p:nvPr>
            <p:ph type="sldNum" sz="quarter" idx="4"/>
          </p:nvPr>
        </p:nvSpPr>
        <p:spPr/>
        <p:txBody>
          <a:bodyPr/>
          <a:lstStyle/>
          <a:p>
            <a:fld id="{2607D427-353C-DD47-9C57-CDC06D475577}" type="slidenum">
              <a:rPr lang="en-US" smtClean="0"/>
              <a:pPr/>
              <a:t>26</a:t>
            </a:fld>
            <a:endParaRPr lang="en-US" dirty="0"/>
          </a:p>
        </p:txBody>
      </p:sp>
      <p:sp>
        <p:nvSpPr>
          <p:cNvPr id="5" name="Title 1">
            <a:extLst>
              <a:ext uri="{FF2B5EF4-FFF2-40B4-BE49-F238E27FC236}">
                <a16:creationId xmlns:a16="http://schemas.microsoft.com/office/drawing/2014/main" id="{2735ABD4-DA22-614A-B04A-51154EC081E5}"/>
              </a:ext>
            </a:extLst>
          </p:cNvPr>
          <p:cNvSpPr txBox="1">
            <a:spLocks/>
          </p:cNvSpPr>
          <p:nvPr/>
        </p:nvSpPr>
        <p:spPr>
          <a:xfrm>
            <a:off x="194734" y="212726"/>
            <a:ext cx="10515600" cy="515408"/>
          </a:xfrm>
          <a:prstGeom prst="rect">
            <a:avLst/>
          </a:prstGeom>
        </p:spPr>
        <p:txBody>
          <a:bodyPr>
            <a:normAutofit fontScale="97500"/>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en-US" sz="2800" dirty="0"/>
              <a:t>Bioinformatic part</a:t>
            </a:r>
          </a:p>
        </p:txBody>
      </p:sp>
      <p:sp>
        <p:nvSpPr>
          <p:cNvPr id="7" name="TextBox 6">
            <a:extLst>
              <a:ext uri="{FF2B5EF4-FFF2-40B4-BE49-F238E27FC236}">
                <a16:creationId xmlns:a16="http://schemas.microsoft.com/office/drawing/2014/main" id="{90C2C3E9-6015-164E-8BCD-852540CEC932}"/>
              </a:ext>
            </a:extLst>
          </p:cNvPr>
          <p:cNvSpPr txBox="1"/>
          <p:nvPr/>
        </p:nvSpPr>
        <p:spPr>
          <a:xfrm>
            <a:off x="859809" y="5759354"/>
            <a:ext cx="3584828" cy="369332"/>
          </a:xfrm>
          <a:prstGeom prst="rect">
            <a:avLst/>
          </a:prstGeom>
          <a:noFill/>
        </p:spPr>
        <p:txBody>
          <a:bodyPr wrap="none" rtlCol="0">
            <a:spAutoFit/>
          </a:bodyPr>
          <a:lstStyle/>
          <a:p>
            <a:r>
              <a:rPr lang="en-US" dirty="0"/>
              <a:t>*Student can select any of 2 courses</a:t>
            </a:r>
          </a:p>
        </p:txBody>
      </p:sp>
      <p:graphicFrame>
        <p:nvGraphicFramePr>
          <p:cNvPr id="4" name="Table 3">
            <a:extLst>
              <a:ext uri="{FF2B5EF4-FFF2-40B4-BE49-F238E27FC236}">
                <a16:creationId xmlns:a16="http://schemas.microsoft.com/office/drawing/2014/main" id="{C08539C2-EAB6-2F44-B739-49BF62008CD6}"/>
              </a:ext>
            </a:extLst>
          </p:cNvPr>
          <p:cNvGraphicFramePr>
            <a:graphicFrameLocks noGrp="1"/>
          </p:cNvGraphicFramePr>
          <p:nvPr>
            <p:extLst>
              <p:ext uri="{D42A27DB-BD31-4B8C-83A1-F6EECF244321}">
                <p14:modId xmlns:p14="http://schemas.microsoft.com/office/powerpoint/2010/main" val="3264880952"/>
              </p:ext>
            </p:extLst>
          </p:nvPr>
        </p:nvGraphicFramePr>
        <p:xfrm>
          <a:off x="194734" y="932329"/>
          <a:ext cx="8716184" cy="4572001"/>
        </p:xfrm>
        <a:graphic>
          <a:graphicData uri="http://schemas.openxmlformats.org/drawingml/2006/table">
            <a:tbl>
              <a:tblPr>
                <a:tableStyleId>{5C22544A-7EE6-4342-B048-85BDC9FD1C3A}</a:tableStyleId>
              </a:tblPr>
              <a:tblGrid>
                <a:gridCol w="574605">
                  <a:extLst>
                    <a:ext uri="{9D8B030D-6E8A-4147-A177-3AD203B41FA5}">
                      <a16:colId xmlns:a16="http://schemas.microsoft.com/office/drawing/2014/main" val="1351296763"/>
                    </a:ext>
                  </a:extLst>
                </a:gridCol>
                <a:gridCol w="2439092">
                  <a:extLst>
                    <a:ext uri="{9D8B030D-6E8A-4147-A177-3AD203B41FA5}">
                      <a16:colId xmlns:a16="http://schemas.microsoft.com/office/drawing/2014/main" val="1102637524"/>
                    </a:ext>
                  </a:extLst>
                </a:gridCol>
                <a:gridCol w="5702487">
                  <a:extLst>
                    <a:ext uri="{9D8B030D-6E8A-4147-A177-3AD203B41FA5}">
                      <a16:colId xmlns:a16="http://schemas.microsoft.com/office/drawing/2014/main" val="2580131179"/>
                    </a:ext>
                  </a:extLst>
                </a:gridCol>
              </a:tblGrid>
              <a:tr h="554973">
                <a:tc>
                  <a:txBody>
                    <a:bodyPr/>
                    <a:lstStyle/>
                    <a:p>
                      <a:pPr algn="ctr" fontAlgn="ctr"/>
                      <a:r>
                        <a:rPr lang="en-US" sz="1200" b="1" i="0" u="none" strike="noStrike" dirty="0">
                          <a:solidFill>
                            <a:srgbClr val="002060"/>
                          </a:solidFill>
                          <a:effectLst/>
                          <a:latin typeface="Calibri" panose="020F0502020204030204"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Algorithms and Theory</a:t>
                      </a:r>
                    </a:p>
                  </a:txBody>
                  <a:tcPr marL="9525" marR="9525" marT="9525" marB="0" anchor="ctr"/>
                </a:tc>
                <a:tc>
                  <a:txBody>
                    <a:bodyPr/>
                    <a:lstStyle/>
                    <a:p>
                      <a:pPr algn="ctr" fontAlgn="ctr"/>
                      <a:r>
                        <a:rPr lang="en-US" sz="1200" u="none" strike="noStrike" dirty="0">
                          <a:solidFill>
                            <a:srgbClr val="000000"/>
                          </a:solidFill>
                          <a:effectLst/>
                        </a:rPr>
                        <a:t>Introduction to Algorithms, 3rd Edition 3rd Edition by Thomas H. </a:t>
                      </a:r>
                      <a:r>
                        <a:rPr lang="en-US" sz="1200" u="none" strike="noStrike" dirty="0" err="1">
                          <a:solidFill>
                            <a:srgbClr val="000000"/>
                          </a:solidFill>
                          <a:effectLst/>
                        </a:rPr>
                        <a:t>Cormen</a:t>
                      </a:r>
                      <a:r>
                        <a:rPr lang="en-US" sz="1200" u="none" strike="noStrike" dirty="0">
                          <a:solidFill>
                            <a:srgbClr val="000000"/>
                          </a:solidFill>
                          <a:effectLst/>
                        </a:rPr>
                        <a:t>, Charles E. </a:t>
                      </a:r>
                      <a:r>
                        <a:rPr lang="en-US" sz="1200" u="none" strike="noStrike" dirty="0" err="1">
                          <a:solidFill>
                            <a:srgbClr val="000000"/>
                          </a:solidFill>
                          <a:effectLst/>
                        </a:rPr>
                        <a:t>Leiserson</a:t>
                      </a:r>
                      <a:r>
                        <a:rPr lang="en-US" sz="1200" u="none" strike="noStrike" dirty="0">
                          <a:solidFill>
                            <a:srgbClr val="000000"/>
                          </a:solidFill>
                          <a:effectLst/>
                        </a:rPr>
                        <a:t>, Ronald L. </a:t>
                      </a:r>
                      <a:r>
                        <a:rPr lang="en-US" sz="1200" u="none" strike="noStrike" dirty="0" err="1">
                          <a:solidFill>
                            <a:srgbClr val="000000"/>
                          </a:solidFill>
                          <a:effectLst/>
                        </a:rPr>
                        <a:t>Rivest</a:t>
                      </a:r>
                      <a:r>
                        <a:rPr lang="en-US" sz="1200" u="none" strike="noStrike" dirty="0">
                          <a:solidFill>
                            <a:srgbClr val="000000"/>
                          </a:solidFill>
                          <a:effectLst/>
                        </a:rPr>
                        <a:t>, Clifford Stein</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63826310"/>
                  </a:ext>
                </a:extLst>
              </a:tr>
              <a:tr h="482337">
                <a:tc>
                  <a:txBody>
                    <a:bodyPr/>
                    <a:lstStyle/>
                    <a:p>
                      <a:pPr algn="ctr" fontAlgn="ctr"/>
                      <a:r>
                        <a:rPr lang="en-US" sz="1200" u="none" strike="noStrike" dirty="0">
                          <a:effectLst/>
                        </a:rPr>
                        <a:t>11</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Data Structures and Programming Languages</a:t>
                      </a:r>
                    </a:p>
                  </a:txBody>
                  <a:tcPr marL="9525" marR="9525" marT="9525" marB="0" anchor="ctr"/>
                </a:tc>
                <a:tc>
                  <a:txBody>
                    <a:bodyPr/>
                    <a:lstStyle/>
                    <a:p>
                      <a:pPr algn="ctr" fontAlgn="ctr"/>
                      <a:r>
                        <a:rPr lang="en-US" sz="1200" u="none" strike="noStrike" dirty="0">
                          <a:solidFill>
                            <a:srgbClr val="000000"/>
                          </a:solidFill>
                          <a:effectLst/>
                        </a:rPr>
                        <a:t>Data Structures and Algorithm Analysis in C++, 2nd edition by Mark Allen Weiss</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6936689"/>
                  </a:ext>
                </a:extLst>
              </a:tr>
              <a:tr h="554973">
                <a:tc>
                  <a:txBody>
                    <a:bodyPr/>
                    <a:lstStyle/>
                    <a:p>
                      <a:pPr algn="ctr" fontAlgn="ctr"/>
                      <a:r>
                        <a:rPr lang="en-US" sz="1200" u="none" strike="noStrike" dirty="0">
                          <a:effectLst/>
                        </a:rPr>
                        <a:t>12</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Database Systems</a:t>
                      </a:r>
                    </a:p>
                  </a:txBody>
                  <a:tcPr marL="9525" marR="9525" marT="9525" marB="0" anchor="ctr"/>
                </a:tc>
                <a:tc>
                  <a:txBody>
                    <a:bodyPr/>
                    <a:lstStyle/>
                    <a:p>
                      <a:pPr algn="ctr" fontAlgn="ctr"/>
                      <a:r>
                        <a:rPr lang="en-US" sz="1200" u="none" strike="noStrike">
                          <a:solidFill>
                            <a:srgbClr val="000000"/>
                          </a:solidFill>
                          <a:effectLst/>
                        </a:rPr>
                        <a:t>Database systems: The complete book (2nd edition) by Hector Garcia-Molina,  Jeffrey D. Ullman and Jennifer Widom</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5254781"/>
                  </a:ext>
                </a:extLst>
              </a:tr>
              <a:tr h="554973">
                <a:tc>
                  <a:txBody>
                    <a:bodyPr/>
                    <a:lstStyle/>
                    <a:p>
                      <a:pPr algn="ctr" fontAlgn="ctr"/>
                      <a:r>
                        <a:rPr lang="en-US" sz="1200" u="none" strike="noStrike" dirty="0">
                          <a:effectLst/>
                        </a:rPr>
                        <a:t>13</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Discrete Mathematics</a:t>
                      </a:r>
                    </a:p>
                  </a:txBody>
                  <a:tcPr marL="9525" marR="9525" marT="9525" marB="0" anchor="ctr"/>
                </a:tc>
                <a:tc>
                  <a:txBody>
                    <a:bodyPr/>
                    <a:lstStyle/>
                    <a:p>
                      <a:pPr algn="ctr" fontAlgn="ctr"/>
                      <a:r>
                        <a:rPr lang="en-US" sz="1200" u="none" strike="noStrike" dirty="0">
                          <a:solidFill>
                            <a:srgbClr val="000000"/>
                          </a:solidFill>
                          <a:effectLst/>
                        </a:rPr>
                        <a:t>Concrete Mathematics: A foundation for Computer Science, 2nd Edition by Ronald L. Graham and Donald E. Knuth</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6400595"/>
                  </a:ext>
                </a:extLst>
              </a:tr>
              <a:tr h="277487">
                <a:tc>
                  <a:txBody>
                    <a:bodyPr/>
                    <a:lstStyle/>
                    <a:p>
                      <a:pPr algn="ctr" fontAlgn="ctr"/>
                      <a:r>
                        <a:rPr lang="en-US" sz="1200" u="none" strike="noStrike" dirty="0">
                          <a:effectLst/>
                        </a:rPr>
                        <a:t>14</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Linear Algebra</a:t>
                      </a:r>
                    </a:p>
                  </a:txBody>
                  <a:tcPr marL="9525" marR="9525" marT="9525" marB="0" anchor="ctr"/>
                </a:tc>
                <a:tc>
                  <a:txBody>
                    <a:bodyPr/>
                    <a:lstStyle/>
                    <a:p>
                      <a:pPr algn="ctr" fontAlgn="ctr"/>
                      <a:r>
                        <a:rPr lang="en-US" sz="1200" u="none" strike="noStrike" dirty="0">
                          <a:solidFill>
                            <a:srgbClr val="000000"/>
                          </a:solidFill>
                          <a:effectLst/>
                        </a:rPr>
                        <a:t>* Elementary Linear Algebra by </a:t>
                      </a:r>
                      <a:r>
                        <a:rPr lang="en-US" sz="1200" u="none" strike="noStrike" dirty="0" err="1">
                          <a:solidFill>
                            <a:srgbClr val="000000"/>
                          </a:solidFill>
                          <a:effectLst/>
                        </a:rPr>
                        <a:t>Bernand</a:t>
                      </a:r>
                      <a:r>
                        <a:rPr lang="en-US" sz="1200" u="none" strike="noStrike" dirty="0">
                          <a:solidFill>
                            <a:srgbClr val="000000"/>
                          </a:solidFill>
                          <a:effectLst/>
                        </a:rPr>
                        <a:t> </a:t>
                      </a:r>
                      <a:r>
                        <a:rPr lang="en-US" sz="1200" u="none" strike="noStrike" dirty="0" err="1">
                          <a:solidFill>
                            <a:srgbClr val="000000"/>
                          </a:solidFill>
                          <a:effectLst/>
                        </a:rPr>
                        <a:t>Kolman</a:t>
                      </a:r>
                      <a:r>
                        <a:rPr lang="en-US" sz="1200" u="none" strike="noStrike" dirty="0">
                          <a:solidFill>
                            <a:srgbClr val="000000"/>
                          </a:solidFill>
                          <a:effectLst/>
                        </a:rPr>
                        <a:t> and David R. Hill (9th edition)</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4289579"/>
                  </a:ext>
                </a:extLst>
              </a:tr>
              <a:tr h="482337">
                <a:tc>
                  <a:txBody>
                    <a:bodyPr/>
                    <a:lstStyle/>
                    <a:p>
                      <a:pPr algn="ctr" fontAlgn="ctr"/>
                      <a:r>
                        <a:rPr lang="en-US" sz="1200" u="none" strike="noStrike" dirty="0">
                          <a:effectLst/>
                        </a:rPr>
                        <a:t>15</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Machine Learning and Pattern Recognition</a:t>
                      </a:r>
                    </a:p>
                  </a:txBody>
                  <a:tcPr marL="9525" marR="9525" marT="9525" marB="0" anchor="ctr"/>
                </a:tc>
                <a:tc>
                  <a:txBody>
                    <a:bodyPr/>
                    <a:lstStyle/>
                    <a:p>
                      <a:pPr algn="ctr" fontAlgn="ctr"/>
                      <a:r>
                        <a:rPr lang="en-US" sz="1200" u="none" strike="noStrike">
                          <a:solidFill>
                            <a:srgbClr val="000000"/>
                          </a:solidFill>
                          <a:effectLst/>
                        </a:rPr>
                        <a:t>Pattern Recognition and Machine Learning by    Christopher M. Bishop</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8163689"/>
                  </a:ext>
                </a:extLst>
              </a:tr>
              <a:tr h="554973">
                <a:tc>
                  <a:txBody>
                    <a:bodyPr/>
                    <a:lstStyle/>
                    <a:p>
                      <a:pPr algn="ctr" fontAlgn="ctr"/>
                      <a:r>
                        <a:rPr lang="en-US" sz="1200" u="none" strike="noStrike" dirty="0">
                          <a:effectLst/>
                        </a:rPr>
                        <a:t>16</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Distributed Systems and Operating Systems</a:t>
                      </a:r>
                    </a:p>
                  </a:txBody>
                  <a:tcPr marL="9525" marR="9525" marT="9525" marB="0" anchor="ctr"/>
                </a:tc>
                <a:tc>
                  <a:txBody>
                    <a:bodyPr/>
                    <a:lstStyle/>
                    <a:p>
                      <a:pPr algn="ctr" fontAlgn="ctr"/>
                      <a:r>
                        <a:rPr lang="en-US" sz="1200" u="none" strike="noStrike" dirty="0">
                          <a:solidFill>
                            <a:srgbClr val="000000"/>
                          </a:solidFill>
                          <a:effectLst/>
                        </a:rPr>
                        <a:t>Distributed Systems: Principles and Paradigms (2nd Edition) by Andrew S. Tanenbaum and Maarten Van Steen</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3429320"/>
                  </a:ext>
                </a:extLst>
              </a:tr>
              <a:tr h="277487">
                <a:tc>
                  <a:txBody>
                    <a:bodyPr/>
                    <a:lstStyle/>
                    <a:p>
                      <a:pPr algn="ctr" fontAlgn="ctr"/>
                      <a:r>
                        <a:rPr lang="en-US" sz="1200" u="none" strike="noStrike" dirty="0">
                          <a:effectLst/>
                        </a:rPr>
                        <a:t>17</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Formal Languages and Automata</a:t>
                      </a:r>
                    </a:p>
                  </a:txBody>
                  <a:tcPr marL="9525" marR="9525" marT="9525" marB="0" anchor="ctr"/>
                </a:tc>
                <a:tc>
                  <a:txBody>
                    <a:bodyPr/>
                    <a:lstStyle/>
                    <a:p>
                      <a:pPr algn="ctr" fontAlgn="ctr"/>
                      <a:r>
                        <a:rPr lang="en-US" sz="1200" u="none" strike="noStrike" dirty="0">
                          <a:solidFill>
                            <a:srgbClr val="000000"/>
                          </a:solidFill>
                          <a:effectLst/>
                        </a:rPr>
                        <a:t> </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11212528"/>
                  </a:ext>
                </a:extLst>
              </a:tr>
              <a:tr h="277487">
                <a:tc>
                  <a:txBody>
                    <a:bodyPr/>
                    <a:lstStyle/>
                    <a:p>
                      <a:pPr algn="ctr" fontAlgn="ctr"/>
                      <a:r>
                        <a:rPr lang="en-US" sz="1200" u="none" strike="noStrike" dirty="0">
                          <a:effectLst/>
                        </a:rPr>
                        <a:t>18</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Probability and Statistics</a:t>
                      </a:r>
                    </a:p>
                  </a:txBody>
                  <a:tcPr marL="9525" marR="9525" marT="9525" marB="0" anchor="ctr"/>
                </a:tc>
                <a:tc>
                  <a:txBody>
                    <a:bodyPr/>
                    <a:lstStyle/>
                    <a:p>
                      <a:pPr algn="ctr" fontAlgn="ctr"/>
                      <a:r>
                        <a:rPr lang="en-US" sz="1200" u="none" strike="noStrike" dirty="0">
                          <a:solidFill>
                            <a:srgbClr val="000000"/>
                          </a:solidFill>
                          <a:effectLst/>
                        </a:rPr>
                        <a:t> </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97080997"/>
                  </a:ext>
                </a:extLst>
              </a:tr>
              <a:tr h="277487">
                <a:tc>
                  <a:txBody>
                    <a:bodyPr/>
                    <a:lstStyle/>
                    <a:p>
                      <a:pPr algn="ctr" fontAlgn="ctr"/>
                      <a:r>
                        <a:rPr lang="en-US" sz="1200" u="none" strike="noStrike" dirty="0">
                          <a:effectLst/>
                        </a:rPr>
                        <a:t>19</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Graph Theory and Computer Networks</a:t>
                      </a:r>
                    </a:p>
                  </a:txBody>
                  <a:tcPr marL="9525" marR="9525" marT="9525" marB="0" anchor="ctr"/>
                </a:tc>
                <a:tc>
                  <a:txBody>
                    <a:bodyPr/>
                    <a:lstStyle/>
                    <a:p>
                      <a:pPr algn="ctr" fontAlgn="ctr"/>
                      <a:r>
                        <a:rPr lang="en-US" sz="1200" u="none" strike="noStrike" dirty="0">
                          <a:solidFill>
                            <a:srgbClr val="000000"/>
                          </a:solidFill>
                          <a:effectLst/>
                        </a:rPr>
                        <a:t>Graph Theory by Reinhard Diestel</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8428362"/>
                  </a:ext>
                </a:extLst>
              </a:tr>
              <a:tr h="277487">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ctr"/>
                      <a:r>
                        <a:rPr lang="en-US" sz="1200" b="0" i="0" u="none" strike="noStrike" dirty="0">
                          <a:solidFill>
                            <a:srgbClr val="000000"/>
                          </a:solidFill>
                          <a:effectLst/>
                          <a:latin typeface="Calibri" panose="020F0502020204030204" pitchFamily="34" charset="0"/>
                        </a:rPr>
                        <a:t>Computer Networks</a:t>
                      </a:r>
                    </a:p>
                  </a:txBody>
                  <a:tcPr marL="9525"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8954787"/>
                  </a:ext>
                </a:extLst>
              </a:tr>
            </a:tbl>
          </a:graphicData>
        </a:graphic>
      </p:graphicFrame>
    </p:spTree>
    <p:extLst>
      <p:ext uri="{BB962C8B-B14F-4D97-AF65-F5344CB8AC3E}">
        <p14:creationId xmlns:p14="http://schemas.microsoft.com/office/powerpoint/2010/main" val="131355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43835-D9C4-9241-8AE1-DAABDE1D8D89}"/>
              </a:ext>
            </a:extLst>
          </p:cNvPr>
          <p:cNvSpPr>
            <a:spLocks noGrp="1"/>
          </p:cNvSpPr>
          <p:nvPr>
            <p:ph type="sldNum" sz="quarter" idx="4"/>
          </p:nvPr>
        </p:nvSpPr>
        <p:spPr/>
        <p:txBody>
          <a:bodyPr/>
          <a:lstStyle/>
          <a:p>
            <a:fld id="{2607D427-353C-DD47-9C57-CDC06D475577}" type="slidenum">
              <a:rPr lang="en-US" smtClean="0"/>
              <a:pPr/>
              <a:t>27</a:t>
            </a:fld>
            <a:endParaRPr lang="en-US" dirty="0"/>
          </a:p>
        </p:txBody>
      </p:sp>
      <p:sp>
        <p:nvSpPr>
          <p:cNvPr id="4" name="Rectangle 3">
            <a:extLst>
              <a:ext uri="{FF2B5EF4-FFF2-40B4-BE49-F238E27FC236}">
                <a16:creationId xmlns:a16="http://schemas.microsoft.com/office/drawing/2014/main" id="{9A81524F-926D-6241-ACAC-1017910DD191}"/>
              </a:ext>
            </a:extLst>
          </p:cNvPr>
          <p:cNvSpPr/>
          <p:nvPr/>
        </p:nvSpPr>
        <p:spPr>
          <a:xfrm>
            <a:off x="138754" y="1028343"/>
            <a:ext cx="9005245" cy="4801314"/>
          </a:xfrm>
          <a:prstGeom prst="rect">
            <a:avLst/>
          </a:prstGeom>
        </p:spPr>
        <p:txBody>
          <a:bodyPr wrap="square">
            <a:spAutoFit/>
          </a:bodyPr>
          <a:lstStyle/>
          <a:p>
            <a:r>
              <a:rPr lang="tr-TR" dirty="0" err="1">
                <a:solidFill>
                  <a:srgbClr val="000000"/>
                </a:solidFill>
              </a:rPr>
              <a:t>The</a:t>
            </a:r>
            <a:r>
              <a:rPr lang="tr-TR" dirty="0">
                <a:solidFill>
                  <a:srgbClr val="000000"/>
                </a:solidFill>
              </a:rPr>
              <a:t> </a:t>
            </a:r>
            <a:r>
              <a:rPr lang="tr-TR" dirty="0" err="1">
                <a:solidFill>
                  <a:srgbClr val="000000"/>
                </a:solidFill>
              </a:rPr>
              <a:t>Qualifying</a:t>
            </a:r>
            <a:r>
              <a:rPr lang="tr-TR" dirty="0">
                <a:solidFill>
                  <a:srgbClr val="000000"/>
                </a:solidFill>
              </a:rPr>
              <a:t> </a:t>
            </a:r>
            <a:r>
              <a:rPr lang="tr-TR" dirty="0" err="1">
                <a:solidFill>
                  <a:srgbClr val="000000"/>
                </a:solidFill>
              </a:rPr>
              <a:t>Exam</a:t>
            </a:r>
            <a:r>
              <a:rPr lang="tr-TR" dirty="0">
                <a:solidFill>
                  <a:srgbClr val="000000"/>
                </a:solidFill>
              </a:rPr>
              <a:t> </a:t>
            </a:r>
            <a:r>
              <a:rPr lang="tr-TR" dirty="0" err="1">
                <a:solidFill>
                  <a:srgbClr val="000000"/>
                </a:solidFill>
              </a:rPr>
              <a:t>Jury</a:t>
            </a:r>
            <a:r>
              <a:rPr lang="tr-TR" dirty="0">
                <a:solidFill>
                  <a:srgbClr val="000000"/>
                </a:solidFill>
              </a:rPr>
              <a:t> </a:t>
            </a:r>
            <a:r>
              <a:rPr lang="tr-TR" dirty="0" err="1">
                <a:solidFill>
                  <a:srgbClr val="000000"/>
                </a:solidFill>
              </a:rPr>
              <a:t>consists</a:t>
            </a:r>
            <a:r>
              <a:rPr lang="tr-TR" dirty="0">
                <a:solidFill>
                  <a:srgbClr val="000000"/>
                </a:solidFill>
              </a:rPr>
              <a:t> of 5 </a:t>
            </a:r>
            <a:r>
              <a:rPr lang="tr-TR" dirty="0" err="1">
                <a:solidFill>
                  <a:srgbClr val="000000"/>
                </a:solidFill>
              </a:rPr>
              <a:t>members</a:t>
            </a:r>
            <a:r>
              <a:rPr lang="tr-TR" dirty="0">
                <a:solidFill>
                  <a:srgbClr val="000000"/>
                </a:solidFill>
              </a:rPr>
              <a:t> </a:t>
            </a:r>
            <a:r>
              <a:rPr lang="tr-TR" dirty="0" err="1">
                <a:solidFill>
                  <a:srgbClr val="000000"/>
                </a:solidFill>
              </a:rPr>
              <a:t>including</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advisor</a:t>
            </a:r>
            <a:r>
              <a:rPr lang="tr-TR" dirty="0">
                <a:solidFill>
                  <a:srgbClr val="000000"/>
                </a:solidFill>
              </a:rPr>
              <a:t> (2 </a:t>
            </a:r>
            <a:r>
              <a:rPr lang="tr-TR" dirty="0" err="1">
                <a:solidFill>
                  <a:srgbClr val="000000"/>
                </a:solidFill>
              </a:rPr>
              <a:t>external</a:t>
            </a:r>
            <a:r>
              <a:rPr lang="tr-TR" dirty="0">
                <a:solidFill>
                  <a:srgbClr val="000000"/>
                </a:solidFill>
              </a:rPr>
              <a:t>, 2 </a:t>
            </a:r>
            <a:r>
              <a:rPr lang="tr-TR" dirty="0" err="1">
                <a:solidFill>
                  <a:srgbClr val="000000"/>
                </a:solidFill>
              </a:rPr>
              <a:t>internal</a:t>
            </a:r>
            <a:r>
              <a:rPr lang="tr-TR" dirty="0">
                <a:solidFill>
                  <a:srgbClr val="000000"/>
                </a:solidFill>
              </a:rPr>
              <a:t> </a:t>
            </a:r>
            <a:r>
              <a:rPr lang="tr-TR" dirty="0" err="1">
                <a:solidFill>
                  <a:srgbClr val="000000"/>
                </a:solidFill>
              </a:rPr>
              <a:t>members</a:t>
            </a:r>
            <a:r>
              <a:rPr lang="tr-TR" dirty="0">
                <a:solidFill>
                  <a:srgbClr val="000000"/>
                </a:solidFill>
              </a:rPr>
              <a:t>).</a:t>
            </a:r>
          </a:p>
          <a:p>
            <a:endParaRPr lang="tr-TR" dirty="0">
              <a:solidFill>
                <a:srgbClr val="000000"/>
              </a:solidFill>
            </a:endParaRPr>
          </a:p>
          <a:p>
            <a:r>
              <a:rPr lang="tr-TR" b="1" dirty="0">
                <a:solidFill>
                  <a:srgbClr val="000000"/>
                </a:solidFill>
              </a:rPr>
              <a:t>➢ </a:t>
            </a:r>
            <a:r>
              <a:rPr lang="tr-TR" b="1" dirty="0" err="1">
                <a:solidFill>
                  <a:srgbClr val="000000"/>
                </a:solidFill>
              </a:rPr>
              <a:t>Written</a:t>
            </a:r>
            <a:r>
              <a:rPr lang="tr-TR" b="1" dirty="0">
                <a:solidFill>
                  <a:srgbClr val="000000"/>
                </a:solidFill>
              </a:rPr>
              <a:t> </a:t>
            </a:r>
            <a:r>
              <a:rPr lang="tr-TR" b="1" dirty="0" err="1">
                <a:solidFill>
                  <a:srgbClr val="000000"/>
                </a:solidFill>
              </a:rPr>
              <a:t>Exam</a:t>
            </a:r>
            <a:r>
              <a:rPr lang="tr-TR" b="1" dirty="0">
                <a:solidFill>
                  <a:srgbClr val="000000"/>
                </a:solidFill>
              </a:rPr>
              <a:t>:</a:t>
            </a:r>
          </a:p>
          <a:p>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student</a:t>
            </a:r>
            <a:r>
              <a:rPr lang="tr-TR" dirty="0">
                <a:solidFill>
                  <a:srgbClr val="000000"/>
                </a:solidFill>
              </a:rPr>
              <a:t> </a:t>
            </a:r>
            <a:r>
              <a:rPr lang="tr-TR" dirty="0" err="1">
                <a:solidFill>
                  <a:srgbClr val="000000"/>
                </a:solidFill>
              </a:rPr>
              <a:t>chooses</a:t>
            </a:r>
            <a:r>
              <a:rPr lang="tr-TR" dirty="0">
                <a:solidFill>
                  <a:srgbClr val="000000"/>
                </a:solidFill>
              </a:rPr>
              <a:t> 2 </a:t>
            </a:r>
            <a:r>
              <a:rPr lang="tr-TR" dirty="0" err="1">
                <a:solidFill>
                  <a:srgbClr val="000000"/>
                </a:solidFill>
              </a:rPr>
              <a:t>topics</a:t>
            </a:r>
            <a:r>
              <a:rPr lang="tr-TR" dirty="0">
                <a:solidFill>
                  <a:srgbClr val="000000"/>
                </a:solidFill>
              </a:rPr>
              <a:t> </a:t>
            </a:r>
            <a:r>
              <a:rPr lang="tr-TR" dirty="0" err="1">
                <a:solidFill>
                  <a:srgbClr val="000000"/>
                </a:solidFill>
              </a:rPr>
              <a:t>that</a:t>
            </a:r>
            <a:r>
              <a:rPr lang="tr-TR" dirty="0">
                <a:solidFill>
                  <a:srgbClr val="000000"/>
                </a:solidFill>
              </a:rPr>
              <a:t> </a:t>
            </a:r>
            <a:r>
              <a:rPr lang="tr-TR" dirty="0" err="1">
                <a:solidFill>
                  <a:srgbClr val="000000"/>
                </a:solidFill>
              </a:rPr>
              <a:t>are</a:t>
            </a:r>
            <a:r>
              <a:rPr lang="tr-TR" dirty="0">
                <a:solidFill>
                  <a:srgbClr val="000000"/>
                </a:solidFill>
              </a:rPr>
              <a:t> </a:t>
            </a:r>
            <a:r>
              <a:rPr lang="tr-TR" dirty="0" err="1">
                <a:solidFill>
                  <a:srgbClr val="000000"/>
                </a:solidFill>
              </a:rPr>
              <a:t>suitable</a:t>
            </a:r>
            <a:r>
              <a:rPr lang="tr-TR" dirty="0">
                <a:solidFill>
                  <a:srgbClr val="000000"/>
                </a:solidFill>
              </a:rPr>
              <a:t> </a:t>
            </a:r>
            <a:r>
              <a:rPr lang="tr-TR" dirty="0" err="1">
                <a:solidFill>
                  <a:srgbClr val="000000"/>
                </a:solidFill>
              </a:rPr>
              <a:t>for</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department</a:t>
            </a:r>
            <a:r>
              <a:rPr lang="tr-TR" dirty="0">
                <a:solidFill>
                  <a:srgbClr val="000000"/>
                </a:solidFill>
              </a:rPr>
              <a:t>.</a:t>
            </a:r>
          </a:p>
          <a:p>
            <a:r>
              <a:rPr lang="tr-TR" dirty="0">
                <a:solidFill>
                  <a:srgbClr val="000000"/>
                </a:solidFill>
              </a:rPr>
              <a:t>- 6 </a:t>
            </a:r>
            <a:r>
              <a:rPr lang="tr-TR" dirty="0" err="1">
                <a:solidFill>
                  <a:srgbClr val="000000"/>
                </a:solidFill>
              </a:rPr>
              <a:t>Questions</a:t>
            </a:r>
            <a:r>
              <a:rPr lang="tr-TR" dirty="0">
                <a:solidFill>
                  <a:srgbClr val="000000"/>
                </a:solidFill>
              </a:rPr>
              <a:t> (3Q/</a:t>
            </a:r>
            <a:r>
              <a:rPr lang="tr-TR" dirty="0" err="1">
                <a:solidFill>
                  <a:srgbClr val="000000"/>
                </a:solidFill>
              </a:rPr>
              <a:t>lesson</a:t>
            </a:r>
            <a:r>
              <a:rPr lang="tr-TR" dirty="0">
                <a:solidFill>
                  <a:srgbClr val="000000"/>
                </a:solidFill>
              </a:rPr>
              <a:t>, 2Q/</a:t>
            </a:r>
            <a:r>
              <a:rPr lang="tr-TR" dirty="0" err="1">
                <a:solidFill>
                  <a:srgbClr val="000000"/>
                </a:solidFill>
              </a:rPr>
              <a:t>lesson</a:t>
            </a:r>
            <a:r>
              <a:rPr lang="tr-TR" dirty="0">
                <a:solidFill>
                  <a:srgbClr val="000000"/>
                </a:solidFill>
              </a:rPr>
              <a:t> </a:t>
            </a:r>
            <a:r>
              <a:rPr lang="tr-TR" dirty="0" err="1">
                <a:solidFill>
                  <a:srgbClr val="000000"/>
                </a:solidFill>
              </a:rPr>
              <a:t>must</a:t>
            </a:r>
            <a:r>
              <a:rPr lang="tr-TR" dirty="0">
                <a:solidFill>
                  <a:srgbClr val="000000"/>
                </a:solidFill>
              </a:rPr>
              <a:t> be </a:t>
            </a:r>
            <a:r>
              <a:rPr lang="tr-TR" dirty="0" err="1">
                <a:solidFill>
                  <a:srgbClr val="000000"/>
                </a:solidFill>
              </a:rPr>
              <a:t>answered</a:t>
            </a:r>
            <a:r>
              <a:rPr lang="tr-TR" dirty="0">
                <a:solidFill>
                  <a:srgbClr val="000000"/>
                </a:solidFill>
              </a:rPr>
              <a:t>)</a:t>
            </a:r>
          </a:p>
          <a:p>
            <a:r>
              <a:rPr lang="tr-TR" dirty="0">
                <a:solidFill>
                  <a:srgbClr val="000000"/>
                </a:solidFill>
              </a:rPr>
              <a:t>- </a:t>
            </a:r>
            <a:r>
              <a:rPr lang="tr-TR" dirty="0" err="1">
                <a:solidFill>
                  <a:srgbClr val="000000"/>
                </a:solidFill>
              </a:rPr>
              <a:t>It</a:t>
            </a:r>
            <a:r>
              <a:rPr lang="tr-TR" dirty="0">
                <a:solidFill>
                  <a:srgbClr val="000000"/>
                </a:solidFill>
              </a:rPr>
              <a:t> is </a:t>
            </a:r>
            <a:r>
              <a:rPr lang="tr-TR" dirty="0" err="1">
                <a:solidFill>
                  <a:srgbClr val="000000"/>
                </a:solidFill>
              </a:rPr>
              <a:t>necessary</a:t>
            </a:r>
            <a:r>
              <a:rPr lang="tr-TR" dirty="0">
                <a:solidFill>
                  <a:srgbClr val="000000"/>
                </a:solidFill>
              </a:rPr>
              <a:t> </a:t>
            </a:r>
            <a:r>
              <a:rPr lang="tr-TR" dirty="0" err="1">
                <a:solidFill>
                  <a:srgbClr val="000000"/>
                </a:solidFill>
              </a:rPr>
              <a:t>to</a:t>
            </a:r>
            <a:r>
              <a:rPr lang="tr-TR" dirty="0">
                <a:solidFill>
                  <a:srgbClr val="000000"/>
                </a:solidFill>
              </a:rPr>
              <a:t> </a:t>
            </a:r>
            <a:r>
              <a:rPr lang="tr-TR" dirty="0" err="1">
                <a:solidFill>
                  <a:srgbClr val="000000"/>
                </a:solidFill>
              </a:rPr>
              <a:t>get</a:t>
            </a:r>
            <a:r>
              <a:rPr lang="tr-TR" dirty="0">
                <a:solidFill>
                  <a:srgbClr val="000000"/>
                </a:solidFill>
              </a:rPr>
              <a:t> at </a:t>
            </a:r>
            <a:r>
              <a:rPr lang="tr-TR" dirty="0" err="1">
                <a:solidFill>
                  <a:srgbClr val="000000"/>
                </a:solidFill>
              </a:rPr>
              <a:t>least</a:t>
            </a:r>
            <a:r>
              <a:rPr lang="tr-TR" dirty="0">
                <a:solidFill>
                  <a:srgbClr val="000000"/>
                </a:solidFill>
              </a:rPr>
              <a:t> 75 </a:t>
            </a:r>
            <a:r>
              <a:rPr lang="tr-TR" dirty="0" err="1">
                <a:solidFill>
                  <a:srgbClr val="000000"/>
                </a:solidFill>
              </a:rPr>
              <a:t>to</a:t>
            </a:r>
            <a:r>
              <a:rPr lang="tr-TR" dirty="0">
                <a:solidFill>
                  <a:srgbClr val="000000"/>
                </a:solidFill>
              </a:rPr>
              <a:t> </a:t>
            </a:r>
            <a:r>
              <a:rPr lang="tr-TR" dirty="0" err="1">
                <a:solidFill>
                  <a:srgbClr val="000000"/>
                </a:solidFill>
              </a:rPr>
              <a:t>pass</a:t>
            </a:r>
            <a:r>
              <a:rPr lang="tr-TR" dirty="0">
                <a:solidFill>
                  <a:srgbClr val="000000"/>
                </a:solidFill>
              </a:rPr>
              <a:t> </a:t>
            </a:r>
            <a:r>
              <a:rPr lang="tr-TR" dirty="0" err="1">
                <a:solidFill>
                  <a:srgbClr val="000000"/>
                </a:solidFill>
              </a:rPr>
              <a:t>to</a:t>
            </a:r>
            <a:r>
              <a:rPr lang="tr-TR" dirty="0">
                <a:solidFill>
                  <a:srgbClr val="000000"/>
                </a:solidFill>
              </a:rPr>
              <a:t> </a:t>
            </a:r>
            <a:r>
              <a:rPr lang="tr-TR" dirty="0" err="1">
                <a:solidFill>
                  <a:srgbClr val="000000"/>
                </a:solidFill>
              </a:rPr>
              <a:t>the</a:t>
            </a:r>
            <a:r>
              <a:rPr lang="tr-TR" dirty="0">
                <a:solidFill>
                  <a:srgbClr val="000000"/>
                </a:solidFill>
              </a:rPr>
              <a:t> oral </a:t>
            </a:r>
            <a:r>
              <a:rPr lang="tr-TR" dirty="0" err="1">
                <a:solidFill>
                  <a:srgbClr val="000000"/>
                </a:solidFill>
              </a:rPr>
              <a:t>exam</a:t>
            </a:r>
            <a:r>
              <a:rPr lang="tr-TR" dirty="0">
                <a:solidFill>
                  <a:srgbClr val="000000"/>
                </a:solidFill>
              </a:rPr>
              <a:t>.</a:t>
            </a:r>
          </a:p>
          <a:p>
            <a:endParaRPr lang="tr-TR" dirty="0">
              <a:solidFill>
                <a:srgbClr val="000000"/>
              </a:solidFill>
            </a:endParaRPr>
          </a:p>
          <a:p>
            <a:r>
              <a:rPr lang="tr-TR" b="1" dirty="0">
                <a:solidFill>
                  <a:srgbClr val="000000"/>
                </a:solidFill>
              </a:rPr>
              <a:t>➢ Oral </a:t>
            </a:r>
            <a:r>
              <a:rPr lang="tr-TR" b="1" dirty="0" err="1">
                <a:solidFill>
                  <a:srgbClr val="000000"/>
                </a:solidFill>
              </a:rPr>
              <a:t>Exam</a:t>
            </a:r>
            <a:r>
              <a:rPr lang="tr-TR" b="1" dirty="0">
                <a:solidFill>
                  <a:srgbClr val="000000"/>
                </a:solidFill>
              </a:rPr>
              <a:t>:</a:t>
            </a:r>
          </a:p>
          <a:p>
            <a:r>
              <a:rPr lang="tr-TR" dirty="0">
                <a:solidFill>
                  <a:srgbClr val="000000"/>
                </a:solidFill>
              </a:rPr>
              <a:t>- </a:t>
            </a:r>
            <a:r>
              <a:rPr lang="tr-TR" dirty="0" err="1">
                <a:solidFill>
                  <a:srgbClr val="000000"/>
                </a:solidFill>
              </a:rPr>
              <a:t>Students</a:t>
            </a:r>
            <a:r>
              <a:rPr lang="tr-TR" dirty="0">
                <a:solidFill>
                  <a:srgbClr val="000000"/>
                </a:solidFill>
              </a:rPr>
              <a:t> </a:t>
            </a:r>
            <a:r>
              <a:rPr lang="tr-TR" dirty="0" err="1">
                <a:solidFill>
                  <a:srgbClr val="000000"/>
                </a:solidFill>
              </a:rPr>
              <a:t>prepare</a:t>
            </a:r>
            <a:r>
              <a:rPr lang="tr-TR" dirty="0">
                <a:solidFill>
                  <a:srgbClr val="000000"/>
                </a:solidFill>
              </a:rPr>
              <a:t> a </a:t>
            </a:r>
            <a:r>
              <a:rPr lang="tr-TR" dirty="0" err="1">
                <a:solidFill>
                  <a:srgbClr val="000000"/>
                </a:solidFill>
              </a:rPr>
              <a:t>literature</a:t>
            </a:r>
            <a:r>
              <a:rPr lang="tr-TR" dirty="0">
                <a:solidFill>
                  <a:srgbClr val="000000"/>
                </a:solidFill>
              </a:rPr>
              <a:t> </a:t>
            </a:r>
            <a:r>
              <a:rPr lang="tr-TR" dirty="0" err="1">
                <a:solidFill>
                  <a:srgbClr val="000000"/>
                </a:solidFill>
              </a:rPr>
              <a:t>review</a:t>
            </a:r>
            <a:r>
              <a:rPr lang="tr-TR" dirty="0">
                <a:solidFill>
                  <a:srgbClr val="000000"/>
                </a:solidFill>
              </a:rPr>
              <a:t> </a:t>
            </a:r>
            <a:r>
              <a:rPr lang="tr-TR" dirty="0" err="1">
                <a:solidFill>
                  <a:srgbClr val="000000"/>
                </a:solidFill>
              </a:rPr>
              <a:t>related</a:t>
            </a:r>
            <a:r>
              <a:rPr lang="tr-TR" dirty="0">
                <a:solidFill>
                  <a:srgbClr val="000000"/>
                </a:solidFill>
              </a:rPr>
              <a:t> </a:t>
            </a:r>
            <a:r>
              <a:rPr lang="tr-TR" dirty="0" err="1">
                <a:solidFill>
                  <a:srgbClr val="000000"/>
                </a:solidFill>
              </a:rPr>
              <a:t>to</a:t>
            </a:r>
            <a:r>
              <a:rPr lang="tr-TR" dirty="0">
                <a:solidFill>
                  <a:srgbClr val="000000"/>
                </a:solidFill>
              </a:rPr>
              <a:t> </a:t>
            </a:r>
            <a:r>
              <a:rPr lang="tr-TR" dirty="0" err="1">
                <a:solidFill>
                  <a:srgbClr val="000000"/>
                </a:solidFill>
              </a:rPr>
              <a:t>their</a:t>
            </a:r>
            <a:r>
              <a:rPr lang="tr-TR" dirty="0">
                <a:solidFill>
                  <a:srgbClr val="000000"/>
                </a:solidFill>
              </a:rPr>
              <a:t> </a:t>
            </a:r>
            <a:r>
              <a:rPr lang="tr-TR" dirty="0" err="1">
                <a:solidFill>
                  <a:srgbClr val="000000"/>
                </a:solidFill>
              </a:rPr>
              <a:t>research</a:t>
            </a:r>
            <a:r>
              <a:rPr lang="tr-TR" dirty="0">
                <a:solidFill>
                  <a:srgbClr val="000000"/>
                </a:solidFill>
              </a:rPr>
              <a:t> </a:t>
            </a:r>
            <a:r>
              <a:rPr lang="tr-TR" dirty="0" err="1">
                <a:solidFill>
                  <a:srgbClr val="000000"/>
                </a:solidFill>
              </a:rPr>
              <a:t>areas</a:t>
            </a:r>
            <a:r>
              <a:rPr lang="tr-TR" dirty="0">
                <a:solidFill>
                  <a:srgbClr val="000000"/>
                </a:solidFill>
              </a:rPr>
              <a:t>.</a:t>
            </a:r>
          </a:p>
          <a:p>
            <a:r>
              <a:rPr lang="tr-TR" dirty="0">
                <a:solidFill>
                  <a:srgbClr val="000000"/>
                </a:solidFill>
              </a:rPr>
              <a:t>- 2 </a:t>
            </a:r>
            <a:r>
              <a:rPr lang="tr-TR" dirty="0" err="1">
                <a:solidFill>
                  <a:srgbClr val="000000"/>
                </a:solidFill>
              </a:rPr>
              <a:t>weeks</a:t>
            </a:r>
            <a:r>
              <a:rPr lang="tr-TR" dirty="0">
                <a:solidFill>
                  <a:srgbClr val="000000"/>
                </a:solidFill>
              </a:rPr>
              <a:t> </a:t>
            </a:r>
            <a:r>
              <a:rPr lang="tr-TR" dirty="0" err="1">
                <a:solidFill>
                  <a:srgbClr val="000000"/>
                </a:solidFill>
              </a:rPr>
              <a:t>before</a:t>
            </a:r>
            <a:r>
              <a:rPr lang="tr-TR" dirty="0">
                <a:solidFill>
                  <a:srgbClr val="000000"/>
                </a:solidFill>
              </a:rPr>
              <a:t> </a:t>
            </a:r>
            <a:r>
              <a:rPr lang="tr-TR" dirty="0" err="1">
                <a:solidFill>
                  <a:srgbClr val="000000"/>
                </a:solidFill>
              </a:rPr>
              <a:t>the</a:t>
            </a:r>
            <a:r>
              <a:rPr lang="tr-TR" dirty="0">
                <a:solidFill>
                  <a:srgbClr val="000000"/>
                </a:solidFill>
              </a:rPr>
              <a:t> oral </a:t>
            </a:r>
            <a:r>
              <a:rPr lang="tr-TR" dirty="0" err="1">
                <a:solidFill>
                  <a:srgbClr val="000000"/>
                </a:solidFill>
              </a:rPr>
              <a:t>exam</a:t>
            </a:r>
            <a:r>
              <a:rPr lang="tr-TR" dirty="0">
                <a:solidFill>
                  <a:srgbClr val="000000"/>
                </a:solidFill>
              </a:rPr>
              <a:t>, </a:t>
            </a:r>
            <a:r>
              <a:rPr lang="tr-TR" dirty="0" err="1">
                <a:solidFill>
                  <a:srgbClr val="000000"/>
                </a:solidFill>
              </a:rPr>
              <a:t>students</a:t>
            </a:r>
            <a:r>
              <a:rPr lang="tr-TR" dirty="0">
                <a:solidFill>
                  <a:srgbClr val="000000"/>
                </a:solidFill>
              </a:rPr>
              <a:t> </a:t>
            </a:r>
            <a:r>
              <a:rPr lang="tr-TR" dirty="0" err="1">
                <a:solidFill>
                  <a:srgbClr val="000000"/>
                </a:solidFill>
              </a:rPr>
              <a:t>give</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literature</a:t>
            </a:r>
            <a:r>
              <a:rPr lang="tr-TR" dirty="0">
                <a:solidFill>
                  <a:srgbClr val="000000"/>
                </a:solidFill>
              </a:rPr>
              <a:t> </a:t>
            </a:r>
            <a:r>
              <a:rPr lang="tr-TR" dirty="0" err="1">
                <a:solidFill>
                  <a:srgbClr val="000000"/>
                </a:solidFill>
              </a:rPr>
              <a:t>review</a:t>
            </a:r>
            <a:r>
              <a:rPr lang="tr-TR" dirty="0">
                <a:solidFill>
                  <a:srgbClr val="000000"/>
                </a:solidFill>
              </a:rPr>
              <a:t> </a:t>
            </a:r>
            <a:r>
              <a:rPr lang="tr-TR" dirty="0" err="1">
                <a:solidFill>
                  <a:srgbClr val="000000"/>
                </a:solidFill>
              </a:rPr>
              <a:t>to</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jury</a:t>
            </a:r>
            <a:r>
              <a:rPr lang="tr-TR" dirty="0">
                <a:solidFill>
                  <a:srgbClr val="000000"/>
                </a:solidFill>
              </a:rPr>
              <a:t> </a:t>
            </a:r>
            <a:r>
              <a:rPr lang="tr-TR" dirty="0" err="1">
                <a:solidFill>
                  <a:srgbClr val="000000"/>
                </a:solidFill>
              </a:rPr>
              <a:t>members</a:t>
            </a:r>
            <a:r>
              <a:rPr lang="tr-TR" dirty="0">
                <a:solidFill>
                  <a:srgbClr val="000000"/>
                </a:solidFill>
              </a:rPr>
              <a:t>.</a:t>
            </a:r>
          </a:p>
          <a:p>
            <a:r>
              <a:rPr lang="tr-TR" dirty="0">
                <a:solidFill>
                  <a:srgbClr val="000000"/>
                </a:solidFill>
              </a:rPr>
              <a:t>- Evaluation of </a:t>
            </a:r>
            <a:r>
              <a:rPr lang="tr-TR" dirty="0" err="1">
                <a:solidFill>
                  <a:srgbClr val="000000"/>
                </a:solidFill>
              </a:rPr>
              <a:t>the</a:t>
            </a:r>
            <a:r>
              <a:rPr lang="tr-TR" dirty="0">
                <a:solidFill>
                  <a:srgbClr val="000000"/>
                </a:solidFill>
              </a:rPr>
              <a:t> </a:t>
            </a:r>
            <a:r>
              <a:rPr lang="tr-TR" dirty="0" err="1">
                <a:solidFill>
                  <a:srgbClr val="000000"/>
                </a:solidFill>
              </a:rPr>
              <a:t>literature</a:t>
            </a:r>
            <a:r>
              <a:rPr lang="tr-TR" dirty="0">
                <a:solidFill>
                  <a:srgbClr val="000000"/>
                </a:solidFill>
              </a:rPr>
              <a:t> </a:t>
            </a:r>
            <a:r>
              <a:rPr lang="tr-TR" dirty="0" err="1">
                <a:solidFill>
                  <a:srgbClr val="000000"/>
                </a:solidFill>
              </a:rPr>
              <a:t>review</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advisor</a:t>
            </a:r>
            <a:r>
              <a:rPr lang="tr-TR" dirty="0">
                <a:solidFill>
                  <a:srgbClr val="000000"/>
                </a:solidFill>
              </a:rPr>
              <a:t> </a:t>
            </a:r>
            <a:r>
              <a:rPr lang="tr-TR" dirty="0" err="1">
                <a:solidFill>
                  <a:srgbClr val="000000"/>
                </a:solidFill>
              </a:rPr>
              <a:t>evaluates</a:t>
            </a:r>
            <a:r>
              <a:rPr lang="tr-TR" dirty="0">
                <a:solidFill>
                  <a:srgbClr val="000000"/>
                </a:solidFill>
              </a:rPr>
              <a:t> 60% </a:t>
            </a:r>
            <a:r>
              <a:rPr lang="tr-TR" dirty="0" err="1">
                <a:solidFill>
                  <a:srgbClr val="000000"/>
                </a:solidFill>
              </a:rPr>
              <a:t>and</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jury</a:t>
            </a:r>
            <a:r>
              <a:rPr lang="tr-TR" dirty="0">
                <a:solidFill>
                  <a:srgbClr val="000000"/>
                </a:solidFill>
              </a:rPr>
              <a:t> </a:t>
            </a:r>
            <a:r>
              <a:rPr lang="tr-TR" dirty="0" err="1">
                <a:solidFill>
                  <a:srgbClr val="000000"/>
                </a:solidFill>
              </a:rPr>
              <a:t>members</a:t>
            </a:r>
            <a:r>
              <a:rPr lang="tr-TR" dirty="0">
                <a:solidFill>
                  <a:srgbClr val="000000"/>
                </a:solidFill>
              </a:rPr>
              <a:t> </a:t>
            </a:r>
            <a:r>
              <a:rPr lang="tr-TR" dirty="0" err="1">
                <a:solidFill>
                  <a:srgbClr val="000000"/>
                </a:solidFill>
              </a:rPr>
              <a:t>evaluate</a:t>
            </a:r>
            <a:r>
              <a:rPr lang="tr-TR" dirty="0">
                <a:solidFill>
                  <a:srgbClr val="000000"/>
                </a:solidFill>
              </a:rPr>
              <a:t> 40%.</a:t>
            </a:r>
          </a:p>
          <a:p>
            <a:r>
              <a:rPr lang="tr-TR" dirty="0">
                <a:solidFill>
                  <a:srgbClr val="000000"/>
                </a:solidFill>
              </a:rPr>
              <a:t>- </a:t>
            </a:r>
            <a:r>
              <a:rPr lang="tr-TR" dirty="0" err="1">
                <a:solidFill>
                  <a:srgbClr val="000000"/>
                </a:solidFill>
              </a:rPr>
              <a:t>Literature</a:t>
            </a:r>
            <a:r>
              <a:rPr lang="tr-TR" dirty="0">
                <a:solidFill>
                  <a:srgbClr val="000000"/>
                </a:solidFill>
              </a:rPr>
              <a:t> </a:t>
            </a:r>
            <a:r>
              <a:rPr lang="tr-TR" dirty="0" err="1">
                <a:solidFill>
                  <a:srgbClr val="000000"/>
                </a:solidFill>
              </a:rPr>
              <a:t>review</a:t>
            </a:r>
            <a:r>
              <a:rPr lang="tr-TR" dirty="0">
                <a:solidFill>
                  <a:srgbClr val="000000"/>
                </a:solidFill>
              </a:rPr>
              <a:t> </a:t>
            </a:r>
            <a:r>
              <a:rPr lang="tr-TR" dirty="0" err="1">
                <a:solidFill>
                  <a:srgbClr val="000000"/>
                </a:solidFill>
              </a:rPr>
              <a:t>constitutes</a:t>
            </a:r>
            <a:r>
              <a:rPr lang="tr-TR" dirty="0">
                <a:solidFill>
                  <a:srgbClr val="000000"/>
                </a:solidFill>
              </a:rPr>
              <a:t> 40% of </a:t>
            </a:r>
            <a:r>
              <a:rPr lang="tr-TR" dirty="0" err="1">
                <a:solidFill>
                  <a:srgbClr val="000000"/>
                </a:solidFill>
              </a:rPr>
              <a:t>the</a:t>
            </a:r>
            <a:r>
              <a:rPr lang="tr-TR" dirty="0">
                <a:solidFill>
                  <a:srgbClr val="000000"/>
                </a:solidFill>
              </a:rPr>
              <a:t> oral </a:t>
            </a:r>
            <a:r>
              <a:rPr lang="tr-TR" dirty="0" err="1">
                <a:solidFill>
                  <a:srgbClr val="000000"/>
                </a:solidFill>
              </a:rPr>
              <a:t>exam</a:t>
            </a:r>
            <a:r>
              <a:rPr lang="tr-TR" dirty="0">
                <a:solidFill>
                  <a:srgbClr val="000000"/>
                </a:solidFill>
              </a:rPr>
              <a:t> </a:t>
            </a:r>
            <a:r>
              <a:rPr lang="tr-TR" dirty="0" err="1">
                <a:solidFill>
                  <a:srgbClr val="000000"/>
                </a:solidFill>
              </a:rPr>
              <a:t>grade</a:t>
            </a:r>
            <a:r>
              <a:rPr lang="tr-TR" dirty="0">
                <a:solidFill>
                  <a:srgbClr val="000000"/>
                </a:solidFill>
              </a:rPr>
              <a:t>.</a:t>
            </a:r>
          </a:p>
          <a:p>
            <a:r>
              <a:rPr lang="tr-TR" dirty="0">
                <a:solidFill>
                  <a:srgbClr val="000000"/>
                </a:solidFill>
              </a:rPr>
              <a:t>- </a:t>
            </a:r>
            <a:r>
              <a:rPr lang="tr-TR" dirty="0" err="1">
                <a:solidFill>
                  <a:srgbClr val="000000"/>
                </a:solidFill>
              </a:rPr>
              <a:t>Students</a:t>
            </a:r>
            <a:r>
              <a:rPr lang="tr-TR" dirty="0">
                <a:solidFill>
                  <a:srgbClr val="000000"/>
                </a:solidFill>
              </a:rPr>
              <a:t> </a:t>
            </a:r>
            <a:r>
              <a:rPr lang="tr-TR" dirty="0" err="1">
                <a:solidFill>
                  <a:srgbClr val="000000"/>
                </a:solidFill>
              </a:rPr>
              <a:t>make</a:t>
            </a:r>
            <a:r>
              <a:rPr lang="tr-TR" dirty="0">
                <a:solidFill>
                  <a:srgbClr val="000000"/>
                </a:solidFill>
              </a:rPr>
              <a:t> a 30-minute </a:t>
            </a:r>
            <a:r>
              <a:rPr lang="tr-TR" dirty="0" err="1">
                <a:solidFill>
                  <a:srgbClr val="000000"/>
                </a:solidFill>
              </a:rPr>
              <a:t>presentation</a:t>
            </a:r>
            <a:r>
              <a:rPr lang="tr-TR" dirty="0">
                <a:solidFill>
                  <a:srgbClr val="000000"/>
                </a:solidFill>
              </a:rPr>
              <a:t> </a:t>
            </a:r>
            <a:r>
              <a:rPr lang="tr-TR" dirty="0" err="1">
                <a:solidFill>
                  <a:srgbClr val="000000"/>
                </a:solidFill>
              </a:rPr>
              <a:t>to</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jury</a:t>
            </a:r>
            <a:r>
              <a:rPr lang="tr-TR" dirty="0">
                <a:solidFill>
                  <a:srgbClr val="000000"/>
                </a:solidFill>
              </a:rPr>
              <a:t> </a:t>
            </a:r>
            <a:r>
              <a:rPr lang="tr-TR" dirty="0" err="1">
                <a:solidFill>
                  <a:srgbClr val="000000"/>
                </a:solidFill>
              </a:rPr>
              <a:t>members</a:t>
            </a:r>
            <a:r>
              <a:rPr lang="tr-TR" dirty="0">
                <a:solidFill>
                  <a:srgbClr val="000000"/>
                </a:solidFill>
              </a:rPr>
              <a:t> </a:t>
            </a:r>
            <a:r>
              <a:rPr lang="tr-TR" dirty="0" err="1">
                <a:solidFill>
                  <a:srgbClr val="000000"/>
                </a:solidFill>
              </a:rPr>
              <a:t>to</a:t>
            </a:r>
            <a:r>
              <a:rPr lang="tr-TR" dirty="0">
                <a:solidFill>
                  <a:srgbClr val="000000"/>
                </a:solidFill>
              </a:rPr>
              <a:t> </a:t>
            </a:r>
            <a:r>
              <a:rPr lang="tr-TR" dirty="0" err="1">
                <a:solidFill>
                  <a:srgbClr val="000000"/>
                </a:solidFill>
              </a:rPr>
              <a:t>whom</a:t>
            </a:r>
            <a:r>
              <a:rPr lang="tr-TR" dirty="0">
                <a:solidFill>
                  <a:srgbClr val="000000"/>
                </a:solidFill>
              </a:rPr>
              <a:t> </a:t>
            </a:r>
            <a:r>
              <a:rPr lang="tr-TR" dirty="0" err="1">
                <a:solidFill>
                  <a:srgbClr val="000000"/>
                </a:solidFill>
              </a:rPr>
              <a:t>they</a:t>
            </a:r>
            <a:r>
              <a:rPr lang="tr-TR" dirty="0">
                <a:solidFill>
                  <a:srgbClr val="000000"/>
                </a:solidFill>
              </a:rPr>
              <a:t> </a:t>
            </a:r>
            <a:r>
              <a:rPr lang="tr-TR" dirty="0" err="1">
                <a:solidFill>
                  <a:srgbClr val="000000"/>
                </a:solidFill>
              </a:rPr>
              <a:t>give</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literature</a:t>
            </a:r>
            <a:r>
              <a:rPr lang="tr-TR" dirty="0">
                <a:solidFill>
                  <a:srgbClr val="000000"/>
                </a:solidFill>
              </a:rPr>
              <a:t> </a:t>
            </a:r>
            <a:r>
              <a:rPr lang="tr-TR" dirty="0" err="1">
                <a:solidFill>
                  <a:srgbClr val="000000"/>
                </a:solidFill>
              </a:rPr>
              <a:t>review</a:t>
            </a:r>
            <a:r>
              <a:rPr lang="tr-TR" dirty="0">
                <a:solidFill>
                  <a:srgbClr val="000000"/>
                </a:solidFill>
              </a:rPr>
              <a:t>.</a:t>
            </a:r>
          </a:p>
          <a:p>
            <a:r>
              <a:rPr lang="tr-TR" dirty="0">
                <a:solidFill>
                  <a:srgbClr val="000000"/>
                </a:solidFill>
              </a:rPr>
              <a:t>- </a:t>
            </a:r>
            <a:r>
              <a:rPr lang="tr-TR" dirty="0" err="1">
                <a:solidFill>
                  <a:srgbClr val="000000"/>
                </a:solidFill>
              </a:rPr>
              <a:t>After</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presentation</a:t>
            </a:r>
            <a:r>
              <a:rPr lang="tr-TR" dirty="0">
                <a:solidFill>
                  <a:srgbClr val="000000"/>
                </a:solidFill>
              </a:rPr>
              <a:t>, </a:t>
            </a:r>
            <a:r>
              <a:rPr lang="tr-TR" dirty="0" err="1">
                <a:solidFill>
                  <a:srgbClr val="000000"/>
                </a:solidFill>
              </a:rPr>
              <a:t>the</a:t>
            </a:r>
            <a:r>
              <a:rPr lang="tr-TR" dirty="0">
                <a:solidFill>
                  <a:srgbClr val="000000"/>
                </a:solidFill>
              </a:rPr>
              <a:t> </a:t>
            </a:r>
            <a:r>
              <a:rPr lang="tr-TR" dirty="0" err="1">
                <a:solidFill>
                  <a:srgbClr val="000000"/>
                </a:solidFill>
              </a:rPr>
              <a:t>exam</a:t>
            </a:r>
            <a:r>
              <a:rPr lang="tr-TR" dirty="0">
                <a:solidFill>
                  <a:srgbClr val="000000"/>
                </a:solidFill>
              </a:rPr>
              <a:t> </a:t>
            </a:r>
            <a:r>
              <a:rPr lang="tr-TR" dirty="0" err="1">
                <a:solidFill>
                  <a:srgbClr val="000000"/>
                </a:solidFill>
              </a:rPr>
              <a:t>continues</a:t>
            </a:r>
            <a:r>
              <a:rPr lang="tr-TR" dirty="0">
                <a:solidFill>
                  <a:srgbClr val="000000"/>
                </a:solidFill>
              </a:rPr>
              <a:t> in </a:t>
            </a:r>
            <a:r>
              <a:rPr lang="tr-TR" dirty="0" err="1">
                <a:solidFill>
                  <a:srgbClr val="000000"/>
                </a:solidFill>
              </a:rPr>
              <a:t>the</a:t>
            </a:r>
            <a:r>
              <a:rPr lang="tr-TR" dirty="0">
                <a:solidFill>
                  <a:srgbClr val="000000"/>
                </a:solidFill>
              </a:rPr>
              <a:t> form of </a:t>
            </a:r>
            <a:r>
              <a:rPr lang="tr-TR" dirty="0" err="1">
                <a:solidFill>
                  <a:srgbClr val="000000"/>
                </a:solidFill>
              </a:rPr>
              <a:t>questions</a:t>
            </a:r>
            <a:r>
              <a:rPr lang="tr-TR" dirty="0">
                <a:solidFill>
                  <a:srgbClr val="000000"/>
                </a:solidFill>
              </a:rPr>
              <a:t> </a:t>
            </a:r>
            <a:r>
              <a:rPr lang="tr-TR" dirty="0" err="1">
                <a:solidFill>
                  <a:srgbClr val="000000"/>
                </a:solidFill>
              </a:rPr>
              <a:t>and</a:t>
            </a:r>
            <a:r>
              <a:rPr lang="tr-TR" dirty="0">
                <a:solidFill>
                  <a:srgbClr val="000000"/>
                </a:solidFill>
              </a:rPr>
              <a:t> </a:t>
            </a:r>
            <a:r>
              <a:rPr lang="tr-TR" dirty="0" err="1">
                <a:solidFill>
                  <a:srgbClr val="000000"/>
                </a:solidFill>
              </a:rPr>
              <a:t>answers</a:t>
            </a:r>
            <a:r>
              <a:rPr lang="tr-TR" dirty="0">
                <a:solidFill>
                  <a:srgbClr val="000000"/>
                </a:solidFill>
              </a:rPr>
              <a:t>.</a:t>
            </a:r>
          </a:p>
        </p:txBody>
      </p:sp>
      <p:sp>
        <p:nvSpPr>
          <p:cNvPr id="6" name="TextBox 5">
            <a:extLst>
              <a:ext uri="{FF2B5EF4-FFF2-40B4-BE49-F238E27FC236}">
                <a16:creationId xmlns:a16="http://schemas.microsoft.com/office/drawing/2014/main" id="{2AB52B86-F0C4-934F-B2A6-AA7518938EDA}"/>
              </a:ext>
            </a:extLst>
          </p:cNvPr>
          <p:cNvSpPr txBox="1"/>
          <p:nvPr/>
        </p:nvSpPr>
        <p:spPr>
          <a:xfrm>
            <a:off x="525664" y="113263"/>
            <a:ext cx="7736541" cy="584775"/>
          </a:xfrm>
          <a:prstGeom prst="rect">
            <a:avLst/>
          </a:prstGeom>
          <a:noFill/>
        </p:spPr>
        <p:txBody>
          <a:bodyPr wrap="square" rtlCol="0">
            <a:spAutoFit/>
          </a:bodyPr>
          <a:lstStyle/>
          <a:p>
            <a:r>
              <a:rPr lang="en-US" sz="3200" b="1" dirty="0">
                <a:solidFill>
                  <a:srgbClr val="002856"/>
                </a:solidFill>
                <a:ea typeface="+mj-ea"/>
                <a:cs typeface="Calibri"/>
              </a:rPr>
              <a:t>QE for Health Science Engineering Program</a:t>
            </a:r>
            <a:endParaRPr lang="tr-TR" dirty="0"/>
          </a:p>
        </p:txBody>
      </p:sp>
    </p:spTree>
    <p:extLst>
      <p:ext uri="{BB962C8B-B14F-4D97-AF65-F5344CB8AC3E}">
        <p14:creationId xmlns:p14="http://schemas.microsoft.com/office/powerpoint/2010/main" val="12342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43835-D9C4-9241-8AE1-DAABDE1D8D89}"/>
              </a:ext>
            </a:extLst>
          </p:cNvPr>
          <p:cNvSpPr>
            <a:spLocks noGrp="1"/>
          </p:cNvSpPr>
          <p:nvPr>
            <p:ph type="sldNum" sz="quarter" idx="4"/>
          </p:nvPr>
        </p:nvSpPr>
        <p:spPr/>
        <p:txBody>
          <a:bodyPr/>
          <a:lstStyle/>
          <a:p>
            <a:fld id="{2607D427-353C-DD47-9C57-CDC06D475577}" type="slidenum">
              <a:rPr lang="en-US" smtClean="0"/>
              <a:pPr/>
              <a:t>28</a:t>
            </a:fld>
            <a:endParaRPr lang="en-US"/>
          </a:p>
        </p:txBody>
      </p:sp>
      <p:sp>
        <p:nvSpPr>
          <p:cNvPr id="4" name="Rectangle 3">
            <a:extLst>
              <a:ext uri="{FF2B5EF4-FFF2-40B4-BE49-F238E27FC236}">
                <a16:creationId xmlns:a16="http://schemas.microsoft.com/office/drawing/2014/main" id="{9A81524F-926D-6241-ACAC-1017910DD191}"/>
              </a:ext>
            </a:extLst>
          </p:cNvPr>
          <p:cNvSpPr/>
          <p:nvPr/>
        </p:nvSpPr>
        <p:spPr>
          <a:xfrm>
            <a:off x="431475" y="906461"/>
            <a:ext cx="8712525" cy="5355312"/>
          </a:xfrm>
          <a:prstGeom prst="rect">
            <a:avLst/>
          </a:prstGeom>
        </p:spPr>
        <p:txBody>
          <a:bodyPr wrap="square">
            <a:spAutoFit/>
          </a:bodyPr>
          <a:lstStyle/>
          <a:p>
            <a:r>
              <a:rPr lang="en-US" dirty="0">
                <a:solidFill>
                  <a:srgbClr val="000000"/>
                </a:solidFill>
              </a:rPr>
              <a:t>The Qualifying Exam Jury consists of one student's advisor, 2 from the relevant department within the university, and 2 from another university.</a:t>
            </a:r>
          </a:p>
          <a:p>
            <a:endParaRPr lang="en-US" dirty="0">
              <a:solidFill>
                <a:srgbClr val="000000"/>
              </a:solidFill>
            </a:endParaRPr>
          </a:p>
          <a:p>
            <a:r>
              <a:rPr lang="en-US" b="1" dirty="0">
                <a:solidFill>
                  <a:srgbClr val="000000"/>
                </a:solidFill>
              </a:rPr>
              <a:t>Written Exam: </a:t>
            </a:r>
            <a:r>
              <a:rPr lang="en-US" dirty="0">
                <a:solidFill>
                  <a:srgbClr val="000000"/>
                </a:solidFill>
              </a:rPr>
              <a:t>It is evaluated over 100 points.</a:t>
            </a:r>
          </a:p>
          <a:p>
            <a:endParaRPr lang="en-US" dirty="0">
              <a:solidFill>
                <a:srgbClr val="000000"/>
              </a:solidFill>
            </a:endParaRPr>
          </a:p>
          <a:p>
            <a:r>
              <a:rPr lang="en-US" dirty="0">
                <a:solidFill>
                  <a:srgbClr val="000000"/>
                </a:solidFill>
              </a:rPr>
              <a:t>- The advisor chooses 2 subject areas that are suitable for the department.</a:t>
            </a:r>
          </a:p>
          <a:p>
            <a:r>
              <a:rPr lang="en-US" dirty="0">
                <a:solidFill>
                  <a:srgbClr val="000000"/>
                </a:solidFill>
              </a:rPr>
              <a:t>- The advisor asks 2 questions (60 points), the members of the jury one question (40 points).</a:t>
            </a:r>
          </a:p>
          <a:p>
            <a:r>
              <a:rPr lang="en-US" dirty="0">
                <a:solidFill>
                  <a:srgbClr val="000000"/>
                </a:solidFill>
              </a:rPr>
              <a:t>- The duration of the exam cannot exceed 3 hours.</a:t>
            </a:r>
          </a:p>
          <a:p>
            <a:pPr marL="285750" indent="-285750">
              <a:buFontTx/>
              <a:buChar char="-"/>
            </a:pPr>
            <a:r>
              <a:rPr lang="en-US" dirty="0">
                <a:solidFill>
                  <a:srgbClr val="000000"/>
                </a:solidFill>
              </a:rPr>
              <a:t>Each jury member evaluates his/her own question.</a:t>
            </a:r>
          </a:p>
          <a:p>
            <a:endParaRPr lang="en-US" dirty="0">
              <a:solidFill>
                <a:srgbClr val="000000"/>
              </a:solidFill>
            </a:endParaRPr>
          </a:p>
          <a:p>
            <a:r>
              <a:rPr lang="en-US" b="1" dirty="0">
                <a:solidFill>
                  <a:srgbClr val="000000"/>
                </a:solidFill>
              </a:rPr>
              <a:t>A minimum score of 75 is required to pass to the oral exam.</a:t>
            </a:r>
          </a:p>
          <a:p>
            <a:endParaRPr lang="en-US" b="1" dirty="0">
              <a:solidFill>
                <a:srgbClr val="000000"/>
              </a:solidFill>
            </a:endParaRPr>
          </a:p>
          <a:p>
            <a:r>
              <a:rPr lang="en-US" b="1" dirty="0">
                <a:solidFill>
                  <a:srgbClr val="000000"/>
                </a:solidFill>
              </a:rPr>
              <a:t>Oral Exam: </a:t>
            </a:r>
            <a:r>
              <a:rPr lang="en-US" dirty="0">
                <a:solidFill>
                  <a:srgbClr val="000000"/>
                </a:solidFill>
              </a:rPr>
              <a:t>It is evaluated over 100 points.</a:t>
            </a:r>
          </a:p>
          <a:p>
            <a:r>
              <a:rPr lang="en-US" dirty="0">
                <a:solidFill>
                  <a:srgbClr val="000000"/>
                </a:solidFill>
              </a:rPr>
              <a:t>- The oral exam covers all postgraduate courses that the student has taken within the framework of the Civil Engineering Ph.D. program.</a:t>
            </a:r>
          </a:p>
          <a:p>
            <a:r>
              <a:rPr lang="en-US" dirty="0">
                <a:solidFill>
                  <a:srgbClr val="000000"/>
                </a:solidFill>
              </a:rPr>
              <a:t>- The exam grade is the arithmetic average of the scores given by the members of the Jury.</a:t>
            </a:r>
          </a:p>
          <a:p>
            <a:r>
              <a:rPr lang="en-US" dirty="0">
                <a:solidFill>
                  <a:srgbClr val="000000"/>
                </a:solidFill>
              </a:rPr>
              <a:t>- The duration of the oral exam cannot exceed 90 minutes.</a:t>
            </a:r>
          </a:p>
          <a:p>
            <a:r>
              <a:rPr lang="en-US" dirty="0">
                <a:solidFill>
                  <a:srgbClr val="000000"/>
                </a:solidFill>
              </a:rPr>
              <a:t>- It is necessary to get at least 70 points in order to be successful in the oral exam.</a:t>
            </a:r>
          </a:p>
        </p:txBody>
      </p:sp>
      <p:sp>
        <p:nvSpPr>
          <p:cNvPr id="6" name="TextBox 5">
            <a:extLst>
              <a:ext uri="{FF2B5EF4-FFF2-40B4-BE49-F238E27FC236}">
                <a16:creationId xmlns:a16="http://schemas.microsoft.com/office/drawing/2014/main" id="{2AB52B86-F0C4-934F-B2A6-AA7518938EDA}"/>
              </a:ext>
            </a:extLst>
          </p:cNvPr>
          <p:cNvSpPr txBox="1"/>
          <p:nvPr/>
        </p:nvSpPr>
        <p:spPr>
          <a:xfrm>
            <a:off x="497735" y="246357"/>
            <a:ext cx="7736541" cy="584775"/>
          </a:xfrm>
          <a:prstGeom prst="rect">
            <a:avLst/>
          </a:prstGeom>
          <a:noFill/>
        </p:spPr>
        <p:txBody>
          <a:bodyPr wrap="square" rtlCol="0">
            <a:spAutoFit/>
          </a:bodyPr>
          <a:lstStyle/>
          <a:p>
            <a:r>
              <a:rPr lang="en-US" sz="3200" b="1" dirty="0">
                <a:solidFill>
                  <a:srgbClr val="002856"/>
                </a:solidFill>
                <a:ea typeface="+mj-ea"/>
                <a:cs typeface="Calibri"/>
              </a:rPr>
              <a:t>QE for Civil Engineering Program</a:t>
            </a:r>
            <a:endParaRPr lang="en-US" dirty="0"/>
          </a:p>
        </p:txBody>
      </p:sp>
    </p:spTree>
    <p:extLst>
      <p:ext uri="{BB962C8B-B14F-4D97-AF65-F5344CB8AC3E}">
        <p14:creationId xmlns:p14="http://schemas.microsoft.com/office/powerpoint/2010/main" val="2556121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43835-D9C4-9241-8AE1-DAABDE1D8D89}"/>
              </a:ext>
            </a:extLst>
          </p:cNvPr>
          <p:cNvSpPr>
            <a:spLocks noGrp="1"/>
          </p:cNvSpPr>
          <p:nvPr>
            <p:ph type="sldNum" sz="quarter" idx="4"/>
          </p:nvPr>
        </p:nvSpPr>
        <p:spPr/>
        <p:txBody>
          <a:bodyPr/>
          <a:lstStyle/>
          <a:p>
            <a:fld id="{2607D427-353C-DD47-9C57-CDC06D475577}" type="slidenum">
              <a:rPr lang="en-US" smtClean="0"/>
              <a:pPr/>
              <a:t>29</a:t>
            </a:fld>
            <a:endParaRPr lang="en-US" dirty="0"/>
          </a:p>
        </p:txBody>
      </p:sp>
      <p:sp>
        <p:nvSpPr>
          <p:cNvPr id="4" name="Rectangle 3">
            <a:extLst>
              <a:ext uri="{FF2B5EF4-FFF2-40B4-BE49-F238E27FC236}">
                <a16:creationId xmlns:a16="http://schemas.microsoft.com/office/drawing/2014/main" id="{9A81524F-926D-6241-ACAC-1017910DD191}"/>
              </a:ext>
            </a:extLst>
          </p:cNvPr>
          <p:cNvSpPr/>
          <p:nvPr/>
        </p:nvSpPr>
        <p:spPr>
          <a:xfrm>
            <a:off x="510988" y="1118496"/>
            <a:ext cx="8122023" cy="369332"/>
          </a:xfrm>
          <a:prstGeom prst="rect">
            <a:avLst/>
          </a:prstGeom>
        </p:spPr>
        <p:txBody>
          <a:bodyPr wrap="square">
            <a:spAutoFit/>
          </a:bodyPr>
          <a:lstStyle/>
          <a:p>
            <a:endParaRPr lang="tr-TR" dirty="0">
              <a:solidFill>
                <a:srgbClr val="000000"/>
              </a:solidFill>
            </a:endParaRPr>
          </a:p>
        </p:txBody>
      </p:sp>
      <p:sp>
        <p:nvSpPr>
          <p:cNvPr id="6" name="TextBox 5">
            <a:extLst>
              <a:ext uri="{FF2B5EF4-FFF2-40B4-BE49-F238E27FC236}">
                <a16:creationId xmlns:a16="http://schemas.microsoft.com/office/drawing/2014/main" id="{2AB52B86-F0C4-934F-B2A6-AA7518938EDA}"/>
              </a:ext>
            </a:extLst>
          </p:cNvPr>
          <p:cNvSpPr txBox="1"/>
          <p:nvPr/>
        </p:nvSpPr>
        <p:spPr>
          <a:xfrm>
            <a:off x="351961" y="312617"/>
            <a:ext cx="8310284" cy="523220"/>
          </a:xfrm>
          <a:prstGeom prst="rect">
            <a:avLst/>
          </a:prstGeom>
          <a:noFill/>
        </p:spPr>
        <p:txBody>
          <a:bodyPr wrap="square" rtlCol="0">
            <a:spAutoFit/>
          </a:bodyPr>
          <a:lstStyle/>
          <a:p>
            <a:r>
              <a:rPr lang="en-US" sz="2800" b="1" dirty="0">
                <a:solidFill>
                  <a:srgbClr val="002856"/>
                </a:solidFill>
                <a:ea typeface="+mj-ea"/>
                <a:cs typeface="Calibri"/>
              </a:rPr>
              <a:t>QE for Construction Management and Law Program</a:t>
            </a:r>
            <a:endParaRPr lang="tr-TR" sz="2800" dirty="0"/>
          </a:p>
        </p:txBody>
      </p:sp>
      <p:sp>
        <p:nvSpPr>
          <p:cNvPr id="5" name="TextBox 4">
            <a:extLst>
              <a:ext uri="{FF2B5EF4-FFF2-40B4-BE49-F238E27FC236}">
                <a16:creationId xmlns:a16="http://schemas.microsoft.com/office/drawing/2014/main" id="{8FF3B010-088D-4749-AADF-BFCF6CBB6A39}"/>
              </a:ext>
            </a:extLst>
          </p:cNvPr>
          <p:cNvSpPr txBox="1"/>
          <p:nvPr/>
        </p:nvSpPr>
        <p:spPr>
          <a:xfrm>
            <a:off x="334150" y="840200"/>
            <a:ext cx="8696562" cy="5632311"/>
          </a:xfrm>
          <a:prstGeom prst="rect">
            <a:avLst/>
          </a:prstGeom>
          <a:noFill/>
        </p:spPr>
        <p:txBody>
          <a:bodyPr wrap="square" rtlCol="0">
            <a:spAutoFit/>
          </a:bodyPr>
          <a:lstStyle/>
          <a:p>
            <a:r>
              <a:rPr lang="tr-TR" dirty="0" err="1"/>
              <a:t>The</a:t>
            </a:r>
            <a:r>
              <a:rPr lang="tr-TR" dirty="0"/>
              <a:t> </a:t>
            </a:r>
            <a:r>
              <a:rPr lang="tr-TR" dirty="0" err="1"/>
              <a:t>Qualifying</a:t>
            </a:r>
            <a:r>
              <a:rPr lang="tr-TR" dirty="0"/>
              <a:t> </a:t>
            </a:r>
            <a:r>
              <a:rPr lang="tr-TR" dirty="0" err="1"/>
              <a:t>Exam</a:t>
            </a:r>
            <a:r>
              <a:rPr lang="tr-TR" dirty="0"/>
              <a:t> </a:t>
            </a:r>
            <a:r>
              <a:rPr lang="tr-TR" dirty="0" err="1"/>
              <a:t>jury</a:t>
            </a:r>
            <a:r>
              <a:rPr lang="tr-TR" dirty="0"/>
              <a:t> </a:t>
            </a:r>
            <a:r>
              <a:rPr lang="tr-TR" dirty="0" err="1"/>
              <a:t>consists</a:t>
            </a:r>
            <a:r>
              <a:rPr lang="tr-TR" dirty="0"/>
              <a:t> of </a:t>
            </a:r>
            <a:r>
              <a:rPr lang="tr-TR" dirty="0" err="1"/>
              <a:t>five</a:t>
            </a:r>
            <a:r>
              <a:rPr lang="tr-TR" dirty="0"/>
              <a:t> </a:t>
            </a:r>
            <a:r>
              <a:rPr lang="tr-TR" dirty="0" err="1"/>
              <a:t>faculty</a:t>
            </a:r>
            <a:r>
              <a:rPr lang="tr-TR" dirty="0"/>
              <a:t> </a:t>
            </a:r>
            <a:r>
              <a:rPr lang="tr-TR" dirty="0" err="1"/>
              <a:t>members</a:t>
            </a:r>
            <a:r>
              <a:rPr lang="tr-TR" dirty="0"/>
              <a:t>, at </a:t>
            </a:r>
            <a:r>
              <a:rPr lang="tr-TR" dirty="0" err="1"/>
              <a:t>least</a:t>
            </a:r>
            <a:r>
              <a:rPr lang="tr-TR" dirty="0"/>
              <a:t> </a:t>
            </a:r>
            <a:r>
              <a:rPr lang="tr-TR" dirty="0" err="1"/>
              <a:t>two</a:t>
            </a:r>
            <a:r>
              <a:rPr lang="tr-TR" dirty="0"/>
              <a:t> of </a:t>
            </a:r>
            <a:r>
              <a:rPr lang="tr-TR" dirty="0" err="1"/>
              <a:t>whom</a:t>
            </a:r>
            <a:r>
              <a:rPr lang="tr-TR" dirty="0"/>
              <a:t> </a:t>
            </a:r>
            <a:r>
              <a:rPr lang="tr-TR" dirty="0" err="1"/>
              <a:t>are</a:t>
            </a:r>
            <a:r>
              <a:rPr lang="tr-TR" dirty="0"/>
              <a:t> </a:t>
            </a:r>
            <a:r>
              <a:rPr lang="tr-TR" dirty="0" err="1"/>
              <a:t>outside</a:t>
            </a:r>
            <a:r>
              <a:rPr lang="tr-TR" dirty="0"/>
              <a:t> </a:t>
            </a:r>
            <a:r>
              <a:rPr lang="tr-TR" dirty="0" err="1"/>
              <a:t>the</a:t>
            </a:r>
            <a:r>
              <a:rPr lang="tr-TR" dirty="0"/>
              <a:t> </a:t>
            </a:r>
            <a:r>
              <a:rPr lang="tr-TR" dirty="0" err="1"/>
              <a:t>University</a:t>
            </a:r>
            <a:r>
              <a:rPr lang="tr-TR" dirty="0"/>
              <a:t> </a:t>
            </a:r>
            <a:r>
              <a:rPr lang="tr-TR" dirty="0" err="1"/>
              <a:t>staff</a:t>
            </a:r>
            <a:r>
              <a:rPr lang="tr-TR" dirty="0"/>
              <a:t>, </a:t>
            </a:r>
            <a:r>
              <a:rPr lang="tr-TR" dirty="0" err="1"/>
              <a:t>including</a:t>
            </a:r>
            <a:r>
              <a:rPr lang="tr-TR" dirty="0"/>
              <a:t> </a:t>
            </a:r>
            <a:r>
              <a:rPr lang="tr-TR" dirty="0" err="1"/>
              <a:t>the</a:t>
            </a:r>
            <a:r>
              <a:rPr lang="tr-TR" dirty="0"/>
              <a:t> </a:t>
            </a:r>
            <a:r>
              <a:rPr lang="tr-TR" dirty="0" err="1"/>
              <a:t>advisor</a:t>
            </a:r>
            <a:r>
              <a:rPr lang="tr-TR" dirty="0"/>
              <a:t>.</a:t>
            </a:r>
          </a:p>
          <a:p>
            <a:endParaRPr lang="tr-TR" dirty="0"/>
          </a:p>
          <a:p>
            <a:r>
              <a:rPr lang="tr-TR" dirty="0"/>
              <a:t>a. </a:t>
            </a:r>
            <a:r>
              <a:rPr lang="tr-TR" dirty="0" err="1"/>
              <a:t>Having</a:t>
            </a:r>
            <a:r>
              <a:rPr lang="tr-TR" dirty="0"/>
              <a:t> at </a:t>
            </a:r>
            <a:r>
              <a:rPr lang="tr-TR" dirty="0" err="1"/>
              <a:t>least</a:t>
            </a:r>
            <a:r>
              <a:rPr lang="tr-TR" dirty="0"/>
              <a:t> </a:t>
            </a:r>
            <a:r>
              <a:rPr lang="tr-TR" dirty="0" err="1"/>
              <a:t>two</a:t>
            </a:r>
            <a:r>
              <a:rPr lang="tr-TR" dirty="0"/>
              <a:t> </a:t>
            </a:r>
            <a:r>
              <a:rPr lang="tr-TR" dirty="0" err="1"/>
              <a:t>professors</a:t>
            </a:r>
            <a:r>
              <a:rPr lang="tr-TR" dirty="0"/>
              <a:t> in </a:t>
            </a:r>
            <a:r>
              <a:rPr lang="tr-TR" dirty="0" err="1"/>
              <a:t>the</a:t>
            </a:r>
            <a:r>
              <a:rPr lang="tr-TR" dirty="0"/>
              <a:t> </a:t>
            </a:r>
            <a:r>
              <a:rPr lang="tr-TR" dirty="0" err="1"/>
              <a:t>jury</a:t>
            </a:r>
            <a:r>
              <a:rPr lang="tr-TR" dirty="0"/>
              <a:t>,</a:t>
            </a:r>
          </a:p>
          <a:p>
            <a:r>
              <a:rPr lang="tr-TR" dirty="0"/>
              <a:t>b. </a:t>
            </a:r>
            <a:r>
              <a:rPr lang="tr-TR" dirty="0" err="1"/>
              <a:t>In</a:t>
            </a:r>
            <a:r>
              <a:rPr lang="tr-TR" dirty="0"/>
              <a:t> </a:t>
            </a:r>
            <a:r>
              <a:rPr lang="tr-TR" dirty="0" err="1"/>
              <a:t>case</a:t>
            </a:r>
            <a:r>
              <a:rPr lang="tr-TR" dirty="0"/>
              <a:t> </a:t>
            </a:r>
            <a:r>
              <a:rPr lang="tr-TR" dirty="0" err="1"/>
              <a:t>one</a:t>
            </a:r>
            <a:r>
              <a:rPr lang="tr-TR" dirty="0"/>
              <a:t> of </a:t>
            </a:r>
            <a:r>
              <a:rPr lang="tr-TR" dirty="0" err="1"/>
              <a:t>them</a:t>
            </a:r>
            <a:r>
              <a:rPr lang="tr-TR" dirty="0"/>
              <a:t> is a </a:t>
            </a:r>
            <a:r>
              <a:rPr lang="tr-TR" dirty="0" err="1"/>
              <a:t>professor</a:t>
            </a:r>
            <a:r>
              <a:rPr lang="tr-TR" dirty="0"/>
              <a:t>, it is </a:t>
            </a:r>
            <a:r>
              <a:rPr lang="tr-TR" dirty="0" err="1"/>
              <a:t>essential</a:t>
            </a:r>
            <a:r>
              <a:rPr lang="tr-TR" dirty="0"/>
              <a:t> </a:t>
            </a:r>
            <a:r>
              <a:rPr lang="tr-TR" dirty="0" err="1"/>
              <a:t>that</a:t>
            </a:r>
            <a:r>
              <a:rPr lang="tr-TR" dirty="0"/>
              <a:t> at </a:t>
            </a:r>
            <a:r>
              <a:rPr lang="tr-TR" dirty="0" err="1"/>
              <a:t>least</a:t>
            </a:r>
            <a:r>
              <a:rPr lang="tr-TR" dirty="0"/>
              <a:t> </a:t>
            </a:r>
            <a:r>
              <a:rPr lang="tr-TR" dirty="0" err="1"/>
              <a:t>two</a:t>
            </a:r>
            <a:r>
              <a:rPr lang="tr-TR" dirty="0"/>
              <a:t> of </a:t>
            </a:r>
            <a:r>
              <a:rPr lang="tr-TR" dirty="0" err="1"/>
              <a:t>them</a:t>
            </a:r>
            <a:r>
              <a:rPr lang="tr-TR" dirty="0"/>
              <a:t> be </a:t>
            </a:r>
            <a:r>
              <a:rPr lang="tr-TR" dirty="0" err="1"/>
              <a:t>academic</a:t>
            </a:r>
            <a:r>
              <a:rPr lang="tr-TR" dirty="0"/>
              <a:t>   holding </a:t>
            </a:r>
            <a:r>
              <a:rPr lang="tr-TR" dirty="0" err="1"/>
              <a:t>the</a:t>
            </a:r>
            <a:r>
              <a:rPr lang="tr-TR" dirty="0"/>
              <a:t> </a:t>
            </a:r>
            <a:r>
              <a:rPr lang="tr-TR" dirty="0" err="1"/>
              <a:t>title</a:t>
            </a:r>
            <a:r>
              <a:rPr lang="tr-TR" dirty="0"/>
              <a:t> of </a:t>
            </a:r>
            <a:r>
              <a:rPr lang="tr-TR" dirty="0" err="1"/>
              <a:t>associate</a:t>
            </a:r>
            <a:r>
              <a:rPr lang="tr-TR" dirty="0"/>
              <a:t> </a:t>
            </a:r>
            <a:r>
              <a:rPr lang="tr-TR" dirty="0" err="1"/>
              <a:t>professor</a:t>
            </a:r>
            <a:r>
              <a:rPr lang="tr-TR" dirty="0"/>
              <a:t>.</a:t>
            </a:r>
          </a:p>
          <a:p>
            <a:endParaRPr lang="tr-TR" dirty="0"/>
          </a:p>
          <a:p>
            <a:r>
              <a:rPr lang="tr-TR" b="1" dirty="0" err="1"/>
              <a:t>Written</a:t>
            </a:r>
            <a:r>
              <a:rPr lang="tr-TR" b="1" dirty="0"/>
              <a:t> </a:t>
            </a:r>
            <a:r>
              <a:rPr lang="tr-TR" b="1" dirty="0" err="1"/>
              <a:t>exam</a:t>
            </a:r>
            <a:r>
              <a:rPr lang="tr-TR" b="1" dirty="0"/>
              <a:t>:</a:t>
            </a:r>
          </a:p>
          <a:p>
            <a:r>
              <a:rPr lang="tr-TR" dirty="0" err="1"/>
              <a:t>The</a:t>
            </a:r>
            <a:r>
              <a:rPr lang="tr-TR" dirty="0"/>
              <a:t> </a:t>
            </a:r>
            <a:r>
              <a:rPr lang="tr-TR" dirty="0" err="1"/>
              <a:t>student</a:t>
            </a:r>
            <a:r>
              <a:rPr lang="tr-TR" dirty="0"/>
              <a:t> </a:t>
            </a:r>
            <a:r>
              <a:rPr lang="tr-TR" dirty="0" err="1"/>
              <a:t>prepares</a:t>
            </a:r>
            <a:r>
              <a:rPr lang="tr-TR" dirty="0"/>
              <a:t> a </a:t>
            </a:r>
            <a:r>
              <a:rPr lang="tr-TR" dirty="0" err="1"/>
              <a:t>scientific</a:t>
            </a:r>
            <a:r>
              <a:rPr lang="tr-TR" dirty="0"/>
              <a:t> </a:t>
            </a:r>
            <a:r>
              <a:rPr lang="tr-TR" dirty="0" err="1"/>
              <a:t>article</a:t>
            </a:r>
            <a:r>
              <a:rPr lang="tr-TR" dirty="0"/>
              <a:t> in a </a:t>
            </a:r>
            <a:r>
              <a:rPr lang="tr-TR" dirty="0" err="1"/>
              <a:t>field</a:t>
            </a:r>
            <a:r>
              <a:rPr lang="tr-TR" dirty="0"/>
              <a:t> </a:t>
            </a:r>
            <a:r>
              <a:rPr lang="tr-TR" dirty="0" err="1"/>
              <a:t>defined</a:t>
            </a:r>
            <a:r>
              <a:rPr lang="tr-TR" dirty="0"/>
              <a:t> </a:t>
            </a:r>
            <a:r>
              <a:rPr lang="tr-TR" dirty="0" err="1"/>
              <a:t>by</a:t>
            </a:r>
            <a:r>
              <a:rPr lang="tr-TR" dirty="0"/>
              <a:t> his/her </a:t>
            </a:r>
            <a:r>
              <a:rPr lang="tr-TR" dirty="0" err="1"/>
              <a:t>advisor</a:t>
            </a:r>
            <a:r>
              <a:rPr lang="tr-TR" dirty="0"/>
              <a:t> </a:t>
            </a:r>
            <a:r>
              <a:rPr lang="tr-TR" dirty="0" err="1"/>
              <a:t>during</a:t>
            </a:r>
            <a:r>
              <a:rPr lang="tr-TR" dirty="0"/>
              <a:t> </a:t>
            </a:r>
            <a:r>
              <a:rPr lang="tr-TR" dirty="0" err="1"/>
              <a:t>the</a:t>
            </a:r>
            <a:r>
              <a:rPr lang="tr-TR" dirty="0"/>
              <a:t> </a:t>
            </a:r>
            <a:r>
              <a:rPr lang="tr-TR" dirty="0" err="1"/>
              <a:t>Preparation</a:t>
            </a:r>
            <a:r>
              <a:rPr lang="tr-TR" dirty="0"/>
              <a:t> of </a:t>
            </a:r>
            <a:r>
              <a:rPr lang="tr-TR" dirty="0" err="1"/>
              <a:t>Quaifying</a:t>
            </a:r>
            <a:r>
              <a:rPr lang="tr-TR" dirty="0"/>
              <a:t> </a:t>
            </a:r>
            <a:r>
              <a:rPr lang="tr-TR" dirty="0" err="1"/>
              <a:t>Exam</a:t>
            </a:r>
            <a:r>
              <a:rPr lang="tr-TR" dirty="0"/>
              <a:t>. </a:t>
            </a:r>
            <a:r>
              <a:rPr lang="tr-TR" dirty="0" err="1"/>
              <a:t>The</a:t>
            </a:r>
            <a:r>
              <a:rPr lang="tr-TR" dirty="0"/>
              <a:t> </a:t>
            </a:r>
            <a:r>
              <a:rPr lang="tr-TR" dirty="0" err="1"/>
              <a:t>article</a:t>
            </a:r>
            <a:r>
              <a:rPr lang="tr-TR" dirty="0"/>
              <a:t> </a:t>
            </a:r>
            <a:r>
              <a:rPr lang="tr-TR" dirty="0" err="1"/>
              <a:t>must</a:t>
            </a:r>
            <a:r>
              <a:rPr lang="tr-TR" dirty="0"/>
              <a:t> be </a:t>
            </a:r>
            <a:r>
              <a:rPr lang="tr-TR" dirty="0" err="1"/>
              <a:t>able</a:t>
            </a:r>
            <a:r>
              <a:rPr lang="tr-TR" dirty="0"/>
              <a:t> </a:t>
            </a:r>
            <a:r>
              <a:rPr lang="tr-TR" dirty="0" err="1"/>
              <a:t>to</a:t>
            </a:r>
            <a:r>
              <a:rPr lang="tr-TR" dirty="0"/>
              <a:t> be </a:t>
            </a:r>
            <a:r>
              <a:rPr lang="tr-TR" dirty="0" err="1"/>
              <a:t>published</a:t>
            </a:r>
            <a:r>
              <a:rPr lang="tr-TR" dirty="0"/>
              <a:t> in a </a:t>
            </a:r>
            <a:r>
              <a:rPr lang="tr-TR" dirty="0" err="1"/>
              <a:t>national</a:t>
            </a:r>
            <a:r>
              <a:rPr lang="tr-TR" dirty="0"/>
              <a:t>/</a:t>
            </a:r>
            <a:r>
              <a:rPr lang="tr-TR" dirty="0" err="1"/>
              <a:t>international</a:t>
            </a:r>
            <a:r>
              <a:rPr lang="tr-TR" dirty="0"/>
              <a:t> </a:t>
            </a:r>
            <a:r>
              <a:rPr lang="tr-TR" dirty="0" err="1"/>
              <a:t>refereed</a:t>
            </a:r>
            <a:r>
              <a:rPr lang="tr-TR" dirty="0"/>
              <a:t> </a:t>
            </a:r>
            <a:r>
              <a:rPr lang="tr-TR" dirty="0" err="1"/>
              <a:t>journal</a:t>
            </a:r>
            <a:r>
              <a:rPr lang="tr-TR" dirty="0"/>
              <a:t>. </a:t>
            </a:r>
            <a:r>
              <a:rPr lang="tr-TR" dirty="0" err="1"/>
              <a:t>The</a:t>
            </a:r>
            <a:r>
              <a:rPr lang="tr-TR" dirty="0"/>
              <a:t> </a:t>
            </a:r>
            <a:r>
              <a:rPr lang="tr-TR" dirty="0" err="1"/>
              <a:t>student</a:t>
            </a:r>
            <a:r>
              <a:rPr lang="tr-TR" dirty="0"/>
              <a:t> </a:t>
            </a:r>
            <a:r>
              <a:rPr lang="tr-TR" dirty="0" err="1"/>
              <a:t>sends</a:t>
            </a:r>
            <a:r>
              <a:rPr lang="tr-TR" dirty="0"/>
              <a:t> </a:t>
            </a:r>
            <a:r>
              <a:rPr lang="tr-TR" dirty="0" err="1"/>
              <a:t>the</a:t>
            </a:r>
            <a:r>
              <a:rPr lang="tr-TR" dirty="0"/>
              <a:t> </a:t>
            </a:r>
            <a:r>
              <a:rPr lang="tr-TR" dirty="0" err="1"/>
              <a:t>article</a:t>
            </a:r>
            <a:r>
              <a:rPr lang="tr-TR" dirty="0"/>
              <a:t> </a:t>
            </a:r>
            <a:r>
              <a:rPr lang="tr-TR" dirty="0" err="1"/>
              <a:t>to</a:t>
            </a:r>
            <a:r>
              <a:rPr lang="tr-TR" dirty="0"/>
              <a:t> </a:t>
            </a:r>
            <a:r>
              <a:rPr lang="tr-TR" dirty="0" err="1"/>
              <a:t>the</a:t>
            </a:r>
            <a:r>
              <a:rPr lang="tr-TR" dirty="0"/>
              <a:t> </a:t>
            </a:r>
            <a:r>
              <a:rPr lang="tr-TR" dirty="0" err="1"/>
              <a:t>members</a:t>
            </a:r>
            <a:r>
              <a:rPr lang="tr-TR" dirty="0"/>
              <a:t> of </a:t>
            </a:r>
            <a:r>
              <a:rPr lang="tr-TR" dirty="0" err="1"/>
              <a:t>the</a:t>
            </a:r>
            <a:r>
              <a:rPr lang="tr-TR" dirty="0"/>
              <a:t> </a:t>
            </a:r>
            <a:r>
              <a:rPr lang="tr-TR" dirty="0" err="1"/>
              <a:t>jury</a:t>
            </a:r>
            <a:r>
              <a:rPr lang="tr-TR" dirty="0"/>
              <a:t> at </a:t>
            </a:r>
            <a:r>
              <a:rPr lang="tr-TR" dirty="0" err="1"/>
              <a:t>least</a:t>
            </a:r>
            <a:r>
              <a:rPr lang="tr-TR" dirty="0"/>
              <a:t> </a:t>
            </a:r>
            <a:r>
              <a:rPr lang="tr-TR" dirty="0" err="1"/>
              <a:t>one</a:t>
            </a:r>
            <a:r>
              <a:rPr lang="tr-TR" dirty="0"/>
              <a:t> </a:t>
            </a:r>
            <a:r>
              <a:rPr lang="tr-TR" dirty="0" err="1"/>
              <a:t>week</a:t>
            </a:r>
            <a:r>
              <a:rPr lang="tr-TR" dirty="0"/>
              <a:t> </a:t>
            </a:r>
            <a:r>
              <a:rPr lang="tr-TR" dirty="0" err="1"/>
              <a:t>before</a:t>
            </a:r>
            <a:r>
              <a:rPr lang="tr-TR" dirty="0"/>
              <a:t> </a:t>
            </a:r>
            <a:r>
              <a:rPr lang="tr-TR" dirty="0" err="1"/>
              <a:t>the</a:t>
            </a:r>
            <a:r>
              <a:rPr lang="tr-TR" dirty="0"/>
              <a:t> </a:t>
            </a:r>
            <a:r>
              <a:rPr lang="tr-TR" dirty="0" err="1"/>
              <a:t>doctoral</a:t>
            </a:r>
            <a:r>
              <a:rPr lang="tr-TR" dirty="0"/>
              <a:t> </a:t>
            </a:r>
            <a:r>
              <a:rPr lang="tr-TR" dirty="0" err="1"/>
              <a:t>qualifying</a:t>
            </a:r>
            <a:r>
              <a:rPr lang="tr-TR" dirty="0"/>
              <a:t> </a:t>
            </a:r>
            <a:r>
              <a:rPr lang="tr-TR" dirty="0" err="1"/>
              <a:t>written</a:t>
            </a:r>
            <a:r>
              <a:rPr lang="tr-TR" dirty="0"/>
              <a:t> </a:t>
            </a:r>
            <a:r>
              <a:rPr lang="tr-TR" dirty="0" err="1"/>
              <a:t>exam</a:t>
            </a:r>
            <a:r>
              <a:rPr lang="tr-TR" dirty="0"/>
              <a:t>. </a:t>
            </a:r>
            <a:r>
              <a:rPr lang="tr-TR" dirty="0" err="1"/>
              <a:t>The</a:t>
            </a:r>
            <a:r>
              <a:rPr lang="tr-TR" dirty="0"/>
              <a:t> </a:t>
            </a:r>
            <a:r>
              <a:rPr lang="tr-TR" dirty="0" err="1"/>
              <a:t>article</a:t>
            </a:r>
            <a:r>
              <a:rPr lang="tr-TR" dirty="0"/>
              <a:t> is </a:t>
            </a:r>
            <a:r>
              <a:rPr lang="tr-TR" dirty="0" err="1"/>
              <a:t>evaluated</a:t>
            </a:r>
            <a:r>
              <a:rPr lang="tr-TR" dirty="0"/>
              <a:t> </a:t>
            </a:r>
            <a:r>
              <a:rPr lang="tr-TR" dirty="0" err="1"/>
              <a:t>by</a:t>
            </a:r>
            <a:r>
              <a:rPr lang="tr-TR" dirty="0"/>
              <a:t> </a:t>
            </a:r>
            <a:r>
              <a:rPr lang="tr-TR" dirty="0" err="1"/>
              <a:t>the</a:t>
            </a:r>
            <a:r>
              <a:rPr lang="tr-TR" dirty="0"/>
              <a:t> </a:t>
            </a:r>
            <a:r>
              <a:rPr lang="tr-TR" dirty="0" err="1"/>
              <a:t>jury</a:t>
            </a:r>
            <a:r>
              <a:rPr lang="tr-TR" dirty="0"/>
              <a:t> as a </a:t>
            </a:r>
            <a:r>
              <a:rPr lang="tr-TR" dirty="0" err="1"/>
              <a:t>written</a:t>
            </a:r>
            <a:r>
              <a:rPr lang="tr-TR" dirty="0"/>
              <a:t> </a:t>
            </a:r>
            <a:r>
              <a:rPr lang="tr-TR" dirty="0" err="1"/>
              <a:t>exam</a:t>
            </a:r>
            <a:r>
              <a:rPr lang="tr-TR" dirty="0"/>
              <a:t>. </a:t>
            </a:r>
            <a:r>
              <a:rPr lang="tr-TR" dirty="0" err="1"/>
              <a:t>Students</a:t>
            </a:r>
            <a:r>
              <a:rPr lang="tr-TR" dirty="0"/>
              <a:t> </a:t>
            </a:r>
            <a:r>
              <a:rPr lang="tr-TR" dirty="0" err="1"/>
              <a:t>who</a:t>
            </a:r>
            <a:r>
              <a:rPr lang="tr-TR" dirty="0"/>
              <a:t> </a:t>
            </a:r>
            <a:r>
              <a:rPr lang="tr-TR" dirty="0" err="1"/>
              <a:t>score</a:t>
            </a:r>
            <a:r>
              <a:rPr lang="tr-TR" dirty="0"/>
              <a:t> at </a:t>
            </a:r>
            <a:r>
              <a:rPr lang="tr-TR" dirty="0" err="1"/>
              <a:t>least</a:t>
            </a:r>
            <a:r>
              <a:rPr lang="tr-TR" dirty="0"/>
              <a:t> 70 </a:t>
            </a:r>
            <a:r>
              <a:rPr lang="tr-TR" dirty="0" err="1"/>
              <a:t>out</a:t>
            </a:r>
            <a:r>
              <a:rPr lang="tr-TR" dirty="0"/>
              <a:t> of 100 in </a:t>
            </a:r>
            <a:r>
              <a:rPr lang="tr-TR" dirty="0" err="1"/>
              <a:t>the</a:t>
            </a:r>
            <a:r>
              <a:rPr lang="tr-TR" dirty="0"/>
              <a:t> </a:t>
            </a:r>
            <a:r>
              <a:rPr lang="tr-TR" dirty="0" err="1"/>
              <a:t>written</a:t>
            </a:r>
            <a:r>
              <a:rPr lang="tr-TR" dirty="0"/>
              <a:t> </a:t>
            </a:r>
            <a:r>
              <a:rPr lang="tr-TR" dirty="0" err="1"/>
              <a:t>exam</a:t>
            </a:r>
            <a:r>
              <a:rPr lang="tr-TR" dirty="0"/>
              <a:t> </a:t>
            </a:r>
            <a:r>
              <a:rPr lang="tr-TR" dirty="0" err="1"/>
              <a:t>are</a:t>
            </a:r>
            <a:r>
              <a:rPr lang="tr-TR" dirty="0"/>
              <a:t> </a:t>
            </a:r>
            <a:r>
              <a:rPr lang="tr-TR" dirty="0" err="1"/>
              <a:t>taken</a:t>
            </a:r>
            <a:r>
              <a:rPr lang="tr-TR" dirty="0"/>
              <a:t> </a:t>
            </a:r>
            <a:r>
              <a:rPr lang="tr-TR" dirty="0" err="1"/>
              <a:t>to</a:t>
            </a:r>
            <a:r>
              <a:rPr lang="tr-TR" dirty="0"/>
              <a:t> </a:t>
            </a:r>
            <a:r>
              <a:rPr lang="tr-TR" dirty="0" err="1"/>
              <a:t>the</a:t>
            </a:r>
            <a:r>
              <a:rPr lang="tr-TR" dirty="0"/>
              <a:t> oral </a:t>
            </a:r>
            <a:r>
              <a:rPr lang="tr-TR" dirty="0" err="1"/>
              <a:t>exam</a:t>
            </a:r>
            <a:r>
              <a:rPr lang="tr-TR" dirty="0"/>
              <a:t>. </a:t>
            </a:r>
            <a:r>
              <a:rPr lang="tr-TR" dirty="0" err="1"/>
              <a:t>The</a:t>
            </a:r>
            <a:r>
              <a:rPr lang="tr-TR" dirty="0"/>
              <a:t> </a:t>
            </a:r>
            <a:r>
              <a:rPr lang="tr-TR" dirty="0" err="1"/>
              <a:t>consultant</a:t>
            </a:r>
            <a:r>
              <a:rPr lang="tr-TR" dirty="0"/>
              <a:t> </a:t>
            </a:r>
            <a:r>
              <a:rPr lang="tr-TR" dirty="0" err="1"/>
              <a:t>evaluates</a:t>
            </a:r>
            <a:r>
              <a:rPr lang="tr-TR" dirty="0"/>
              <a:t> 40% </a:t>
            </a:r>
            <a:r>
              <a:rPr lang="tr-TR" dirty="0" err="1"/>
              <a:t>and</a:t>
            </a:r>
            <a:r>
              <a:rPr lang="tr-TR" dirty="0"/>
              <a:t> </a:t>
            </a:r>
            <a:r>
              <a:rPr lang="tr-TR" dirty="0" err="1"/>
              <a:t>the</a:t>
            </a:r>
            <a:r>
              <a:rPr lang="tr-TR" dirty="0"/>
              <a:t> </a:t>
            </a:r>
            <a:r>
              <a:rPr lang="tr-TR" dirty="0" err="1"/>
              <a:t>Committee</a:t>
            </a:r>
            <a:r>
              <a:rPr lang="tr-TR" dirty="0"/>
              <a:t> </a:t>
            </a:r>
            <a:r>
              <a:rPr lang="tr-TR" dirty="0" err="1"/>
              <a:t>members</a:t>
            </a:r>
            <a:r>
              <a:rPr lang="tr-TR" dirty="0"/>
              <a:t> </a:t>
            </a:r>
            <a:r>
              <a:rPr lang="tr-TR" dirty="0" err="1"/>
              <a:t>evaluate</a:t>
            </a:r>
            <a:r>
              <a:rPr lang="tr-TR" dirty="0"/>
              <a:t> 60%.</a:t>
            </a:r>
          </a:p>
          <a:p>
            <a:endParaRPr lang="tr-TR" dirty="0"/>
          </a:p>
          <a:p>
            <a:r>
              <a:rPr lang="tr-TR" b="1" dirty="0"/>
              <a:t>Oral </a:t>
            </a:r>
            <a:r>
              <a:rPr lang="tr-TR" b="1" dirty="0" err="1"/>
              <a:t>exam</a:t>
            </a:r>
            <a:r>
              <a:rPr lang="tr-TR" b="1" dirty="0"/>
              <a:t>:</a:t>
            </a:r>
          </a:p>
          <a:p>
            <a:r>
              <a:rPr lang="tr-TR" dirty="0" err="1"/>
              <a:t>The</a:t>
            </a:r>
            <a:r>
              <a:rPr lang="tr-TR" dirty="0"/>
              <a:t> </a:t>
            </a:r>
            <a:r>
              <a:rPr lang="tr-TR" dirty="0" err="1"/>
              <a:t>written</a:t>
            </a:r>
            <a:r>
              <a:rPr lang="tr-TR" dirty="0"/>
              <a:t> </a:t>
            </a:r>
            <a:r>
              <a:rPr lang="tr-TR" dirty="0" err="1"/>
              <a:t>exam</a:t>
            </a:r>
            <a:r>
              <a:rPr lang="tr-TR" dirty="0"/>
              <a:t> </a:t>
            </a:r>
            <a:r>
              <a:rPr lang="tr-TR" dirty="0" err="1"/>
              <a:t>covers</a:t>
            </a:r>
            <a:r>
              <a:rPr lang="tr-TR" dirty="0"/>
              <a:t> </a:t>
            </a:r>
            <a:r>
              <a:rPr lang="tr-TR" dirty="0" err="1"/>
              <a:t>all</a:t>
            </a:r>
            <a:r>
              <a:rPr lang="tr-TR" dirty="0"/>
              <a:t> </a:t>
            </a:r>
            <a:r>
              <a:rPr lang="tr-TR" dirty="0" err="1"/>
              <a:t>graduate</a:t>
            </a:r>
            <a:r>
              <a:rPr lang="tr-TR" dirty="0"/>
              <a:t> </a:t>
            </a:r>
            <a:r>
              <a:rPr lang="tr-TR" dirty="0" err="1"/>
              <a:t>level</a:t>
            </a:r>
            <a:r>
              <a:rPr lang="tr-TR" dirty="0"/>
              <a:t> </a:t>
            </a:r>
            <a:r>
              <a:rPr lang="tr-TR" dirty="0" err="1"/>
              <a:t>courses</a:t>
            </a:r>
            <a:r>
              <a:rPr lang="tr-TR" dirty="0"/>
              <a:t> </a:t>
            </a:r>
            <a:r>
              <a:rPr lang="tr-TR" dirty="0" err="1"/>
              <a:t>defined</a:t>
            </a:r>
            <a:r>
              <a:rPr lang="tr-TR" dirty="0"/>
              <a:t> </a:t>
            </a:r>
            <a:r>
              <a:rPr lang="tr-TR" dirty="0" err="1"/>
              <a:t>for</a:t>
            </a:r>
            <a:r>
              <a:rPr lang="tr-TR" dirty="0"/>
              <a:t> </a:t>
            </a:r>
            <a:r>
              <a:rPr lang="tr-TR" dirty="0" err="1"/>
              <a:t>the</a:t>
            </a:r>
            <a:r>
              <a:rPr lang="tr-TR" dirty="0"/>
              <a:t> program </a:t>
            </a:r>
            <a:r>
              <a:rPr lang="tr-TR" dirty="0" err="1"/>
              <a:t>created</a:t>
            </a:r>
            <a:r>
              <a:rPr lang="tr-TR" dirty="0"/>
              <a:t> </a:t>
            </a:r>
            <a:r>
              <a:rPr lang="tr-TR" dirty="0" err="1"/>
              <a:t>within</a:t>
            </a:r>
            <a:r>
              <a:rPr lang="tr-TR" dirty="0"/>
              <a:t> </a:t>
            </a:r>
            <a:r>
              <a:rPr lang="tr-TR" dirty="0" err="1"/>
              <a:t>the</a:t>
            </a:r>
            <a:r>
              <a:rPr lang="tr-TR" dirty="0"/>
              <a:t> Construction Management </a:t>
            </a:r>
            <a:r>
              <a:rPr lang="tr-TR" dirty="0" err="1"/>
              <a:t>and</a:t>
            </a:r>
            <a:r>
              <a:rPr lang="tr-TR" dirty="0"/>
              <a:t> </a:t>
            </a:r>
            <a:r>
              <a:rPr lang="tr-TR" dirty="0" err="1"/>
              <a:t>Law</a:t>
            </a:r>
            <a:r>
              <a:rPr lang="tr-TR" dirty="0"/>
              <a:t> </a:t>
            </a:r>
            <a:r>
              <a:rPr lang="tr-TR" dirty="0" err="1"/>
              <a:t>Doctorate</a:t>
            </a:r>
            <a:r>
              <a:rPr lang="tr-TR" dirty="0"/>
              <a:t> Program. </a:t>
            </a:r>
            <a:r>
              <a:rPr lang="tr-TR" dirty="0" err="1"/>
              <a:t>The</a:t>
            </a:r>
            <a:r>
              <a:rPr lang="tr-TR" dirty="0"/>
              <a:t> </a:t>
            </a:r>
            <a:r>
              <a:rPr lang="tr-TR" dirty="0" err="1"/>
              <a:t>student</a:t>
            </a:r>
            <a:r>
              <a:rPr lang="tr-TR" dirty="0"/>
              <a:t> is </a:t>
            </a:r>
            <a:r>
              <a:rPr lang="tr-TR" dirty="0" err="1"/>
              <a:t>responsible</a:t>
            </a:r>
            <a:r>
              <a:rPr lang="tr-TR" dirty="0"/>
              <a:t> </a:t>
            </a:r>
            <a:r>
              <a:rPr lang="tr-TR" dirty="0" err="1"/>
              <a:t>for</a:t>
            </a:r>
            <a:r>
              <a:rPr lang="tr-TR" dirty="0"/>
              <a:t> </a:t>
            </a:r>
            <a:r>
              <a:rPr lang="tr-TR" dirty="0" err="1"/>
              <a:t>all</a:t>
            </a:r>
            <a:r>
              <a:rPr lang="tr-TR" dirty="0"/>
              <a:t> </a:t>
            </a:r>
            <a:r>
              <a:rPr lang="tr-TR" dirty="0" err="1"/>
              <a:t>the</a:t>
            </a:r>
            <a:r>
              <a:rPr lang="tr-TR" dirty="0"/>
              <a:t> </a:t>
            </a:r>
            <a:r>
              <a:rPr lang="tr-TR" dirty="0" err="1"/>
              <a:t>courses</a:t>
            </a:r>
            <a:r>
              <a:rPr lang="tr-TR" dirty="0"/>
              <a:t> he/</a:t>
            </a:r>
            <a:r>
              <a:rPr lang="tr-TR" dirty="0" err="1"/>
              <a:t>she</a:t>
            </a:r>
            <a:r>
              <a:rPr lang="tr-TR" dirty="0"/>
              <a:t> has </a:t>
            </a:r>
            <a:r>
              <a:rPr lang="tr-TR" dirty="0" err="1"/>
              <a:t>taken</a:t>
            </a:r>
            <a:r>
              <a:rPr lang="tr-TR" dirty="0"/>
              <a:t> </a:t>
            </a:r>
            <a:r>
              <a:rPr lang="tr-TR" dirty="0" err="1"/>
              <a:t>within</a:t>
            </a:r>
            <a:r>
              <a:rPr lang="tr-TR" dirty="0"/>
              <a:t> </a:t>
            </a:r>
            <a:r>
              <a:rPr lang="tr-TR" dirty="0" err="1"/>
              <a:t>these</a:t>
            </a:r>
            <a:r>
              <a:rPr lang="tr-TR" dirty="0"/>
              <a:t> </a:t>
            </a:r>
            <a:r>
              <a:rPr lang="tr-TR" dirty="0" err="1"/>
              <a:t>courses</a:t>
            </a:r>
            <a:r>
              <a:rPr lang="tr-TR" dirty="0"/>
              <a:t>.</a:t>
            </a:r>
          </a:p>
        </p:txBody>
      </p:sp>
    </p:spTree>
    <p:extLst>
      <p:ext uri="{BB962C8B-B14F-4D97-AF65-F5344CB8AC3E}">
        <p14:creationId xmlns:p14="http://schemas.microsoft.com/office/powerpoint/2010/main" val="362717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a:t>
            </a:fld>
            <a:endParaRPr lang="en-US" dirty="0"/>
          </a:p>
        </p:txBody>
      </p:sp>
      <p:sp>
        <p:nvSpPr>
          <p:cNvPr id="3" name="Title 2"/>
          <p:cNvSpPr>
            <a:spLocks noGrp="1"/>
          </p:cNvSpPr>
          <p:nvPr>
            <p:ph type="title"/>
          </p:nvPr>
        </p:nvSpPr>
        <p:spPr>
          <a:xfrm>
            <a:off x="170155" y="163898"/>
            <a:ext cx="8198459" cy="534602"/>
          </a:xfrm>
        </p:spPr>
        <p:txBody>
          <a:bodyPr>
            <a:normAutofit fontScale="90000"/>
          </a:bodyPr>
          <a:lstStyle/>
          <a:p>
            <a:r>
              <a:rPr lang="en-US" dirty="0"/>
              <a:t>Management Organization</a:t>
            </a:r>
          </a:p>
        </p:txBody>
      </p:sp>
      <p:graphicFrame>
        <p:nvGraphicFramePr>
          <p:cNvPr id="5" name="Diagram 4"/>
          <p:cNvGraphicFramePr/>
          <p:nvPr>
            <p:extLst>
              <p:ext uri="{D42A27DB-BD31-4B8C-83A1-F6EECF244321}">
                <p14:modId xmlns:p14="http://schemas.microsoft.com/office/powerpoint/2010/main" val="3569713263"/>
              </p:ext>
            </p:extLst>
          </p:nvPr>
        </p:nvGraphicFramePr>
        <p:xfrm>
          <a:off x="919800" y="1508125"/>
          <a:ext cx="7304400"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56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30</a:t>
            </a:fld>
            <a:endParaRPr lang="en-US" dirty="0"/>
          </a:p>
        </p:txBody>
      </p:sp>
      <p:sp>
        <p:nvSpPr>
          <p:cNvPr id="3" name="Title 2"/>
          <p:cNvSpPr>
            <a:spLocks noGrp="1"/>
          </p:cNvSpPr>
          <p:nvPr>
            <p:ph type="title"/>
          </p:nvPr>
        </p:nvSpPr>
        <p:spPr/>
        <p:txBody>
          <a:bodyPr/>
          <a:lstStyle/>
          <a:p>
            <a:r>
              <a:rPr lang="en-US" dirty="0"/>
              <a:t>QE</a:t>
            </a:r>
          </a:p>
        </p:txBody>
      </p:sp>
      <p:sp>
        <p:nvSpPr>
          <p:cNvPr id="4" name="Content Placeholder 3"/>
          <p:cNvSpPr>
            <a:spLocks noGrp="1"/>
          </p:cNvSpPr>
          <p:nvPr>
            <p:ph sz="quarter" idx="11"/>
          </p:nvPr>
        </p:nvSpPr>
        <p:spPr/>
        <p:txBody>
          <a:bodyPr/>
          <a:lstStyle/>
          <a:p>
            <a:r>
              <a:rPr lang="en-US" dirty="0"/>
              <a:t>Results should be given as written document to GSENS within 3 days.</a:t>
            </a:r>
          </a:p>
          <a:p>
            <a:pPr lvl="1"/>
            <a:r>
              <a:rPr lang="en-US" dirty="0"/>
              <a:t>Forms need to be filled</a:t>
            </a:r>
          </a:p>
          <a:p>
            <a:pPr lvl="2"/>
            <a:r>
              <a:rPr lang="en-US" dirty="0"/>
              <a:t>Written PhD Qualifying Exam Result</a:t>
            </a:r>
          </a:p>
          <a:p>
            <a:pPr lvl="2"/>
            <a:r>
              <a:rPr lang="en-US" dirty="0"/>
              <a:t>Oral PhD Qualifying Exam Result</a:t>
            </a:r>
          </a:p>
          <a:p>
            <a:r>
              <a:rPr lang="en-US" dirty="0"/>
              <a:t>Results can be </a:t>
            </a:r>
          </a:p>
          <a:p>
            <a:pPr lvl="1"/>
            <a:r>
              <a:rPr lang="en-US" b="1" dirty="0">
                <a:solidFill>
                  <a:srgbClr val="008000"/>
                </a:solidFill>
              </a:rPr>
              <a:t>Pass: </a:t>
            </a:r>
            <a:r>
              <a:rPr lang="en-US" dirty="0"/>
              <a:t>Follow with thesis proposal and supervision</a:t>
            </a:r>
          </a:p>
          <a:p>
            <a:pPr lvl="1"/>
            <a:r>
              <a:rPr lang="en-US" b="1" dirty="0">
                <a:solidFill>
                  <a:srgbClr val="FF0000"/>
                </a:solidFill>
              </a:rPr>
              <a:t>Fail: </a:t>
            </a:r>
            <a:r>
              <a:rPr lang="en-US" dirty="0"/>
              <a:t>1 more chance for following semester.</a:t>
            </a:r>
          </a:p>
        </p:txBody>
      </p:sp>
      <p:pic>
        <p:nvPicPr>
          <p:cNvPr id="5" name="Picture 4">
            <a:hlinkClick r:id="rId2"/>
          </p:cNvPr>
          <p:cNvPicPr>
            <a:picLocks noChangeAspect="1"/>
          </p:cNvPicPr>
          <p:nvPr/>
        </p:nvPicPr>
        <p:blipFill>
          <a:blip r:embed="rId3"/>
          <a:stretch>
            <a:fillRect/>
          </a:stretch>
        </p:blipFill>
        <p:spPr>
          <a:xfrm>
            <a:off x="7305753" y="1868688"/>
            <a:ext cx="718802" cy="718802"/>
          </a:xfrm>
          <a:prstGeom prst="rect">
            <a:avLst/>
          </a:prstGeom>
        </p:spPr>
      </p:pic>
      <p:sp>
        <p:nvSpPr>
          <p:cNvPr id="6" name="TextBox 5">
            <a:hlinkClick r:id="rId2"/>
          </p:cNvPr>
          <p:cNvSpPr txBox="1"/>
          <p:nvPr/>
        </p:nvSpPr>
        <p:spPr>
          <a:xfrm>
            <a:off x="6253609" y="2694838"/>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166393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31</a:t>
            </a:fld>
            <a:endParaRPr lang="en-US" dirty="0"/>
          </a:p>
        </p:txBody>
      </p:sp>
      <p:sp>
        <p:nvSpPr>
          <p:cNvPr id="3" name="Title 2"/>
          <p:cNvSpPr>
            <a:spLocks noGrp="1"/>
          </p:cNvSpPr>
          <p:nvPr>
            <p:ph type="title"/>
          </p:nvPr>
        </p:nvSpPr>
        <p:spPr/>
        <p:txBody>
          <a:bodyPr/>
          <a:lstStyle/>
          <a:p>
            <a:r>
              <a:rPr lang="en-US" dirty="0"/>
              <a:t>Thesis Supervision Committee</a:t>
            </a:r>
          </a:p>
        </p:txBody>
      </p:sp>
      <p:sp>
        <p:nvSpPr>
          <p:cNvPr id="4" name="Content Placeholder 3"/>
          <p:cNvSpPr>
            <a:spLocks noGrp="1"/>
          </p:cNvSpPr>
          <p:nvPr>
            <p:ph sz="quarter" idx="11"/>
          </p:nvPr>
        </p:nvSpPr>
        <p:spPr/>
        <p:txBody>
          <a:bodyPr/>
          <a:lstStyle/>
          <a:p>
            <a:r>
              <a:rPr lang="en-US" dirty="0"/>
              <a:t>After passing QE a thesis</a:t>
            </a:r>
            <a:r>
              <a:rPr lang="tr-TR" dirty="0"/>
              <a:t> </a:t>
            </a:r>
            <a:r>
              <a:rPr lang="tr-TR" dirty="0" err="1"/>
              <a:t>supervision</a:t>
            </a:r>
            <a:r>
              <a:rPr lang="en-US" dirty="0"/>
              <a:t> committee </a:t>
            </a:r>
            <a:r>
              <a:rPr lang="en-US" b="1" u="sng" dirty="0"/>
              <a:t>will be established within a month.</a:t>
            </a:r>
          </a:p>
          <a:p>
            <a:r>
              <a:rPr lang="tr-TR" b="1" dirty="0" err="1"/>
              <a:t>Thesis</a:t>
            </a:r>
            <a:r>
              <a:rPr lang="tr-TR" b="1" dirty="0"/>
              <a:t> </a:t>
            </a:r>
            <a:r>
              <a:rPr lang="tr-TR" b="1" dirty="0" err="1"/>
              <a:t>Supervision</a:t>
            </a:r>
            <a:r>
              <a:rPr lang="tr-TR" b="1" dirty="0"/>
              <a:t> </a:t>
            </a:r>
            <a:r>
              <a:rPr lang="tr-TR" b="1" dirty="0" err="1"/>
              <a:t>Committe</a:t>
            </a:r>
            <a:r>
              <a:rPr lang="tr-TR" b="1" dirty="0"/>
              <a:t> </a:t>
            </a:r>
            <a:r>
              <a:rPr lang="tr-TR" b="1" dirty="0" err="1"/>
              <a:t>will</a:t>
            </a:r>
            <a:r>
              <a:rPr lang="tr-TR" b="1" dirty="0"/>
              <a:t> </a:t>
            </a:r>
            <a:r>
              <a:rPr lang="tr-TR" b="1" dirty="0" err="1"/>
              <a:t>consist</a:t>
            </a:r>
            <a:r>
              <a:rPr lang="tr-TR" b="1" dirty="0"/>
              <a:t> of 3 </a:t>
            </a:r>
            <a:r>
              <a:rPr lang="tr-TR" b="1" dirty="0" err="1"/>
              <a:t>members</a:t>
            </a:r>
            <a:endParaRPr lang="tr-TR" b="1" dirty="0"/>
          </a:p>
          <a:p>
            <a:r>
              <a:rPr lang="tr-TR" dirty="0"/>
              <a:t>Apart </a:t>
            </a:r>
            <a:r>
              <a:rPr lang="tr-TR" dirty="0" err="1"/>
              <a:t>from</a:t>
            </a:r>
            <a:r>
              <a:rPr lang="tr-TR" dirty="0"/>
              <a:t> </a:t>
            </a:r>
            <a:r>
              <a:rPr lang="tr-TR" dirty="0" err="1"/>
              <a:t>the</a:t>
            </a:r>
            <a:r>
              <a:rPr lang="tr-TR" dirty="0"/>
              <a:t> </a:t>
            </a:r>
            <a:r>
              <a:rPr lang="tr-TR" dirty="0" err="1"/>
              <a:t>thesis</a:t>
            </a:r>
            <a:r>
              <a:rPr lang="tr-TR" dirty="0"/>
              <a:t> </a:t>
            </a:r>
            <a:r>
              <a:rPr lang="tr-TR" dirty="0" err="1"/>
              <a:t>advisor</a:t>
            </a:r>
            <a:r>
              <a:rPr lang="tr-TR" dirty="0"/>
              <a:t>, </a:t>
            </a:r>
            <a:r>
              <a:rPr lang="tr-TR" dirty="0" err="1"/>
              <a:t>the</a:t>
            </a:r>
            <a:r>
              <a:rPr lang="tr-TR" dirty="0"/>
              <a:t> c</a:t>
            </a:r>
            <a:r>
              <a:rPr lang="en-US" dirty="0" err="1"/>
              <a:t>ommittee</a:t>
            </a:r>
            <a:r>
              <a:rPr lang="en-US" dirty="0"/>
              <a:t> will consist of </a:t>
            </a:r>
            <a:r>
              <a:rPr lang="tr-TR" dirty="0" err="1"/>
              <a:t>one</a:t>
            </a:r>
            <a:r>
              <a:rPr lang="en-US" dirty="0"/>
              <a:t> member</a:t>
            </a:r>
            <a:r>
              <a:rPr lang="tr-TR" dirty="0"/>
              <a:t> </a:t>
            </a:r>
            <a:r>
              <a:rPr lang="tr-TR" dirty="0" err="1"/>
              <a:t>each</a:t>
            </a:r>
            <a:r>
              <a:rPr lang="tr-TR" dirty="0"/>
              <a:t> </a:t>
            </a:r>
            <a:r>
              <a:rPr lang="tr-TR" dirty="0" err="1"/>
              <a:t>from</a:t>
            </a:r>
            <a:r>
              <a:rPr lang="tr-TR" dirty="0"/>
              <a:t> </a:t>
            </a:r>
            <a:r>
              <a:rPr lang="tr-TR" dirty="0" err="1"/>
              <a:t>within</a:t>
            </a:r>
            <a:r>
              <a:rPr lang="en-US" dirty="0"/>
              <a:t> </a:t>
            </a:r>
            <a:r>
              <a:rPr lang="tr-TR" dirty="0" err="1"/>
              <a:t>and</a:t>
            </a:r>
            <a:r>
              <a:rPr lang="en-US" dirty="0"/>
              <a:t> outside of the program</a:t>
            </a:r>
            <a:r>
              <a:rPr lang="tr-TR" dirty="0"/>
              <a:t>/</a:t>
            </a:r>
            <a:r>
              <a:rPr lang="tr-TR"/>
              <a:t>institue</a:t>
            </a:r>
            <a:r>
              <a:rPr lang="en-US"/>
              <a:t>.</a:t>
            </a:r>
            <a:endParaRPr lang="en-US" dirty="0"/>
          </a:p>
          <a:p>
            <a:pPr lvl="1"/>
            <a:r>
              <a:rPr lang="en-US" dirty="0"/>
              <a:t>Form need to be filled:</a:t>
            </a:r>
          </a:p>
          <a:p>
            <a:pPr lvl="2"/>
            <a:r>
              <a:rPr lang="en-US" dirty="0"/>
              <a:t>Thesis supervision committee</a:t>
            </a:r>
          </a:p>
          <a:p>
            <a:r>
              <a:rPr lang="en-US" dirty="0"/>
              <a:t>If co-advisor wishes can join the meetings.</a:t>
            </a:r>
          </a:p>
        </p:txBody>
      </p:sp>
      <p:pic>
        <p:nvPicPr>
          <p:cNvPr id="5" name="Picture 4">
            <a:hlinkClick r:id="rId2"/>
          </p:cNvPr>
          <p:cNvPicPr>
            <a:picLocks noChangeAspect="1"/>
          </p:cNvPicPr>
          <p:nvPr/>
        </p:nvPicPr>
        <p:blipFill>
          <a:blip r:embed="rId3"/>
          <a:stretch>
            <a:fillRect/>
          </a:stretch>
        </p:blipFill>
        <p:spPr>
          <a:xfrm>
            <a:off x="7180701" y="4616895"/>
            <a:ext cx="718802" cy="718802"/>
          </a:xfrm>
          <a:prstGeom prst="rect">
            <a:avLst/>
          </a:prstGeom>
        </p:spPr>
      </p:pic>
      <p:sp>
        <p:nvSpPr>
          <p:cNvPr id="6" name="TextBox 5">
            <a:hlinkClick r:id="rId2"/>
          </p:cNvPr>
          <p:cNvSpPr txBox="1"/>
          <p:nvPr/>
        </p:nvSpPr>
        <p:spPr>
          <a:xfrm>
            <a:off x="5960547" y="5636722"/>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1007780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32</a:t>
            </a:fld>
            <a:endParaRPr lang="en-US" dirty="0"/>
          </a:p>
        </p:txBody>
      </p:sp>
      <p:sp>
        <p:nvSpPr>
          <p:cNvPr id="3" name="Title 2"/>
          <p:cNvSpPr>
            <a:spLocks noGrp="1"/>
          </p:cNvSpPr>
          <p:nvPr>
            <p:ph type="title"/>
          </p:nvPr>
        </p:nvSpPr>
        <p:spPr>
          <a:xfrm>
            <a:off x="360655" y="243273"/>
            <a:ext cx="8198459" cy="578362"/>
          </a:xfrm>
        </p:spPr>
        <p:txBody>
          <a:bodyPr/>
          <a:lstStyle/>
          <a:p>
            <a:r>
              <a:rPr lang="en-US" dirty="0"/>
              <a:t>Thesis Proposal</a:t>
            </a:r>
          </a:p>
        </p:txBody>
      </p:sp>
      <p:sp>
        <p:nvSpPr>
          <p:cNvPr id="4" name="Content Placeholder 3"/>
          <p:cNvSpPr>
            <a:spLocks noGrp="1"/>
          </p:cNvSpPr>
          <p:nvPr>
            <p:ph sz="quarter" idx="11"/>
          </p:nvPr>
        </p:nvSpPr>
        <p:spPr>
          <a:xfrm>
            <a:off x="186792" y="853258"/>
            <a:ext cx="8957208" cy="4975397"/>
          </a:xfrm>
        </p:spPr>
        <p:txBody>
          <a:bodyPr>
            <a:normAutofit fontScale="92500" lnSpcReduction="10000"/>
          </a:bodyPr>
          <a:lstStyle/>
          <a:p>
            <a:r>
              <a:rPr lang="en-US" dirty="0"/>
              <a:t>After passing QE, </a:t>
            </a:r>
            <a:r>
              <a:rPr lang="en-US" b="1" u="sng" dirty="0"/>
              <a:t>within 6 months </a:t>
            </a:r>
            <a:r>
              <a:rPr lang="en-US" dirty="0"/>
              <a:t>student presents a thesis proposal to thesis committee.</a:t>
            </a:r>
          </a:p>
          <a:p>
            <a:pPr lvl="1"/>
            <a:r>
              <a:rPr lang="en-US" dirty="0"/>
              <a:t>Thesis proposal needs to be written based on the </a:t>
            </a:r>
            <a:r>
              <a:rPr lang="en-US" b="1" dirty="0"/>
              <a:t>template provided in GSENS</a:t>
            </a:r>
          </a:p>
          <a:p>
            <a:pPr lvl="2"/>
            <a:r>
              <a:rPr lang="en-US" dirty="0"/>
              <a:t>Scope of work</a:t>
            </a:r>
          </a:p>
          <a:p>
            <a:pPr lvl="2"/>
            <a:r>
              <a:rPr lang="en-US" dirty="0"/>
              <a:t>Method</a:t>
            </a:r>
          </a:p>
          <a:p>
            <a:pPr lvl="2"/>
            <a:r>
              <a:rPr lang="en-US" dirty="0"/>
              <a:t>Work Plan</a:t>
            </a:r>
          </a:p>
          <a:p>
            <a:r>
              <a:rPr lang="en-US" dirty="0"/>
              <a:t>A written document should be submitted to thesis supervision committee members within </a:t>
            </a:r>
            <a:r>
              <a:rPr lang="en-US" b="1" dirty="0"/>
              <a:t>15 days before </a:t>
            </a:r>
            <a:r>
              <a:rPr lang="en-US" dirty="0"/>
              <a:t>thesis proposal presentation.</a:t>
            </a:r>
          </a:p>
          <a:p>
            <a:r>
              <a:rPr lang="en-US" dirty="0"/>
              <a:t>Written Proposal and the result of thesis proposal defense will be submitted to GSENS as a written document within 3 days.</a:t>
            </a:r>
          </a:p>
          <a:p>
            <a:pPr lvl="1"/>
            <a:r>
              <a:rPr lang="en-US" dirty="0"/>
              <a:t>Forms need to be filled:</a:t>
            </a:r>
          </a:p>
          <a:p>
            <a:pPr lvl="2"/>
            <a:r>
              <a:rPr lang="en-US" dirty="0"/>
              <a:t>Exam Result</a:t>
            </a:r>
          </a:p>
        </p:txBody>
      </p:sp>
      <p:pic>
        <p:nvPicPr>
          <p:cNvPr id="5" name="Picture 4">
            <a:hlinkClick r:id="rId2"/>
          </p:cNvPr>
          <p:cNvPicPr>
            <a:picLocks noChangeAspect="1"/>
          </p:cNvPicPr>
          <p:nvPr/>
        </p:nvPicPr>
        <p:blipFill>
          <a:blip r:embed="rId3"/>
          <a:stretch>
            <a:fillRect/>
          </a:stretch>
        </p:blipFill>
        <p:spPr>
          <a:xfrm>
            <a:off x="4774998" y="5685543"/>
            <a:ext cx="718802" cy="718802"/>
          </a:xfrm>
          <a:prstGeom prst="rect">
            <a:avLst/>
          </a:prstGeom>
        </p:spPr>
      </p:pic>
      <p:sp>
        <p:nvSpPr>
          <p:cNvPr id="6" name="TextBox 5">
            <a:hlinkClick r:id="rId2"/>
          </p:cNvPr>
          <p:cNvSpPr txBox="1"/>
          <p:nvPr/>
        </p:nvSpPr>
        <p:spPr>
          <a:xfrm>
            <a:off x="5615255" y="5860278"/>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2410811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33</a:t>
            </a:fld>
            <a:endParaRPr lang="en-US" dirty="0"/>
          </a:p>
        </p:txBody>
      </p:sp>
      <p:sp>
        <p:nvSpPr>
          <p:cNvPr id="3" name="Title 2"/>
          <p:cNvSpPr>
            <a:spLocks noGrp="1"/>
          </p:cNvSpPr>
          <p:nvPr>
            <p:ph type="title"/>
          </p:nvPr>
        </p:nvSpPr>
        <p:spPr>
          <a:xfrm>
            <a:off x="360655" y="243273"/>
            <a:ext cx="8198459" cy="628706"/>
          </a:xfrm>
        </p:spPr>
        <p:txBody>
          <a:bodyPr/>
          <a:lstStyle/>
          <a:p>
            <a:r>
              <a:rPr lang="en-US" dirty="0"/>
              <a:t>Thesis Proposal</a:t>
            </a:r>
          </a:p>
        </p:txBody>
      </p:sp>
      <p:sp>
        <p:nvSpPr>
          <p:cNvPr id="19" name="Rectangle 18"/>
          <p:cNvSpPr/>
          <p:nvPr/>
        </p:nvSpPr>
        <p:spPr>
          <a:xfrm>
            <a:off x="152007" y="2707287"/>
            <a:ext cx="1530113" cy="1167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t>There are 3 possible results:</a:t>
            </a:r>
          </a:p>
        </p:txBody>
      </p:sp>
      <p:cxnSp>
        <p:nvCxnSpPr>
          <p:cNvPr id="20" name="Straight Arrow Connector 19"/>
          <p:cNvCxnSpPr>
            <a:stCxn id="19" idx="3"/>
            <a:endCxn id="24" idx="1"/>
          </p:cNvCxnSpPr>
          <p:nvPr/>
        </p:nvCxnSpPr>
        <p:spPr>
          <a:xfrm>
            <a:off x="1682120" y="3290877"/>
            <a:ext cx="3310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9" idx="3"/>
            <a:endCxn id="25" idx="1"/>
          </p:cNvCxnSpPr>
          <p:nvPr/>
        </p:nvCxnSpPr>
        <p:spPr>
          <a:xfrm>
            <a:off x="1682120" y="3290877"/>
            <a:ext cx="345957" cy="172162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9" idx="3"/>
            <a:endCxn id="23" idx="1"/>
          </p:cNvCxnSpPr>
          <p:nvPr/>
        </p:nvCxnSpPr>
        <p:spPr>
          <a:xfrm flipV="1">
            <a:off x="1682120" y="1931115"/>
            <a:ext cx="345957" cy="13597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028077" y="1727573"/>
            <a:ext cx="1349555" cy="4070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Accepted</a:t>
            </a:r>
          </a:p>
        </p:txBody>
      </p:sp>
      <p:sp>
        <p:nvSpPr>
          <p:cNvPr id="24" name="Rectangle 23"/>
          <p:cNvSpPr/>
          <p:nvPr/>
        </p:nvSpPr>
        <p:spPr>
          <a:xfrm>
            <a:off x="2013189" y="3087335"/>
            <a:ext cx="1349555" cy="40708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Rejected</a:t>
            </a:r>
          </a:p>
        </p:txBody>
      </p:sp>
      <p:sp>
        <p:nvSpPr>
          <p:cNvPr id="25" name="Rectangle 24"/>
          <p:cNvSpPr/>
          <p:nvPr/>
        </p:nvSpPr>
        <p:spPr>
          <a:xfrm>
            <a:off x="2028077" y="4808961"/>
            <a:ext cx="1349555" cy="40708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Correction</a:t>
            </a:r>
          </a:p>
        </p:txBody>
      </p:sp>
      <p:sp>
        <p:nvSpPr>
          <p:cNvPr id="7" name="Rectangle 6"/>
          <p:cNvSpPr/>
          <p:nvPr/>
        </p:nvSpPr>
        <p:spPr>
          <a:xfrm>
            <a:off x="4111031" y="768201"/>
            <a:ext cx="2160391" cy="1002657"/>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Two times in a year (Jan-June, Jul-Dec range) progress should be presented</a:t>
            </a:r>
          </a:p>
        </p:txBody>
      </p:sp>
      <p:cxnSp>
        <p:nvCxnSpPr>
          <p:cNvPr id="8" name="Elbow Connector 7"/>
          <p:cNvCxnSpPr>
            <a:stCxn id="23" idx="3"/>
            <a:endCxn id="7" idx="1"/>
          </p:cNvCxnSpPr>
          <p:nvPr/>
        </p:nvCxnSpPr>
        <p:spPr>
          <a:xfrm flipV="1">
            <a:off x="3377632" y="1269530"/>
            <a:ext cx="733399" cy="66158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975547" y="2156520"/>
            <a:ext cx="1362835" cy="1002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New advisor and new thesis topic</a:t>
            </a:r>
          </a:p>
          <a:p>
            <a:pPr algn="ctr"/>
            <a:r>
              <a:rPr lang="en-US" dirty="0"/>
              <a:t>6 months </a:t>
            </a:r>
          </a:p>
        </p:txBody>
      </p:sp>
      <p:cxnSp>
        <p:nvCxnSpPr>
          <p:cNvPr id="10" name="Straight Arrow Connector 9"/>
          <p:cNvCxnSpPr>
            <a:stCxn id="24" idx="3"/>
            <a:endCxn id="9" idx="1"/>
          </p:cNvCxnSpPr>
          <p:nvPr/>
        </p:nvCxnSpPr>
        <p:spPr>
          <a:xfrm flipV="1">
            <a:off x="3362744" y="2657849"/>
            <a:ext cx="612803" cy="633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111031" y="5053098"/>
            <a:ext cx="1088776" cy="6669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 month</a:t>
            </a:r>
          </a:p>
        </p:txBody>
      </p:sp>
      <p:cxnSp>
        <p:nvCxnSpPr>
          <p:cNvPr id="12" name="Elbow Connector 11"/>
          <p:cNvCxnSpPr>
            <a:stCxn id="25" idx="3"/>
            <a:endCxn id="11" idx="1"/>
          </p:cNvCxnSpPr>
          <p:nvPr/>
        </p:nvCxnSpPr>
        <p:spPr>
          <a:xfrm>
            <a:off x="3377632" y="5012503"/>
            <a:ext cx="733399" cy="37406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460586" y="4843466"/>
            <a:ext cx="1858954" cy="107893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It will be evaluated again as accepted or rejected.</a:t>
            </a:r>
          </a:p>
        </p:txBody>
      </p:sp>
      <p:cxnSp>
        <p:nvCxnSpPr>
          <p:cNvPr id="14" name="Straight Arrow Connector 13"/>
          <p:cNvCxnSpPr>
            <a:stCxn id="11" idx="3"/>
            <a:endCxn id="13" idx="1"/>
          </p:cNvCxnSpPr>
          <p:nvPr/>
        </p:nvCxnSpPr>
        <p:spPr>
          <a:xfrm flipV="1">
            <a:off x="5199807" y="5382935"/>
            <a:ext cx="260779" cy="3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718880" y="2693880"/>
            <a:ext cx="1877062" cy="10834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t>New thesis proposal and defense. If necessary new supervision committee can be established.</a:t>
            </a:r>
          </a:p>
        </p:txBody>
      </p:sp>
      <p:sp>
        <p:nvSpPr>
          <p:cNvPr id="40" name="Rectangle 39"/>
          <p:cNvSpPr/>
          <p:nvPr/>
        </p:nvSpPr>
        <p:spPr>
          <a:xfrm>
            <a:off x="3975547" y="3271194"/>
            <a:ext cx="1362835" cy="1002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Same advisor but new topic</a:t>
            </a:r>
          </a:p>
          <a:p>
            <a:pPr algn="ctr"/>
            <a:r>
              <a:rPr lang="en-US" dirty="0"/>
              <a:t>3 months</a:t>
            </a:r>
          </a:p>
        </p:txBody>
      </p:sp>
      <p:sp>
        <p:nvSpPr>
          <p:cNvPr id="47" name="Rectangle 46"/>
          <p:cNvSpPr/>
          <p:nvPr/>
        </p:nvSpPr>
        <p:spPr>
          <a:xfrm>
            <a:off x="6646023" y="728665"/>
            <a:ext cx="2060246" cy="108347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1 month before meeting written progress report and future plans should be sent to thesis supervision committee.</a:t>
            </a:r>
          </a:p>
        </p:txBody>
      </p:sp>
      <p:cxnSp>
        <p:nvCxnSpPr>
          <p:cNvPr id="70" name="Straight Arrow Connector 69"/>
          <p:cNvCxnSpPr>
            <a:stCxn id="24" idx="3"/>
            <a:endCxn id="40" idx="1"/>
          </p:cNvCxnSpPr>
          <p:nvPr/>
        </p:nvCxnSpPr>
        <p:spPr>
          <a:xfrm>
            <a:off x="3362744" y="3290877"/>
            <a:ext cx="612803" cy="4816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9" idx="3"/>
            <a:endCxn id="39" idx="1"/>
          </p:cNvCxnSpPr>
          <p:nvPr/>
        </p:nvCxnSpPr>
        <p:spPr>
          <a:xfrm>
            <a:off x="5338382" y="2657849"/>
            <a:ext cx="380498" cy="577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0" idx="3"/>
            <a:endCxn id="39" idx="1"/>
          </p:cNvCxnSpPr>
          <p:nvPr/>
        </p:nvCxnSpPr>
        <p:spPr>
          <a:xfrm flipV="1">
            <a:off x="5338382" y="3235619"/>
            <a:ext cx="380498" cy="536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7" idx="3"/>
            <a:endCxn id="47" idx="1"/>
          </p:cNvCxnSpPr>
          <p:nvPr/>
        </p:nvCxnSpPr>
        <p:spPr>
          <a:xfrm>
            <a:off x="6271422" y="1269530"/>
            <a:ext cx="374601" cy="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53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34</a:t>
            </a:fld>
            <a:endParaRPr lang="en-US" dirty="0"/>
          </a:p>
        </p:txBody>
      </p:sp>
      <p:sp>
        <p:nvSpPr>
          <p:cNvPr id="3" name="Title 2"/>
          <p:cNvSpPr>
            <a:spLocks noGrp="1"/>
          </p:cNvSpPr>
          <p:nvPr>
            <p:ph type="title"/>
          </p:nvPr>
        </p:nvSpPr>
        <p:spPr/>
        <p:txBody>
          <a:bodyPr/>
          <a:lstStyle/>
          <a:p>
            <a:r>
              <a:rPr lang="en-US"/>
              <a:t>Thesis Progress Report</a:t>
            </a:r>
            <a:endParaRPr lang="en-US" dirty="0"/>
          </a:p>
        </p:txBody>
      </p:sp>
      <p:sp>
        <p:nvSpPr>
          <p:cNvPr id="4" name="Content Placeholder 3"/>
          <p:cNvSpPr>
            <a:spLocks noGrp="1"/>
          </p:cNvSpPr>
          <p:nvPr>
            <p:ph sz="quarter" idx="11"/>
          </p:nvPr>
        </p:nvSpPr>
        <p:spPr>
          <a:xfrm>
            <a:off x="360363" y="3690121"/>
            <a:ext cx="8199437" cy="2628302"/>
          </a:xfrm>
        </p:spPr>
        <p:txBody>
          <a:bodyPr>
            <a:normAutofit fontScale="85000" lnSpcReduction="10000"/>
          </a:bodyPr>
          <a:lstStyle/>
          <a:p>
            <a:pPr algn="just"/>
            <a:r>
              <a:rPr lang="en-US" dirty="0"/>
              <a:t>Thesis progress reports should be prepared according to the template prepared by GSENS. This speeds up the student's thesis writing process</a:t>
            </a:r>
          </a:p>
          <a:p>
            <a:pPr algn="just"/>
            <a:r>
              <a:rPr lang="en-US" dirty="0"/>
              <a:t>If student doesn’t come to thesis proposal defense without a proper excuse student will be accepted as unsuccessful and proposal will be rejected.</a:t>
            </a:r>
          </a:p>
          <a:p>
            <a:pPr algn="just"/>
            <a:r>
              <a:rPr lang="en-US" b="1" dirty="0"/>
              <a:t>Minimum 3 progress reports </a:t>
            </a:r>
            <a:r>
              <a:rPr lang="en-US" dirty="0"/>
              <a:t>should be submitted and presented to thesis supervision committee between acceptance of thesis proposal and PhD dissertation. </a:t>
            </a:r>
          </a:p>
        </p:txBody>
      </p:sp>
      <p:sp>
        <p:nvSpPr>
          <p:cNvPr id="5" name="Rounded Rectangle 4"/>
          <p:cNvSpPr/>
          <p:nvPr/>
        </p:nvSpPr>
        <p:spPr>
          <a:xfrm>
            <a:off x="489504" y="1848268"/>
            <a:ext cx="1673524" cy="595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Evaluation</a:t>
            </a:r>
          </a:p>
        </p:txBody>
      </p:sp>
      <p:sp>
        <p:nvSpPr>
          <p:cNvPr id="6" name="Rectangle 5"/>
          <p:cNvSpPr/>
          <p:nvPr/>
        </p:nvSpPr>
        <p:spPr>
          <a:xfrm>
            <a:off x="2518913" y="1626080"/>
            <a:ext cx="1371600" cy="465826"/>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Successful</a:t>
            </a:r>
          </a:p>
        </p:txBody>
      </p:sp>
      <p:sp>
        <p:nvSpPr>
          <p:cNvPr id="7" name="Rectangle 6"/>
          <p:cNvSpPr/>
          <p:nvPr/>
        </p:nvSpPr>
        <p:spPr>
          <a:xfrm>
            <a:off x="2530198" y="2283901"/>
            <a:ext cx="1466490" cy="39681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Unsuccessful</a:t>
            </a:r>
          </a:p>
        </p:txBody>
      </p:sp>
      <p:sp>
        <p:nvSpPr>
          <p:cNvPr id="8" name="Rectangle 7"/>
          <p:cNvSpPr/>
          <p:nvPr/>
        </p:nvSpPr>
        <p:spPr>
          <a:xfrm>
            <a:off x="4218316" y="2091906"/>
            <a:ext cx="1673525" cy="74960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Following 2 times or 3 different times </a:t>
            </a:r>
          </a:p>
        </p:txBody>
      </p:sp>
      <p:sp>
        <p:nvSpPr>
          <p:cNvPr id="9" name="Rectangle 8"/>
          <p:cNvSpPr/>
          <p:nvPr/>
        </p:nvSpPr>
        <p:spPr>
          <a:xfrm>
            <a:off x="6113469" y="2189009"/>
            <a:ext cx="2268747" cy="58659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Studentship will be terminated.</a:t>
            </a:r>
          </a:p>
        </p:txBody>
      </p:sp>
      <p:cxnSp>
        <p:nvCxnSpPr>
          <p:cNvPr id="11" name="Straight Arrow Connector 10"/>
          <p:cNvCxnSpPr>
            <a:stCxn id="5" idx="3"/>
            <a:endCxn id="7" idx="1"/>
          </p:cNvCxnSpPr>
          <p:nvPr/>
        </p:nvCxnSpPr>
        <p:spPr>
          <a:xfrm>
            <a:off x="2163028" y="2145879"/>
            <a:ext cx="367170" cy="336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flipV="1">
            <a:off x="3996688" y="2466707"/>
            <a:ext cx="221628" cy="15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a:endCxn id="9" idx="1"/>
          </p:cNvCxnSpPr>
          <p:nvPr/>
        </p:nvCxnSpPr>
        <p:spPr>
          <a:xfrm>
            <a:off x="5891841" y="2466707"/>
            <a:ext cx="221628" cy="15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6" idx="1"/>
          </p:cNvCxnSpPr>
          <p:nvPr/>
        </p:nvCxnSpPr>
        <p:spPr>
          <a:xfrm flipV="1">
            <a:off x="2163028" y="1858993"/>
            <a:ext cx="355885" cy="286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86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35</a:t>
            </a:fld>
            <a:endParaRPr lang="en-US" dirty="0"/>
          </a:p>
        </p:txBody>
      </p:sp>
      <p:sp>
        <p:nvSpPr>
          <p:cNvPr id="3" name="Title 2"/>
          <p:cNvSpPr>
            <a:spLocks noGrp="1"/>
          </p:cNvSpPr>
          <p:nvPr>
            <p:ph type="title"/>
          </p:nvPr>
        </p:nvSpPr>
        <p:spPr>
          <a:xfrm>
            <a:off x="254638" y="-191012"/>
            <a:ext cx="8198459" cy="992404"/>
          </a:xfrm>
        </p:spPr>
        <p:txBody>
          <a:bodyPr/>
          <a:lstStyle/>
          <a:p>
            <a:r>
              <a:rPr lang="en-US" dirty="0"/>
              <a:t>Finalizing Thesis and Graduation (PhD)</a:t>
            </a:r>
          </a:p>
        </p:txBody>
      </p:sp>
      <p:pic>
        <p:nvPicPr>
          <p:cNvPr id="5" name="Picture 4">
            <a:hlinkClick r:id="rId2"/>
          </p:cNvPr>
          <p:cNvPicPr>
            <a:picLocks noChangeAspect="1"/>
          </p:cNvPicPr>
          <p:nvPr/>
        </p:nvPicPr>
        <p:blipFill>
          <a:blip r:embed="rId3"/>
          <a:stretch>
            <a:fillRect/>
          </a:stretch>
        </p:blipFill>
        <p:spPr>
          <a:xfrm>
            <a:off x="7818364" y="3789074"/>
            <a:ext cx="676279" cy="676279"/>
          </a:xfrm>
          <a:prstGeom prst="rect">
            <a:avLst/>
          </a:prstGeom>
        </p:spPr>
      </p:pic>
      <p:sp>
        <p:nvSpPr>
          <p:cNvPr id="6" name="TextBox 5">
            <a:hlinkClick r:id="rId2"/>
          </p:cNvPr>
          <p:cNvSpPr txBox="1"/>
          <p:nvPr/>
        </p:nvSpPr>
        <p:spPr>
          <a:xfrm>
            <a:off x="6365867" y="4491857"/>
            <a:ext cx="2778133" cy="369332"/>
          </a:xfrm>
          <a:prstGeom prst="rect">
            <a:avLst/>
          </a:prstGeom>
          <a:noFill/>
          <a:ln>
            <a:solidFill>
              <a:schemeClr val="accent4"/>
            </a:solidFill>
          </a:ln>
        </p:spPr>
        <p:txBody>
          <a:bodyPr wrap="none" rtlCol="0">
            <a:spAutoFit/>
          </a:bodyPr>
          <a:lstStyle/>
          <a:p>
            <a:r>
              <a:rPr lang="en-US" dirty="0"/>
              <a:t>sens.medipol.edu.tr/forms/</a:t>
            </a:r>
          </a:p>
        </p:txBody>
      </p:sp>
      <p:sp>
        <p:nvSpPr>
          <p:cNvPr id="8" name="Content Placeholder 3"/>
          <p:cNvSpPr txBox="1">
            <a:spLocks/>
          </p:cNvSpPr>
          <p:nvPr/>
        </p:nvSpPr>
        <p:spPr>
          <a:xfrm>
            <a:off x="357808" y="944129"/>
            <a:ext cx="8618923" cy="54159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00" dirty="0">
                <a:solidFill>
                  <a:srgbClr val="0000FF"/>
                </a:solidFill>
                <a:latin typeface="+mj-lt"/>
              </a:rPr>
              <a:t>Start planning your defense with your advisor 2 months prior to your expected graduation (defense) day. Be careful about thesis submission deadlines.</a:t>
            </a:r>
          </a:p>
          <a:p>
            <a:r>
              <a:rPr lang="en-US" sz="2900" b="1" dirty="0">
                <a:latin typeface="+mj-lt"/>
              </a:rPr>
              <a:t>Theses must be written according to the Thesis writing guideline determined by GSENS.</a:t>
            </a:r>
          </a:p>
          <a:p>
            <a:r>
              <a:rPr lang="en-US" sz="2900" dirty="0">
                <a:latin typeface="+mj-lt"/>
              </a:rPr>
              <a:t>Completed thesis should be </a:t>
            </a:r>
            <a:r>
              <a:rPr lang="en-US" sz="2900" dirty="0">
                <a:solidFill>
                  <a:srgbClr val="0000FF"/>
                </a:solidFill>
                <a:latin typeface="+mj-lt"/>
              </a:rPr>
              <a:t>submitted to advisor </a:t>
            </a:r>
            <a:r>
              <a:rPr lang="en-US" sz="2900" dirty="0">
                <a:latin typeface="+mj-lt"/>
              </a:rPr>
              <a:t>for his/her review. Please provide your advisor time for review like </a:t>
            </a:r>
            <a:r>
              <a:rPr lang="en-US" sz="2900" dirty="0">
                <a:solidFill>
                  <a:srgbClr val="0000FF"/>
                </a:solidFill>
                <a:latin typeface="+mj-lt"/>
              </a:rPr>
              <a:t>minimum 2 weeks </a:t>
            </a:r>
            <a:r>
              <a:rPr lang="en-US" sz="2900" dirty="0">
                <a:latin typeface="+mj-lt"/>
              </a:rPr>
              <a:t>before thesis submission.</a:t>
            </a:r>
          </a:p>
          <a:p>
            <a:r>
              <a:rPr lang="en-US" sz="2900" dirty="0">
                <a:solidFill>
                  <a:srgbClr val="0000FF"/>
                </a:solidFill>
              </a:rPr>
              <a:t>Advisors approves and submits thesis to GSENS along with all required information  </a:t>
            </a:r>
            <a:r>
              <a:rPr lang="en-US" sz="2900" dirty="0"/>
              <a:t>for thesis defense like committee members, defense date and time </a:t>
            </a:r>
            <a:r>
              <a:rPr lang="en-US" sz="2900" dirty="0" err="1"/>
              <a:t>etc</a:t>
            </a:r>
            <a:r>
              <a:rPr lang="mr-IN" sz="2900" dirty="0"/>
              <a:t>…</a:t>
            </a:r>
          </a:p>
          <a:p>
            <a:endParaRPr lang="en-US" sz="2900" dirty="0">
              <a:latin typeface="+mj-lt"/>
            </a:endParaRPr>
          </a:p>
        </p:txBody>
      </p:sp>
    </p:spTree>
    <p:extLst>
      <p:ext uri="{BB962C8B-B14F-4D97-AF65-F5344CB8AC3E}">
        <p14:creationId xmlns:p14="http://schemas.microsoft.com/office/powerpoint/2010/main" val="56221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36</a:t>
            </a:fld>
            <a:endParaRPr lang="en-US" dirty="0"/>
          </a:p>
        </p:txBody>
      </p:sp>
      <p:sp>
        <p:nvSpPr>
          <p:cNvPr id="3" name="Title 2"/>
          <p:cNvSpPr>
            <a:spLocks noGrp="1"/>
          </p:cNvSpPr>
          <p:nvPr>
            <p:ph type="title"/>
          </p:nvPr>
        </p:nvSpPr>
        <p:spPr>
          <a:xfrm>
            <a:off x="294395" y="0"/>
            <a:ext cx="8198459" cy="992404"/>
          </a:xfrm>
        </p:spPr>
        <p:txBody>
          <a:bodyPr/>
          <a:lstStyle/>
          <a:p>
            <a:r>
              <a:rPr lang="en-US" dirty="0"/>
              <a:t>Finalizing Thesis and Graduation (PhD)</a:t>
            </a:r>
          </a:p>
        </p:txBody>
      </p:sp>
      <p:sp>
        <p:nvSpPr>
          <p:cNvPr id="4" name="Content Placeholder 3"/>
          <p:cNvSpPr>
            <a:spLocks noGrp="1"/>
          </p:cNvSpPr>
          <p:nvPr>
            <p:ph sz="quarter" idx="11"/>
          </p:nvPr>
        </p:nvSpPr>
        <p:spPr>
          <a:xfrm>
            <a:off x="347110" y="1077981"/>
            <a:ext cx="8199437" cy="4975397"/>
          </a:xfrm>
        </p:spPr>
        <p:txBody>
          <a:bodyPr>
            <a:normAutofit fontScale="70000" lnSpcReduction="20000"/>
          </a:bodyPr>
          <a:lstStyle/>
          <a:p>
            <a:endParaRPr lang="en-US" dirty="0"/>
          </a:p>
          <a:p>
            <a:r>
              <a:rPr lang="en-US" sz="2900" b="1" dirty="0">
                <a:solidFill>
                  <a:srgbClr val="003DBB"/>
                </a:solidFill>
              </a:rPr>
              <a:t>In order for the PhD thesis to be defended, the publication condition determined by the University Senate must be met. The student must submit the PhD publication Information form with the thesis to GSENS.</a:t>
            </a:r>
          </a:p>
          <a:p>
            <a:r>
              <a:rPr lang="en-US" sz="2900" dirty="0"/>
              <a:t> Forms need to be filled;</a:t>
            </a:r>
          </a:p>
          <a:p>
            <a:pPr lvl="1"/>
            <a:r>
              <a:rPr lang="en-US" sz="2900" i="1" dirty="0"/>
              <a:t>Thesis submission form.</a:t>
            </a:r>
          </a:p>
          <a:p>
            <a:pPr lvl="1"/>
            <a:r>
              <a:rPr lang="en-US" sz="2900" i="1" dirty="0"/>
              <a:t>Application to take thesis defense exam.</a:t>
            </a:r>
          </a:p>
          <a:p>
            <a:pPr lvl="1"/>
            <a:r>
              <a:rPr lang="en-US" sz="2900" i="1" dirty="0"/>
              <a:t>Thesis exam committee and defense day form.</a:t>
            </a:r>
          </a:p>
          <a:p>
            <a:pPr lvl="1"/>
            <a:r>
              <a:rPr lang="en-US" sz="2900" i="1" dirty="0"/>
              <a:t>Thesis plagiarism report form.</a:t>
            </a:r>
          </a:p>
          <a:p>
            <a:pPr lvl="1"/>
            <a:r>
              <a:rPr lang="en-US" sz="2900" i="1" dirty="0"/>
              <a:t>PhD Publication Information Form</a:t>
            </a:r>
          </a:p>
          <a:p>
            <a:r>
              <a:rPr lang="en-US" sz="2900" u="sng" dirty="0">
                <a:solidFill>
                  <a:srgbClr val="0000FF"/>
                </a:solidFill>
              </a:rPr>
              <a:t>GSENS creates the originality report </a:t>
            </a:r>
            <a:r>
              <a:rPr lang="en-US" sz="2900" dirty="0"/>
              <a:t>and sends it along with thesis to advisor and other committee members. Theses with an </a:t>
            </a:r>
            <a:r>
              <a:rPr lang="en-US" sz="2900" u="sng" dirty="0">
                <a:solidFill>
                  <a:schemeClr val="accent1">
                    <a:lumMod val="90000"/>
                    <a:lumOff val="10000"/>
                  </a:schemeClr>
                </a:solidFill>
              </a:rPr>
              <a:t>originality rate of less than 15% </a:t>
            </a:r>
            <a:r>
              <a:rPr lang="en-US" sz="2900" dirty="0"/>
              <a:t>are accepted. The thesis originality report should not be sent to the members of the jury before it is considered successful. </a:t>
            </a:r>
            <a:r>
              <a:rPr lang="en-US" sz="2900" u="sng" dirty="0">
                <a:solidFill>
                  <a:srgbClr val="0000FF"/>
                </a:solidFill>
              </a:rPr>
              <a:t>This takes 3-4 weeks.</a:t>
            </a:r>
          </a:p>
          <a:p>
            <a:pPr lvl="1"/>
            <a:r>
              <a:rPr lang="en-US" sz="2900" dirty="0"/>
              <a:t>Once it </a:t>
            </a:r>
            <a:r>
              <a:rPr lang="tr-TR" sz="2900" dirty="0"/>
              <a:t>is </a:t>
            </a:r>
            <a:r>
              <a:rPr lang="en-US" sz="2900" dirty="0"/>
              <a:t>delivered to your thesis committee you have a month to defend it.</a:t>
            </a:r>
          </a:p>
        </p:txBody>
      </p:sp>
    </p:spTree>
    <p:extLst>
      <p:ext uri="{BB962C8B-B14F-4D97-AF65-F5344CB8AC3E}">
        <p14:creationId xmlns:p14="http://schemas.microsoft.com/office/powerpoint/2010/main" val="336871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64020-ED63-8740-9615-CFF8CDA5A423}"/>
              </a:ext>
            </a:extLst>
          </p:cNvPr>
          <p:cNvSpPr>
            <a:spLocks noGrp="1"/>
          </p:cNvSpPr>
          <p:nvPr>
            <p:ph type="sldNum" sz="quarter" idx="10"/>
          </p:nvPr>
        </p:nvSpPr>
        <p:spPr/>
        <p:txBody>
          <a:bodyPr/>
          <a:lstStyle/>
          <a:p>
            <a:fld id="{2607D427-353C-DD47-9C57-CDC06D475577}" type="slidenum">
              <a:rPr lang="en-US" smtClean="0"/>
              <a:pPr/>
              <a:t>37</a:t>
            </a:fld>
            <a:endParaRPr lang="en-US" dirty="0"/>
          </a:p>
        </p:txBody>
      </p:sp>
      <p:sp>
        <p:nvSpPr>
          <p:cNvPr id="3" name="Title 2">
            <a:extLst>
              <a:ext uri="{FF2B5EF4-FFF2-40B4-BE49-F238E27FC236}">
                <a16:creationId xmlns:a16="http://schemas.microsoft.com/office/drawing/2014/main" id="{5820F1AF-9885-9C47-9CE2-DBB9D9ED632C}"/>
              </a:ext>
            </a:extLst>
          </p:cNvPr>
          <p:cNvSpPr>
            <a:spLocks noGrp="1"/>
          </p:cNvSpPr>
          <p:nvPr>
            <p:ph type="title"/>
          </p:nvPr>
        </p:nvSpPr>
        <p:spPr>
          <a:xfrm>
            <a:off x="82359" y="94187"/>
            <a:ext cx="8198459" cy="561796"/>
          </a:xfrm>
        </p:spPr>
        <p:txBody>
          <a:bodyPr/>
          <a:lstStyle/>
          <a:p>
            <a:r>
              <a:rPr lang="en-US" dirty="0"/>
              <a:t>Finalizing Thesis and Graduation (PhD)</a:t>
            </a:r>
            <a:endParaRPr lang="tr-TR" dirty="0"/>
          </a:p>
        </p:txBody>
      </p:sp>
      <p:sp>
        <p:nvSpPr>
          <p:cNvPr id="6" name="TextBox 5">
            <a:extLst>
              <a:ext uri="{FF2B5EF4-FFF2-40B4-BE49-F238E27FC236}">
                <a16:creationId xmlns:a16="http://schemas.microsoft.com/office/drawing/2014/main" id="{E3876F6B-C718-0949-8D03-2D8BDB4E1365}"/>
              </a:ext>
            </a:extLst>
          </p:cNvPr>
          <p:cNvSpPr txBox="1"/>
          <p:nvPr/>
        </p:nvSpPr>
        <p:spPr>
          <a:xfrm>
            <a:off x="1" y="720451"/>
            <a:ext cx="8776252" cy="5539978"/>
          </a:xfrm>
          <a:prstGeom prst="rect">
            <a:avLst/>
          </a:prstGeom>
          <a:noFill/>
        </p:spPr>
        <p:txBody>
          <a:bodyPr wrap="square">
            <a:spAutoFit/>
          </a:bodyPr>
          <a:lstStyle/>
          <a:p>
            <a:pPr marL="0" marR="0" algn="just" fontAlgn="base">
              <a:spcBef>
                <a:spcPts val="0"/>
              </a:spcBef>
              <a:spcAft>
                <a:spcPts val="0"/>
              </a:spcAft>
            </a:pPr>
            <a:r>
              <a:rPr lang="en-US" b="1" dirty="0">
                <a:solidFill>
                  <a:srgbClr val="003DBB"/>
                </a:solidFill>
                <a:effectLst/>
                <a:latin typeface="Calibri" panose="020F0502020204030204" pitchFamily="34" charset="0"/>
                <a:ea typeface="Times New Roman" panose="02020603050405020304" pitchFamily="18" charset="0"/>
                <a:cs typeface="Calibri" panose="020F0502020204030204" pitchFamily="34" charset="0"/>
              </a:rPr>
              <a:t>Publication Requirement for PhD-Graduation</a:t>
            </a:r>
            <a:endParaRPr lang="en-US" b="1" dirty="0">
              <a:solidFill>
                <a:srgbClr val="003DBB"/>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University Senate convened on 26/01/2021 and made the following decisions.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Decision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20.03.2018 meeting of our university's senate decision numbered 1, 2018/12, the decision taken regarding the publication that is required for the student who has completed the doctoral thesis and wants to defend his/her thesis in front of the jury, has been changed as follows until a new decision is made by considering the pandemic conditions.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Based on the authorization granted by decision 28 (3) of the Istanbul </a:t>
            </a:r>
            <a:r>
              <a:rPr lang="en-US"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Medipol</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University Postgraduate Education Regulation published in the Official Gazette dated 14/03/2018 and numbered 30360, in order for the student who has completed his/her doctoral thesis to defend his/her thesis in front of the jury: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In the programs affiliated to the GSENS and the Fundamental Medical Programs affiliated with the Institute of Health Sciences, the publication derived from thesis must be published in the international Journals of the "Web of Science" or "Scopus" database as follow;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least 1 publication in Q2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(quartile 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publication Q3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addition to 1 publication in Q3 to apply for 1 patent/utility model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(provided that the application is accepted by the Intellectual Rights and Property Board of our University)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the student of Medical History and Ethics and Health Management program of the Institute of Health Sciences and Construction Management and Law Program of Graduate Schools of Engineering and Natural Sciences, at least one article in the field as first author must have been published or accepted for publication after starting doctoral studies either in the international journals of the "Web of Science" or "Scopus" database or the national peer-reviewed journals listed in ULAKBİM-TR.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542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77B60-67AD-654E-AA3E-19B112F27064}"/>
              </a:ext>
            </a:extLst>
          </p:cNvPr>
          <p:cNvSpPr>
            <a:spLocks noGrp="1"/>
          </p:cNvSpPr>
          <p:nvPr>
            <p:ph type="sldNum" sz="quarter" idx="10"/>
          </p:nvPr>
        </p:nvSpPr>
        <p:spPr/>
        <p:txBody>
          <a:bodyPr/>
          <a:lstStyle/>
          <a:p>
            <a:fld id="{2607D427-353C-DD47-9C57-CDC06D475577}" type="slidenum">
              <a:rPr lang="en-US" smtClean="0"/>
              <a:pPr/>
              <a:t>38</a:t>
            </a:fld>
            <a:endParaRPr lang="en-US" dirty="0"/>
          </a:p>
        </p:txBody>
      </p:sp>
      <p:sp>
        <p:nvSpPr>
          <p:cNvPr id="3" name="Title 2">
            <a:extLst>
              <a:ext uri="{FF2B5EF4-FFF2-40B4-BE49-F238E27FC236}">
                <a16:creationId xmlns:a16="http://schemas.microsoft.com/office/drawing/2014/main" id="{8E7F396C-B189-BC45-8AF7-906ABF933212}"/>
              </a:ext>
            </a:extLst>
          </p:cNvPr>
          <p:cNvSpPr>
            <a:spLocks noGrp="1"/>
          </p:cNvSpPr>
          <p:nvPr>
            <p:ph type="title"/>
          </p:nvPr>
        </p:nvSpPr>
        <p:spPr/>
        <p:txBody>
          <a:bodyPr/>
          <a:lstStyle/>
          <a:p>
            <a:r>
              <a:rPr lang="en-US" dirty="0"/>
              <a:t>Finalizing Thesis and Graduation (PhD)</a:t>
            </a:r>
            <a:endParaRPr lang="tr-TR" dirty="0"/>
          </a:p>
        </p:txBody>
      </p:sp>
      <p:sp>
        <p:nvSpPr>
          <p:cNvPr id="4" name="Content Placeholder 3">
            <a:extLst>
              <a:ext uri="{FF2B5EF4-FFF2-40B4-BE49-F238E27FC236}">
                <a16:creationId xmlns:a16="http://schemas.microsoft.com/office/drawing/2014/main" id="{F331E7FF-70C4-B645-9A96-52B100AC3DE2}"/>
              </a:ext>
            </a:extLst>
          </p:cNvPr>
          <p:cNvSpPr>
            <a:spLocks noGrp="1"/>
          </p:cNvSpPr>
          <p:nvPr>
            <p:ph sz="quarter" idx="11"/>
          </p:nvPr>
        </p:nvSpPr>
        <p:spPr/>
        <p:txBody>
          <a:bodyPr/>
          <a:lstStyle/>
          <a:p>
            <a:r>
              <a:rPr lang="en-US" dirty="0"/>
              <a:t>Thesis committee:</a:t>
            </a:r>
          </a:p>
          <a:p>
            <a:pPr lvl="1"/>
            <a:r>
              <a:rPr lang="en-US" dirty="0"/>
              <a:t>3 members should be from thesis supervision committee</a:t>
            </a:r>
          </a:p>
          <a:p>
            <a:pPr lvl="1"/>
            <a:r>
              <a:rPr lang="en-US" dirty="0"/>
              <a:t>Minimum 2 members from different university</a:t>
            </a:r>
          </a:p>
          <a:p>
            <a:pPr lvl="1"/>
            <a:r>
              <a:rPr lang="en-US" dirty="0"/>
              <a:t>In total 5 members.</a:t>
            </a:r>
          </a:p>
          <a:p>
            <a:r>
              <a:rPr lang="en-US" dirty="0"/>
              <a:t>The committee conducts the defense exam within 1 month after receiving the student's thesis.</a:t>
            </a:r>
            <a:endParaRPr lang="tr-TR" dirty="0"/>
          </a:p>
        </p:txBody>
      </p:sp>
    </p:spTree>
    <p:extLst>
      <p:ext uri="{BB962C8B-B14F-4D97-AF65-F5344CB8AC3E}">
        <p14:creationId xmlns:p14="http://schemas.microsoft.com/office/powerpoint/2010/main" val="2922247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64369" y="6490267"/>
            <a:ext cx="330019" cy="315499"/>
          </a:xfrm>
        </p:spPr>
        <p:txBody>
          <a:bodyPr/>
          <a:lstStyle/>
          <a:p>
            <a:fld id="{2607D427-353C-DD47-9C57-CDC06D475577}" type="slidenum">
              <a:rPr lang="en-US" smtClean="0"/>
              <a:pPr/>
              <a:t>39</a:t>
            </a:fld>
            <a:endParaRPr lang="en-US" dirty="0"/>
          </a:p>
        </p:txBody>
      </p:sp>
      <p:grpSp>
        <p:nvGrpSpPr>
          <p:cNvPr id="15" name="Group 14"/>
          <p:cNvGrpSpPr/>
          <p:nvPr/>
        </p:nvGrpSpPr>
        <p:grpSpPr>
          <a:xfrm>
            <a:off x="150924" y="1755673"/>
            <a:ext cx="8833449" cy="3673055"/>
            <a:chOff x="417183" y="1382024"/>
            <a:chExt cx="7772400" cy="2864749"/>
          </a:xfrm>
        </p:grpSpPr>
        <p:grpSp>
          <p:nvGrpSpPr>
            <p:cNvPr id="49" name="Group 48"/>
            <p:cNvGrpSpPr/>
            <p:nvPr/>
          </p:nvGrpSpPr>
          <p:grpSpPr>
            <a:xfrm>
              <a:off x="417183" y="2199437"/>
              <a:ext cx="3251200" cy="1272276"/>
              <a:chOff x="520700" y="1099509"/>
              <a:chExt cx="3251200" cy="1272276"/>
            </a:xfrm>
          </p:grpSpPr>
          <p:sp>
            <p:nvSpPr>
              <p:cNvPr id="4" name="Rectangle 3"/>
              <p:cNvSpPr/>
              <p:nvPr/>
            </p:nvSpPr>
            <p:spPr>
              <a:xfrm>
                <a:off x="520700" y="1261734"/>
                <a:ext cx="1346320" cy="910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t>There are 3 possible results:</a:t>
                </a:r>
              </a:p>
            </p:txBody>
          </p:sp>
          <p:cxnSp>
            <p:nvCxnSpPr>
              <p:cNvPr id="10" name="Straight Arrow Connector 9"/>
              <p:cNvCxnSpPr/>
              <p:nvPr/>
            </p:nvCxnSpPr>
            <p:spPr>
              <a:xfrm>
                <a:off x="2198597" y="1721330"/>
                <a:ext cx="328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4" idx="3"/>
              </p:cNvCxnSpPr>
              <p:nvPr/>
            </p:nvCxnSpPr>
            <p:spPr>
              <a:xfrm>
                <a:off x="1867020" y="1716897"/>
                <a:ext cx="660280" cy="4961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4" idx="3"/>
              </p:cNvCxnSpPr>
              <p:nvPr/>
            </p:nvCxnSpPr>
            <p:spPr>
              <a:xfrm flipV="1">
                <a:off x="1867020" y="1261735"/>
                <a:ext cx="660280" cy="4551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4450" y="1099509"/>
                <a:ext cx="1187450" cy="3175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Accepted</a:t>
                </a:r>
              </a:p>
            </p:txBody>
          </p:sp>
          <p:sp>
            <p:nvSpPr>
              <p:cNvPr id="21" name="Rectangle 20"/>
              <p:cNvSpPr/>
              <p:nvPr/>
            </p:nvSpPr>
            <p:spPr>
              <a:xfrm>
                <a:off x="2584450" y="1576897"/>
                <a:ext cx="1187450" cy="3175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Rejected</a:t>
                </a:r>
              </a:p>
            </p:txBody>
          </p:sp>
          <p:sp>
            <p:nvSpPr>
              <p:cNvPr id="22" name="Rectangle 21"/>
              <p:cNvSpPr/>
              <p:nvPr/>
            </p:nvSpPr>
            <p:spPr>
              <a:xfrm>
                <a:off x="2584450" y="2054285"/>
                <a:ext cx="1187450" cy="3175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Correction</a:t>
                </a:r>
              </a:p>
            </p:txBody>
          </p:sp>
        </p:grpSp>
        <p:sp>
          <p:nvSpPr>
            <p:cNvPr id="28" name="Rectangle 27"/>
            <p:cNvSpPr/>
            <p:nvPr/>
          </p:nvSpPr>
          <p:spPr>
            <a:xfrm>
              <a:off x="4106533" y="1382024"/>
              <a:ext cx="1428750" cy="782009"/>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Follow the procedure for diploma</a:t>
              </a:r>
            </a:p>
          </p:txBody>
        </p:sp>
        <p:cxnSp>
          <p:nvCxnSpPr>
            <p:cNvPr id="30" name="Elbow Connector 29"/>
            <p:cNvCxnSpPr>
              <a:stCxn id="20" idx="3"/>
              <a:endCxn id="28" idx="1"/>
            </p:cNvCxnSpPr>
            <p:nvPr/>
          </p:nvCxnSpPr>
          <p:spPr>
            <a:xfrm flipV="1">
              <a:off x="3668383" y="1773029"/>
              <a:ext cx="438150" cy="58515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106533" y="2444570"/>
              <a:ext cx="1739900" cy="782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Your studentship will be terminated.</a:t>
              </a:r>
            </a:p>
          </p:txBody>
        </p:sp>
        <p:cxnSp>
          <p:nvCxnSpPr>
            <p:cNvPr id="34" name="Straight Arrow Connector 33"/>
            <p:cNvCxnSpPr>
              <a:stCxn id="21" idx="3"/>
              <a:endCxn id="32" idx="1"/>
            </p:cNvCxnSpPr>
            <p:nvPr/>
          </p:nvCxnSpPr>
          <p:spPr>
            <a:xfrm>
              <a:off x="3668383" y="2835575"/>
              <a:ext cx="438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385813" y="3464764"/>
              <a:ext cx="1739900" cy="782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Max. </a:t>
              </a:r>
              <a:r>
                <a:rPr lang="en-US"/>
                <a:t>6 </a:t>
              </a:r>
              <a:r>
                <a:rPr lang="en-US" dirty="0"/>
                <a:t>months for correction</a:t>
              </a:r>
            </a:p>
          </p:txBody>
        </p:sp>
        <p:cxnSp>
          <p:nvCxnSpPr>
            <p:cNvPr id="42" name="Elbow Connector 41"/>
            <p:cNvCxnSpPr>
              <a:stCxn id="22" idx="3"/>
              <a:endCxn id="40" idx="1"/>
            </p:cNvCxnSpPr>
            <p:nvPr/>
          </p:nvCxnSpPr>
          <p:spPr>
            <a:xfrm>
              <a:off x="3668383" y="3312963"/>
              <a:ext cx="717430" cy="5428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760833" y="3464764"/>
              <a:ext cx="1428750" cy="78200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Re-defense</a:t>
              </a:r>
            </a:p>
          </p:txBody>
        </p:sp>
        <p:cxnSp>
          <p:nvCxnSpPr>
            <p:cNvPr id="45" name="Straight Arrow Connector 44"/>
            <p:cNvCxnSpPr>
              <a:stCxn id="40" idx="3"/>
              <a:endCxn id="43" idx="1"/>
            </p:cNvCxnSpPr>
            <p:nvPr/>
          </p:nvCxnSpPr>
          <p:spPr>
            <a:xfrm>
              <a:off x="6125713" y="3855769"/>
              <a:ext cx="6351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43" idx="0"/>
              <a:endCxn id="32" idx="3"/>
            </p:cNvCxnSpPr>
            <p:nvPr/>
          </p:nvCxnSpPr>
          <p:spPr>
            <a:xfrm flipH="1" flipV="1">
              <a:off x="5846433" y="2835575"/>
              <a:ext cx="1628775" cy="629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3" idx="0"/>
              <a:endCxn id="28" idx="3"/>
            </p:cNvCxnSpPr>
            <p:nvPr/>
          </p:nvCxnSpPr>
          <p:spPr>
            <a:xfrm rot="16200000" flipV="1">
              <a:off x="5659379" y="1648934"/>
              <a:ext cx="1691735" cy="193992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25712" y="2676825"/>
              <a:ext cx="673582" cy="1015663"/>
            </a:xfrm>
            <a:prstGeom prst="rect">
              <a:avLst/>
            </a:prstGeom>
          </p:spPr>
          <p:txBody>
            <a:bodyPr wrap="none">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13" name="Rectangle 12"/>
            <p:cNvSpPr/>
            <p:nvPr/>
          </p:nvSpPr>
          <p:spPr>
            <a:xfrm>
              <a:off x="6332864" y="1687685"/>
              <a:ext cx="788999" cy="1015663"/>
            </a:xfrm>
            <a:prstGeom prst="rect">
              <a:avLst/>
            </a:prstGeom>
          </p:spPr>
          <p:txBody>
            <a:bodyPr wrap="none">
              <a:spAutoFit/>
            </a:bodyPr>
            <a:lstStyle/>
            <a:p>
              <a:r>
                <a:rPr lang="en-US" sz="6000" dirty="0">
                  <a:solidFill>
                    <a:srgbClr val="00B050"/>
                  </a:solidFill>
                  <a:sym typeface="Wingdings" panose="05000000000000000000" pitchFamily="2" charset="2"/>
                </a:rPr>
                <a:t></a:t>
              </a:r>
              <a:endParaRPr lang="en-US" sz="6000" dirty="0">
                <a:solidFill>
                  <a:srgbClr val="00B050"/>
                </a:solidFill>
              </a:endParaRPr>
            </a:p>
          </p:txBody>
        </p:sp>
      </p:grpSp>
      <p:sp>
        <p:nvSpPr>
          <p:cNvPr id="29" name="Title 2"/>
          <p:cNvSpPr txBox="1">
            <a:spLocks/>
          </p:cNvSpPr>
          <p:nvPr/>
        </p:nvSpPr>
        <p:spPr>
          <a:xfrm>
            <a:off x="360655" y="243273"/>
            <a:ext cx="8198459" cy="992404"/>
          </a:xfrm>
          <a:prstGeom prst="rect">
            <a:avLst/>
          </a:prstGeom>
        </p:spPr>
        <p:txBody>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en-US"/>
              <a:t>Defense Exam</a:t>
            </a:r>
            <a:endParaRPr lang="en-US" dirty="0"/>
          </a:p>
        </p:txBody>
      </p:sp>
    </p:spTree>
    <p:extLst>
      <p:ext uri="{BB962C8B-B14F-4D97-AF65-F5344CB8AC3E}">
        <p14:creationId xmlns:p14="http://schemas.microsoft.com/office/powerpoint/2010/main" val="380614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07D427-353C-DD47-9C57-CDC06D475577}" type="slidenum">
              <a:rPr lang="en-US" smtClean="0"/>
              <a:pPr/>
              <a:t>4</a:t>
            </a:fld>
            <a:endParaRPr lang="en-US" dirty="0"/>
          </a:p>
        </p:txBody>
      </p:sp>
      <p:grpSp>
        <p:nvGrpSpPr>
          <p:cNvPr id="4" name="Grup 3">
            <a:extLst>
              <a:ext uri="{FF2B5EF4-FFF2-40B4-BE49-F238E27FC236}">
                <a16:creationId xmlns:a16="http://schemas.microsoft.com/office/drawing/2014/main" id="{5510B9F4-5EF0-4BFD-BFE6-D84D2CEC297C}"/>
              </a:ext>
            </a:extLst>
          </p:cNvPr>
          <p:cNvGrpSpPr/>
          <p:nvPr/>
        </p:nvGrpSpPr>
        <p:grpSpPr>
          <a:xfrm>
            <a:off x="4985200" y="1406132"/>
            <a:ext cx="1489769" cy="3635375"/>
            <a:chOff x="5076168" y="911969"/>
            <a:chExt cx="1489769" cy="3635375"/>
          </a:xfrm>
        </p:grpSpPr>
        <p:grpSp>
          <p:nvGrpSpPr>
            <p:cNvPr id="10" name="Group 9"/>
            <p:cNvGrpSpPr/>
            <p:nvPr/>
          </p:nvGrpSpPr>
          <p:grpSpPr>
            <a:xfrm>
              <a:off x="5076168" y="911969"/>
              <a:ext cx="1489769" cy="3635375"/>
              <a:chOff x="3070346" y="0"/>
              <a:chExt cx="1489769" cy="3635375"/>
            </a:xfrm>
          </p:grpSpPr>
          <p:sp>
            <p:nvSpPr>
              <p:cNvPr id="12" name="Rounded Rectangle 11"/>
              <p:cNvSpPr/>
              <p:nvPr/>
            </p:nvSpPr>
            <p:spPr>
              <a:xfrm>
                <a:off x="3070346" y="0"/>
                <a:ext cx="1489769" cy="3635375"/>
              </a:xfrm>
              <a:prstGeom prst="roundRect">
                <a:avLst>
                  <a:gd name="adj" fmla="val 10000"/>
                </a:avLst>
              </a:prstGeom>
            </p:spPr>
            <p:style>
              <a:lnRef idx="2">
                <a:schemeClr val="lt1">
                  <a:hueOff val="0"/>
                  <a:satOff val="0"/>
                  <a:lumOff val="0"/>
                  <a:alphaOff val="0"/>
                </a:schemeClr>
              </a:lnRef>
              <a:fillRef idx="1">
                <a:schemeClr val="accent3">
                  <a:hueOff val="668651"/>
                  <a:satOff val="6357"/>
                  <a:lumOff val="-11897"/>
                  <a:alphaOff val="0"/>
                </a:schemeClr>
              </a:fillRef>
              <a:effectRef idx="0">
                <a:schemeClr val="accent3">
                  <a:hueOff val="668651"/>
                  <a:satOff val="6357"/>
                  <a:lumOff val="-11897"/>
                  <a:alphaOff val="0"/>
                </a:schemeClr>
              </a:effectRef>
              <a:fontRef idx="minor">
                <a:schemeClr val="lt1"/>
              </a:fontRef>
            </p:style>
          </p:sp>
          <p:sp>
            <p:nvSpPr>
              <p:cNvPr id="13" name="Rounded Rectangle 4"/>
              <p:cNvSpPr/>
              <p:nvPr/>
            </p:nvSpPr>
            <p:spPr>
              <a:xfrm>
                <a:off x="3070346" y="1771650"/>
                <a:ext cx="1489769" cy="14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sz="1500" dirty="0"/>
                  <a:t>Tuba ÖZCAN </a:t>
                </a:r>
                <a:r>
                  <a:rPr lang="en-US" sz="1600" dirty="0"/>
                  <a:t>Secretary of GSENS</a:t>
                </a:r>
              </a:p>
              <a:p>
                <a:pPr lvl="0" algn="ctr" defTabSz="666750">
                  <a:lnSpc>
                    <a:spcPct val="90000"/>
                  </a:lnSpc>
                  <a:spcBef>
                    <a:spcPct val="0"/>
                  </a:spcBef>
                  <a:spcAft>
                    <a:spcPct val="35000"/>
                  </a:spcAft>
                </a:pPr>
                <a:endParaRPr lang="en-US" sz="1500" kern="1200" dirty="0"/>
              </a:p>
            </p:txBody>
          </p:sp>
        </p:grpSp>
        <p:sp>
          <p:nvSpPr>
            <p:cNvPr id="11" name="Oval 10"/>
            <p:cNvSpPr/>
            <p:nvPr/>
          </p:nvSpPr>
          <p:spPr>
            <a:xfrm>
              <a:off x="5215763" y="1163880"/>
              <a:ext cx="1210579" cy="1210579"/>
            </a:xfrm>
            <a:prstGeom prst="ellipse">
              <a:avLst/>
            </a:prstGeom>
            <a:blipFill>
              <a:blip r:embed="rId2">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3">
                <a:tint val="50000"/>
                <a:hueOff val="919987"/>
                <a:satOff val="-24537"/>
                <a:lumOff val="-3344"/>
                <a:alphaOff val="0"/>
              </a:schemeClr>
            </a:effectRef>
            <a:fontRef idx="minor">
              <a:schemeClr val="lt1">
                <a:hueOff val="0"/>
                <a:satOff val="0"/>
                <a:lumOff val="0"/>
                <a:alphaOff val="0"/>
              </a:schemeClr>
            </a:fontRef>
          </p:style>
        </p:sp>
      </p:grpSp>
      <p:grpSp>
        <p:nvGrpSpPr>
          <p:cNvPr id="7" name="Grup 6">
            <a:extLst>
              <a:ext uri="{FF2B5EF4-FFF2-40B4-BE49-F238E27FC236}">
                <a16:creationId xmlns:a16="http://schemas.microsoft.com/office/drawing/2014/main" id="{A00D1AFC-9B69-4C70-A6B8-991025CC5B26}"/>
              </a:ext>
            </a:extLst>
          </p:cNvPr>
          <p:cNvGrpSpPr/>
          <p:nvPr/>
        </p:nvGrpSpPr>
        <p:grpSpPr>
          <a:xfrm>
            <a:off x="155140" y="1406132"/>
            <a:ext cx="1489769" cy="3635375"/>
            <a:chOff x="155140" y="947736"/>
            <a:chExt cx="1489769" cy="3635375"/>
          </a:xfrm>
        </p:grpSpPr>
        <p:grpSp>
          <p:nvGrpSpPr>
            <p:cNvPr id="14" name="Group 13"/>
            <p:cNvGrpSpPr/>
            <p:nvPr/>
          </p:nvGrpSpPr>
          <p:grpSpPr>
            <a:xfrm>
              <a:off x="155140" y="947736"/>
              <a:ext cx="1489769" cy="3635375"/>
              <a:chOff x="4604809" y="0"/>
              <a:chExt cx="1489769" cy="3635375"/>
            </a:xfrm>
          </p:grpSpPr>
          <p:sp>
            <p:nvSpPr>
              <p:cNvPr id="15" name="Rounded Rectangle 14"/>
              <p:cNvSpPr/>
              <p:nvPr/>
            </p:nvSpPr>
            <p:spPr>
              <a:xfrm>
                <a:off x="4604809" y="0"/>
                <a:ext cx="1489769" cy="3635375"/>
              </a:xfrm>
              <a:prstGeom prst="roundRect">
                <a:avLst>
                  <a:gd name="adj" fmla="val 10000"/>
                </a:avLst>
              </a:prstGeom>
            </p:spPr>
            <p:style>
              <a:lnRef idx="2">
                <a:schemeClr val="lt1">
                  <a:hueOff val="0"/>
                  <a:satOff val="0"/>
                  <a:lumOff val="0"/>
                  <a:alphaOff val="0"/>
                </a:schemeClr>
              </a:lnRef>
              <a:fillRef idx="1">
                <a:schemeClr val="accent3">
                  <a:hueOff val="1002976"/>
                  <a:satOff val="9535"/>
                  <a:lumOff val="-17846"/>
                  <a:alphaOff val="0"/>
                </a:schemeClr>
              </a:fillRef>
              <a:effectRef idx="0">
                <a:schemeClr val="accent3">
                  <a:hueOff val="1002976"/>
                  <a:satOff val="9535"/>
                  <a:lumOff val="-17846"/>
                  <a:alphaOff val="0"/>
                </a:schemeClr>
              </a:effectRef>
              <a:fontRef idx="minor">
                <a:schemeClr val="lt1"/>
              </a:fontRef>
            </p:style>
          </p:sp>
          <p:sp>
            <p:nvSpPr>
              <p:cNvPr id="16" name="Rounded Rectangle 4"/>
              <p:cNvSpPr/>
              <p:nvPr/>
            </p:nvSpPr>
            <p:spPr>
              <a:xfrm>
                <a:off x="4604809" y="1898650"/>
                <a:ext cx="1489769" cy="1175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Advisor</a:t>
                </a:r>
              </a:p>
            </p:txBody>
          </p:sp>
        </p:grpSp>
        <p:sp>
          <p:nvSpPr>
            <p:cNvPr id="17" name="Oval 16"/>
            <p:cNvSpPr/>
            <p:nvPr/>
          </p:nvSpPr>
          <p:spPr>
            <a:xfrm>
              <a:off x="312649" y="1226184"/>
              <a:ext cx="1174750" cy="123602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up 4">
            <a:extLst>
              <a:ext uri="{FF2B5EF4-FFF2-40B4-BE49-F238E27FC236}">
                <a16:creationId xmlns:a16="http://schemas.microsoft.com/office/drawing/2014/main" id="{36D10F4F-EFC6-455B-9DBF-484BA666D44C}"/>
              </a:ext>
            </a:extLst>
          </p:cNvPr>
          <p:cNvGrpSpPr/>
          <p:nvPr/>
        </p:nvGrpSpPr>
        <p:grpSpPr>
          <a:xfrm>
            <a:off x="7387874" y="1443202"/>
            <a:ext cx="1489769" cy="3635375"/>
            <a:chOff x="7400230" y="896937"/>
            <a:chExt cx="1489769" cy="3635375"/>
          </a:xfrm>
        </p:grpSpPr>
        <p:grpSp>
          <p:nvGrpSpPr>
            <p:cNvPr id="18" name="Group 17"/>
            <p:cNvGrpSpPr/>
            <p:nvPr/>
          </p:nvGrpSpPr>
          <p:grpSpPr>
            <a:xfrm>
              <a:off x="7400230" y="896937"/>
              <a:ext cx="1489769" cy="3635375"/>
              <a:chOff x="1535883" y="0"/>
              <a:chExt cx="1489769" cy="3635375"/>
            </a:xfrm>
          </p:grpSpPr>
          <p:sp>
            <p:nvSpPr>
              <p:cNvPr id="20" name="Rounded Rectangle 19"/>
              <p:cNvSpPr/>
              <p:nvPr/>
            </p:nvSpPr>
            <p:spPr>
              <a:xfrm>
                <a:off x="1535883" y="0"/>
                <a:ext cx="1489769" cy="3635375"/>
              </a:xfrm>
              <a:prstGeom prst="roundRect">
                <a:avLst>
                  <a:gd name="adj" fmla="val 10000"/>
                </a:avLst>
              </a:prstGeom>
            </p:spPr>
            <p:style>
              <a:lnRef idx="2">
                <a:schemeClr val="lt1">
                  <a:hueOff val="0"/>
                  <a:satOff val="0"/>
                  <a:lumOff val="0"/>
                  <a:alphaOff val="0"/>
                </a:schemeClr>
              </a:lnRef>
              <a:fillRef idx="1">
                <a:schemeClr val="accent3">
                  <a:hueOff val="334325"/>
                  <a:satOff val="3178"/>
                  <a:lumOff val="-5949"/>
                  <a:alphaOff val="0"/>
                </a:schemeClr>
              </a:fillRef>
              <a:effectRef idx="0">
                <a:schemeClr val="accent3">
                  <a:hueOff val="334325"/>
                  <a:satOff val="3178"/>
                  <a:lumOff val="-5949"/>
                  <a:alphaOff val="0"/>
                </a:schemeClr>
              </a:effectRef>
              <a:fontRef idx="minor">
                <a:schemeClr val="lt1"/>
              </a:fontRef>
            </p:style>
          </p:sp>
          <p:sp>
            <p:nvSpPr>
              <p:cNvPr id="21" name="Rounded Rectangle 4"/>
              <p:cNvSpPr/>
              <p:nvPr/>
            </p:nvSpPr>
            <p:spPr>
              <a:xfrm>
                <a:off x="1535883" y="1771650"/>
                <a:ext cx="1489769" cy="14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Prof. Dr. Yasemin YUKSEL DURMAZ, Director of GSENS</a:t>
                </a:r>
              </a:p>
            </p:txBody>
          </p:sp>
        </p:grpSp>
        <p:sp>
          <p:nvSpPr>
            <p:cNvPr id="19" name="Oval 18"/>
            <p:cNvSpPr/>
            <p:nvPr/>
          </p:nvSpPr>
          <p:spPr>
            <a:xfrm>
              <a:off x="7539825" y="1226184"/>
              <a:ext cx="1210579" cy="1210579"/>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3">
                <a:tint val="50000"/>
                <a:hueOff val="459993"/>
                <a:satOff val="-12269"/>
                <a:lumOff val="-1672"/>
                <a:alphaOff val="0"/>
              </a:schemeClr>
            </a:effectRef>
            <a:fontRef idx="minor">
              <a:schemeClr val="lt1">
                <a:hueOff val="0"/>
                <a:satOff val="0"/>
                <a:lumOff val="0"/>
                <a:alphaOff val="0"/>
              </a:schemeClr>
            </a:fontRef>
          </p:style>
        </p:sp>
      </p:grpSp>
      <p:sp>
        <p:nvSpPr>
          <p:cNvPr id="26" name="Title 2"/>
          <p:cNvSpPr txBox="1">
            <a:spLocks/>
          </p:cNvSpPr>
          <p:nvPr/>
        </p:nvSpPr>
        <p:spPr>
          <a:xfrm>
            <a:off x="170155" y="163898"/>
            <a:ext cx="8198459" cy="534602"/>
          </a:xfrm>
          <a:prstGeom prst="rect">
            <a:avLst/>
          </a:prstGeom>
        </p:spPr>
        <p:txBody>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en-US" sz="3200" dirty="0"/>
              <a:t>Problem Solving Organization</a:t>
            </a:r>
          </a:p>
        </p:txBody>
      </p:sp>
      <p:sp>
        <p:nvSpPr>
          <p:cNvPr id="27" name="Right Arrow 26"/>
          <p:cNvSpPr/>
          <p:nvPr/>
        </p:nvSpPr>
        <p:spPr>
          <a:xfrm>
            <a:off x="4105423" y="3073800"/>
            <a:ext cx="834293" cy="300038"/>
          </a:xfrm>
          <a:prstGeom prst="rightArrow">
            <a:avLst/>
          </a:prstGeom>
          <a:solidFill>
            <a:schemeClr val="accent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1690393" y="3073800"/>
            <a:ext cx="834293" cy="300038"/>
          </a:xfrm>
          <a:prstGeom prst="rightArrow">
            <a:avLst/>
          </a:prstGeom>
          <a:solidFill>
            <a:schemeClr val="accent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a:off x="6520453" y="3073800"/>
            <a:ext cx="834293" cy="300038"/>
          </a:xfrm>
          <a:prstGeom prst="rightArrow">
            <a:avLst/>
          </a:prstGeom>
          <a:solidFill>
            <a:schemeClr val="accent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AC067DB-F70E-524D-A07F-9CB51D0B17DB}"/>
              </a:ext>
            </a:extLst>
          </p:cNvPr>
          <p:cNvSpPr/>
          <p:nvPr/>
        </p:nvSpPr>
        <p:spPr>
          <a:xfrm>
            <a:off x="5168021" y="1684580"/>
            <a:ext cx="1124125" cy="1177589"/>
          </a:xfrm>
          <a:prstGeom prst="ellipse">
            <a:avLst/>
          </a:prstGeom>
          <a:blipFill>
            <a:blip r:embed="rId4"/>
            <a:srcRect/>
            <a:stretch>
              <a:fillRect t="-2000" b="-2000"/>
            </a:stretch>
          </a:blipFill>
        </p:spPr>
        <p:style>
          <a:lnRef idx="2">
            <a:schemeClr val="lt1">
              <a:hueOff val="0"/>
              <a:satOff val="0"/>
              <a:lumOff val="0"/>
              <a:alphaOff val="0"/>
            </a:schemeClr>
          </a:lnRef>
          <a:fillRef idx="1">
            <a:scrgbClr r="0" g="0" b="0"/>
          </a:fillRef>
          <a:effectRef idx="0">
            <a:schemeClr val="accent3">
              <a:tint val="50000"/>
              <a:hueOff val="689989"/>
              <a:satOff val="-18403"/>
              <a:lumOff val="-2508"/>
              <a:alphaOff val="0"/>
            </a:schemeClr>
          </a:effectRef>
          <a:fontRef idx="minor">
            <a:schemeClr val="lt1">
              <a:hueOff val="0"/>
              <a:satOff val="0"/>
              <a:lumOff val="0"/>
              <a:alphaOff val="0"/>
            </a:schemeClr>
          </a:fontRef>
        </p:style>
      </p:sp>
      <p:grpSp>
        <p:nvGrpSpPr>
          <p:cNvPr id="35" name="Group 34">
            <a:extLst>
              <a:ext uri="{FF2B5EF4-FFF2-40B4-BE49-F238E27FC236}">
                <a16:creationId xmlns:a16="http://schemas.microsoft.com/office/drawing/2014/main" id="{4B25B313-F91E-5446-BC4F-894BB341651F}"/>
              </a:ext>
            </a:extLst>
          </p:cNvPr>
          <p:cNvGrpSpPr/>
          <p:nvPr/>
        </p:nvGrpSpPr>
        <p:grpSpPr>
          <a:xfrm>
            <a:off x="2582561" y="1339246"/>
            <a:ext cx="1644405" cy="3841750"/>
            <a:chOff x="4916809" y="0"/>
            <a:chExt cx="2387443" cy="3841750"/>
          </a:xfrm>
        </p:grpSpPr>
        <p:sp>
          <p:nvSpPr>
            <p:cNvPr id="37" name="Rounded Rectangle 36">
              <a:extLst>
                <a:ext uri="{FF2B5EF4-FFF2-40B4-BE49-F238E27FC236}">
                  <a16:creationId xmlns:a16="http://schemas.microsoft.com/office/drawing/2014/main" id="{7CA97F23-7554-3247-96B2-108907E44E9B}"/>
                </a:ext>
              </a:extLst>
            </p:cNvPr>
            <p:cNvSpPr/>
            <p:nvPr/>
          </p:nvSpPr>
          <p:spPr>
            <a:xfrm>
              <a:off x="4916809" y="0"/>
              <a:ext cx="2386056" cy="3841750"/>
            </a:xfrm>
            <a:prstGeom prst="roundRect">
              <a:avLst>
                <a:gd name="adj" fmla="val 10000"/>
              </a:avLst>
            </a:prstGeom>
          </p:spPr>
          <p:style>
            <a:lnRef idx="2">
              <a:schemeClr val="lt1">
                <a:hueOff val="0"/>
                <a:satOff val="0"/>
                <a:lumOff val="0"/>
                <a:alphaOff val="0"/>
              </a:schemeClr>
            </a:lnRef>
            <a:fillRef idx="1">
              <a:schemeClr val="accent3">
                <a:hueOff val="1002976"/>
                <a:satOff val="9535"/>
                <a:lumOff val="-17846"/>
                <a:alphaOff val="0"/>
              </a:schemeClr>
            </a:fillRef>
            <a:effectRef idx="0">
              <a:schemeClr val="accent3">
                <a:hueOff val="1002976"/>
                <a:satOff val="9535"/>
                <a:lumOff val="-17846"/>
                <a:alphaOff val="0"/>
              </a:schemeClr>
            </a:effectRef>
            <a:fontRef idx="minor">
              <a:schemeClr val="lt1"/>
            </a:fontRef>
          </p:style>
        </p:sp>
        <p:sp>
          <p:nvSpPr>
            <p:cNvPr id="38" name="Rounded Rectangle 4">
              <a:extLst>
                <a:ext uri="{FF2B5EF4-FFF2-40B4-BE49-F238E27FC236}">
                  <a16:creationId xmlns:a16="http://schemas.microsoft.com/office/drawing/2014/main" id="{9D1C85DE-BB74-5F45-969F-AB1D956B1048}"/>
                </a:ext>
              </a:extLst>
            </p:cNvPr>
            <p:cNvSpPr txBox="1"/>
            <p:nvPr/>
          </p:nvSpPr>
          <p:spPr>
            <a:xfrm>
              <a:off x="4918196" y="1763967"/>
              <a:ext cx="2386056" cy="153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br>
                <a:rPr lang="en-US" sz="1600" kern="1200" dirty="0"/>
              </a:br>
              <a:r>
                <a:rPr lang="en-US" sz="1600" kern="1200" dirty="0"/>
                <a:t>Secretariat of GSENS</a:t>
              </a:r>
            </a:p>
          </p:txBody>
        </p:sp>
      </p:grpSp>
      <p:sp>
        <p:nvSpPr>
          <p:cNvPr id="3" name="Oval 2">
            <a:extLst>
              <a:ext uri="{FF2B5EF4-FFF2-40B4-BE49-F238E27FC236}">
                <a16:creationId xmlns:a16="http://schemas.microsoft.com/office/drawing/2014/main" id="{A4107DF1-23FA-A9EA-F2C1-F18F50B4CC85}"/>
              </a:ext>
            </a:extLst>
          </p:cNvPr>
          <p:cNvSpPr/>
          <p:nvPr/>
        </p:nvSpPr>
        <p:spPr>
          <a:xfrm>
            <a:off x="2766623" y="1772449"/>
            <a:ext cx="1174750" cy="123602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552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40</a:t>
            </a:fld>
            <a:endParaRPr lang="en-US" dirty="0"/>
          </a:p>
        </p:txBody>
      </p:sp>
      <p:sp>
        <p:nvSpPr>
          <p:cNvPr id="3" name="Title 2"/>
          <p:cNvSpPr>
            <a:spLocks noGrp="1"/>
          </p:cNvSpPr>
          <p:nvPr>
            <p:ph type="title"/>
          </p:nvPr>
        </p:nvSpPr>
        <p:spPr>
          <a:xfrm>
            <a:off x="360363" y="0"/>
            <a:ext cx="8198459" cy="992404"/>
          </a:xfrm>
        </p:spPr>
        <p:txBody>
          <a:bodyPr/>
          <a:lstStyle/>
          <a:p>
            <a:r>
              <a:rPr lang="en-US" dirty="0"/>
              <a:t>Diploma (PhD)</a:t>
            </a:r>
          </a:p>
        </p:txBody>
      </p:sp>
      <p:sp>
        <p:nvSpPr>
          <p:cNvPr id="4" name="Content Placeholder 3"/>
          <p:cNvSpPr>
            <a:spLocks noGrp="1"/>
          </p:cNvSpPr>
          <p:nvPr>
            <p:ph sz="quarter" idx="11"/>
          </p:nvPr>
        </p:nvSpPr>
        <p:spPr>
          <a:xfrm>
            <a:off x="360363" y="992404"/>
            <a:ext cx="8199437" cy="4975397"/>
          </a:xfrm>
        </p:spPr>
        <p:txBody>
          <a:bodyPr>
            <a:normAutofit fontScale="85000" lnSpcReduction="10000"/>
          </a:bodyPr>
          <a:lstStyle/>
          <a:p>
            <a:r>
              <a:rPr lang="en-US" dirty="0"/>
              <a:t>The thesis, which has been corrected within a month and prepared </a:t>
            </a:r>
            <a:r>
              <a:rPr lang="en-US" b="1" dirty="0"/>
              <a:t>according to the thesis writing guide</a:t>
            </a:r>
            <a:r>
              <a:rPr lang="en-US" dirty="0"/>
              <a:t>, needs to be checked by the relevant GSENS Thesis Control Supervisor and the Thesis Checklist needs to be completed. Before this process, the STUDENT'S ADVISOR MUST REVIEW THE THESIS ONE LAST TIME.</a:t>
            </a:r>
          </a:p>
          <a:p>
            <a:r>
              <a:rPr lang="en-US" dirty="0"/>
              <a:t>The thesis, which has been prepared and checked according to the thesis writing guide (2 hard copies containing the signatures of all jury members and the result page of the originality report, and 1 electronic copy as CD) should be submitted to GSENS.</a:t>
            </a:r>
          </a:p>
          <a:p>
            <a:r>
              <a:rPr lang="en-US" dirty="0"/>
              <a:t>Graduation date will be the date that student submitted his\her thesis to GSENS.</a:t>
            </a:r>
          </a:p>
          <a:p>
            <a:r>
              <a:rPr lang="en-US" dirty="0"/>
              <a:t>If necessary, student can request 1 more month to complete this process.</a:t>
            </a:r>
          </a:p>
          <a:p>
            <a:pPr lvl="1"/>
            <a:r>
              <a:rPr lang="en-US" dirty="0"/>
              <a:t>However, after this point, if thesis won't be submitted, student will be passive student and won't be able to use any right of being student. (Immigration office and army for native students)</a:t>
            </a:r>
          </a:p>
          <a:p>
            <a:pPr lvl="1"/>
            <a:r>
              <a:rPr lang="en-US" dirty="0"/>
              <a:t>End of the max. time for PhD program, studentship will be terminated.</a:t>
            </a:r>
          </a:p>
        </p:txBody>
      </p:sp>
    </p:spTree>
    <p:extLst>
      <p:ext uri="{BB962C8B-B14F-4D97-AF65-F5344CB8AC3E}">
        <p14:creationId xmlns:p14="http://schemas.microsoft.com/office/powerpoint/2010/main" val="4101439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07D427-353C-DD47-9C57-CDC06D475577}" type="slidenum">
              <a:rPr lang="en-US" smtClean="0"/>
              <a:pPr/>
              <a:t>41</a:t>
            </a:fld>
            <a:endParaRPr lang="en-US" dirty="0"/>
          </a:p>
        </p:txBody>
      </p:sp>
      <p:sp>
        <p:nvSpPr>
          <p:cNvPr id="3" name="Rectangle 2"/>
          <p:cNvSpPr/>
          <p:nvPr/>
        </p:nvSpPr>
        <p:spPr>
          <a:xfrm>
            <a:off x="6651625" y="2667000"/>
            <a:ext cx="2333625" cy="1524000"/>
          </a:xfrm>
          <a:prstGeom prst="rect">
            <a:avLst/>
          </a:prstGeom>
          <a:solidFill>
            <a:srgbClr val="000000"/>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HTML:</a:t>
            </a:r>
            <a:r>
              <a:rPr lang="tr-TR" b="1" i="0" dirty="0">
                <a:solidFill>
                  <a:schemeClr val="bg1"/>
                </a:solidFill>
                <a:effectLst/>
                <a:latin typeface="Arial" panose="020B0604020202020204" pitchFamily="34" charset="0"/>
                <a:cs typeface="Arial" panose="020B0604020202020204" pitchFamily="34" charset="0"/>
              </a:rPr>
              <a:t>#000000</a:t>
            </a:r>
          </a:p>
          <a:p>
            <a:pPr algn="ctr"/>
            <a:r>
              <a:rPr lang="tr-TR" b="1" dirty="0">
                <a:solidFill>
                  <a:schemeClr val="bg1"/>
                </a:solidFill>
                <a:latin typeface="Arial" panose="020B0604020202020204" pitchFamily="34" charset="0"/>
                <a:cs typeface="Arial" panose="020B0604020202020204" pitchFamily="34" charset="0"/>
              </a:rPr>
              <a:t>RGB(0,0,0)</a:t>
            </a:r>
            <a:endParaRPr lang="en-US" b="1" dirty="0">
              <a:solidFill>
                <a:schemeClr val="bg1"/>
              </a:solidFill>
              <a:latin typeface="Arial" panose="020B0604020202020204" pitchFamily="34" charset="0"/>
              <a:cs typeface="Arial" panose="020B0604020202020204" pitchFamily="34" charset="0"/>
            </a:endParaRPr>
          </a:p>
        </p:txBody>
      </p:sp>
      <p:pic>
        <p:nvPicPr>
          <p:cNvPr id="6" name="Resim 5">
            <a:extLst>
              <a:ext uri="{FF2B5EF4-FFF2-40B4-BE49-F238E27FC236}">
                <a16:creationId xmlns:a16="http://schemas.microsoft.com/office/drawing/2014/main" id="{164BD811-E957-40F7-9303-B2C5BA9E047F}"/>
              </a:ext>
            </a:extLst>
          </p:cNvPr>
          <p:cNvPicPr>
            <a:picLocks noChangeAspect="1"/>
          </p:cNvPicPr>
          <p:nvPr/>
        </p:nvPicPr>
        <p:blipFill>
          <a:blip r:embed="rId2"/>
          <a:stretch>
            <a:fillRect/>
          </a:stretch>
        </p:blipFill>
        <p:spPr>
          <a:xfrm rot="5400000">
            <a:off x="-2697455" y="2729205"/>
            <a:ext cx="6858002" cy="1399592"/>
          </a:xfrm>
          <a:prstGeom prst="rect">
            <a:avLst/>
          </a:prstGeom>
        </p:spPr>
      </p:pic>
      <p:pic>
        <p:nvPicPr>
          <p:cNvPr id="8" name="Resim 7">
            <a:extLst>
              <a:ext uri="{FF2B5EF4-FFF2-40B4-BE49-F238E27FC236}">
                <a16:creationId xmlns:a16="http://schemas.microsoft.com/office/drawing/2014/main" id="{06846697-4A28-4F09-82F6-4B108BBE80BF}"/>
              </a:ext>
            </a:extLst>
          </p:cNvPr>
          <p:cNvPicPr>
            <a:picLocks noChangeAspect="1"/>
          </p:cNvPicPr>
          <p:nvPr/>
        </p:nvPicPr>
        <p:blipFill>
          <a:blip r:embed="rId3"/>
          <a:stretch>
            <a:fillRect/>
          </a:stretch>
        </p:blipFill>
        <p:spPr>
          <a:xfrm>
            <a:off x="1616845" y="2"/>
            <a:ext cx="4849278" cy="6858000"/>
          </a:xfrm>
          <a:prstGeom prst="rect">
            <a:avLst/>
          </a:prstGeom>
        </p:spPr>
      </p:pic>
      <p:pic>
        <p:nvPicPr>
          <p:cNvPr id="5" name="Picture 4">
            <a:extLst>
              <a:ext uri="{FF2B5EF4-FFF2-40B4-BE49-F238E27FC236}">
                <a16:creationId xmlns:a16="http://schemas.microsoft.com/office/drawing/2014/main" id="{892DF7DB-8096-5448-A5C3-89BD240EE988}"/>
              </a:ext>
            </a:extLst>
          </p:cNvPr>
          <p:cNvPicPr>
            <a:picLocks noChangeAspect="1"/>
          </p:cNvPicPr>
          <p:nvPr/>
        </p:nvPicPr>
        <p:blipFill>
          <a:blip r:embed="rId4"/>
          <a:stretch>
            <a:fillRect/>
          </a:stretch>
        </p:blipFill>
        <p:spPr>
          <a:xfrm>
            <a:off x="1889298" y="3723888"/>
            <a:ext cx="4304372" cy="1090341"/>
          </a:xfrm>
          <a:prstGeom prst="rect">
            <a:avLst/>
          </a:prstGeom>
        </p:spPr>
      </p:pic>
    </p:spTree>
    <p:extLst>
      <p:ext uri="{BB962C8B-B14F-4D97-AF65-F5344CB8AC3E}">
        <p14:creationId xmlns:p14="http://schemas.microsoft.com/office/powerpoint/2010/main" val="1030329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E65B1-7096-BC43-84B0-BF9C58F30EC3}"/>
              </a:ext>
            </a:extLst>
          </p:cNvPr>
          <p:cNvSpPr>
            <a:spLocks noGrp="1"/>
          </p:cNvSpPr>
          <p:nvPr>
            <p:ph type="sldNum" sz="quarter" idx="4"/>
          </p:nvPr>
        </p:nvSpPr>
        <p:spPr/>
        <p:txBody>
          <a:bodyPr/>
          <a:lstStyle/>
          <a:p>
            <a:fld id="{2607D427-353C-DD47-9C57-CDC06D475577}" type="slidenum">
              <a:rPr lang="en-US" smtClean="0"/>
              <a:pPr/>
              <a:t>42</a:t>
            </a:fld>
            <a:endParaRPr lang="en-US" dirty="0"/>
          </a:p>
        </p:txBody>
      </p:sp>
      <p:pic>
        <p:nvPicPr>
          <p:cNvPr id="4" name="Picture 3">
            <a:extLst>
              <a:ext uri="{FF2B5EF4-FFF2-40B4-BE49-F238E27FC236}">
                <a16:creationId xmlns:a16="http://schemas.microsoft.com/office/drawing/2014/main" id="{BAAFA37C-E873-9947-84DC-F2F1CF367CAF}"/>
              </a:ext>
            </a:extLst>
          </p:cNvPr>
          <p:cNvPicPr>
            <a:picLocks noChangeAspect="1"/>
          </p:cNvPicPr>
          <p:nvPr/>
        </p:nvPicPr>
        <p:blipFill>
          <a:blip r:embed="rId2"/>
          <a:stretch>
            <a:fillRect/>
          </a:stretch>
        </p:blipFill>
        <p:spPr>
          <a:xfrm>
            <a:off x="437321" y="0"/>
            <a:ext cx="5386708" cy="6750431"/>
          </a:xfrm>
          <a:prstGeom prst="rect">
            <a:avLst/>
          </a:prstGeom>
        </p:spPr>
      </p:pic>
      <p:pic>
        <p:nvPicPr>
          <p:cNvPr id="5" name="Picture 4">
            <a:extLst>
              <a:ext uri="{FF2B5EF4-FFF2-40B4-BE49-F238E27FC236}">
                <a16:creationId xmlns:a16="http://schemas.microsoft.com/office/drawing/2014/main" id="{94877471-C870-AC40-8E23-E2E9EDF28E8A}"/>
              </a:ext>
            </a:extLst>
          </p:cNvPr>
          <p:cNvPicPr>
            <a:picLocks noChangeAspect="1"/>
          </p:cNvPicPr>
          <p:nvPr/>
        </p:nvPicPr>
        <p:blipFill>
          <a:blip r:embed="rId2"/>
          <a:stretch>
            <a:fillRect/>
          </a:stretch>
        </p:blipFill>
        <p:spPr>
          <a:xfrm>
            <a:off x="424069" y="0"/>
            <a:ext cx="5386708" cy="6750431"/>
          </a:xfrm>
          <a:prstGeom prst="rect">
            <a:avLst/>
          </a:prstGeom>
        </p:spPr>
      </p:pic>
    </p:spTree>
    <p:extLst>
      <p:ext uri="{BB962C8B-B14F-4D97-AF65-F5344CB8AC3E}">
        <p14:creationId xmlns:p14="http://schemas.microsoft.com/office/powerpoint/2010/main" val="75125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37C66-6E21-2341-BEE5-0508AFA39D97}"/>
              </a:ext>
            </a:extLst>
          </p:cNvPr>
          <p:cNvSpPr>
            <a:spLocks noGrp="1"/>
          </p:cNvSpPr>
          <p:nvPr>
            <p:ph type="sldNum" sz="quarter" idx="10"/>
          </p:nvPr>
        </p:nvSpPr>
        <p:spPr/>
        <p:txBody>
          <a:bodyPr/>
          <a:lstStyle/>
          <a:p>
            <a:fld id="{2607D427-353C-DD47-9C57-CDC06D475577}" type="slidenum">
              <a:rPr lang="en-US" smtClean="0"/>
              <a:pPr/>
              <a:t>5</a:t>
            </a:fld>
            <a:endParaRPr lang="en-US" dirty="0"/>
          </a:p>
        </p:txBody>
      </p:sp>
      <p:sp>
        <p:nvSpPr>
          <p:cNvPr id="3" name="Title 2">
            <a:extLst>
              <a:ext uri="{FF2B5EF4-FFF2-40B4-BE49-F238E27FC236}">
                <a16:creationId xmlns:a16="http://schemas.microsoft.com/office/drawing/2014/main" id="{D9B1FFFD-BD74-104E-B38C-712C7633C3BE}"/>
              </a:ext>
            </a:extLst>
          </p:cNvPr>
          <p:cNvSpPr>
            <a:spLocks noGrp="1"/>
          </p:cNvSpPr>
          <p:nvPr>
            <p:ph type="title"/>
          </p:nvPr>
        </p:nvSpPr>
        <p:spPr>
          <a:xfrm>
            <a:off x="705211" y="614334"/>
            <a:ext cx="8198459" cy="459092"/>
          </a:xfrm>
        </p:spPr>
        <p:txBody>
          <a:bodyPr>
            <a:normAutofit fontScale="90000"/>
          </a:bodyPr>
          <a:lstStyle/>
          <a:p>
            <a:r>
              <a:rPr lang="en-US" dirty="0"/>
              <a:t>First visit “</a:t>
            </a:r>
            <a:r>
              <a:rPr lang="en-US" dirty="0" err="1"/>
              <a:t>sens.medipol.edu.tr</a:t>
            </a:r>
            <a:r>
              <a:rPr lang="en-US" dirty="0"/>
              <a:t>”</a:t>
            </a:r>
            <a:br>
              <a:rPr lang="en-US" dirty="0"/>
            </a:br>
            <a:endParaRPr lang="en-US" dirty="0"/>
          </a:p>
        </p:txBody>
      </p:sp>
      <p:sp>
        <p:nvSpPr>
          <p:cNvPr id="4" name="Content Placeholder 3">
            <a:extLst>
              <a:ext uri="{FF2B5EF4-FFF2-40B4-BE49-F238E27FC236}">
                <a16:creationId xmlns:a16="http://schemas.microsoft.com/office/drawing/2014/main" id="{723828AD-0500-6A4C-859C-E927086A5EAE}"/>
              </a:ext>
            </a:extLst>
          </p:cNvPr>
          <p:cNvSpPr>
            <a:spLocks noGrp="1"/>
          </p:cNvSpPr>
          <p:nvPr>
            <p:ph sz="quarter" idx="11"/>
          </p:nvPr>
        </p:nvSpPr>
        <p:spPr>
          <a:xfrm>
            <a:off x="519389" y="786433"/>
            <a:ext cx="8199437" cy="4975397"/>
          </a:xfrm>
        </p:spPr>
        <p:txBody>
          <a:bodyPr>
            <a:normAutofit lnSpcReduction="10000"/>
          </a:bodyPr>
          <a:lstStyle/>
          <a:p>
            <a:r>
              <a:rPr lang="en-US" dirty="0"/>
              <a:t>Courses</a:t>
            </a:r>
          </a:p>
          <a:p>
            <a:r>
              <a:rPr lang="en-US" dirty="0"/>
              <a:t>Guideline for graduate student</a:t>
            </a:r>
          </a:p>
          <a:p>
            <a:r>
              <a:rPr lang="en-US" dirty="0"/>
              <a:t>Guideline and template for thesis</a:t>
            </a:r>
          </a:p>
          <a:p>
            <a:r>
              <a:rPr lang="en-US" dirty="0"/>
              <a:t>Procedures that needs to be done after defense exam</a:t>
            </a:r>
          </a:p>
          <a:p>
            <a:r>
              <a:rPr lang="en-US" dirty="0"/>
              <a:t>Forms</a:t>
            </a:r>
          </a:p>
          <a:p>
            <a:r>
              <a:rPr lang="en-US" dirty="0"/>
              <a:t>Letters</a:t>
            </a:r>
          </a:p>
          <a:p>
            <a:r>
              <a:rPr lang="en-US" dirty="0"/>
              <a:t>Application details</a:t>
            </a:r>
          </a:p>
          <a:p>
            <a:r>
              <a:rPr lang="en-US" dirty="0"/>
              <a:t>Program details</a:t>
            </a:r>
          </a:p>
          <a:p>
            <a:r>
              <a:rPr lang="en-US" dirty="0"/>
              <a:t>Course schedule</a:t>
            </a:r>
          </a:p>
          <a:p>
            <a:pPr marL="0" indent="0">
              <a:buNone/>
            </a:pPr>
            <a:endParaRPr lang="en-US" dirty="0"/>
          </a:p>
          <a:p>
            <a:pPr marL="0" indent="0">
              <a:buNone/>
            </a:pPr>
            <a:r>
              <a:rPr lang="en-US" dirty="0"/>
              <a:t>https://</a:t>
            </a:r>
            <a:r>
              <a:rPr lang="en-US" dirty="0" err="1"/>
              <a:t>www.medipol.edu.tr</a:t>
            </a:r>
            <a:r>
              <a:rPr lang="en-US" dirty="0"/>
              <a:t>/</a:t>
            </a:r>
            <a:r>
              <a:rPr lang="en-US" dirty="0" err="1"/>
              <a:t>en</a:t>
            </a:r>
            <a:r>
              <a:rPr lang="en-US" dirty="0"/>
              <a:t>/academics/graduate-schools/graduate-school-of-engineering-and-natural-sciences</a:t>
            </a:r>
          </a:p>
          <a:p>
            <a:endParaRPr lang="en-US" dirty="0"/>
          </a:p>
        </p:txBody>
      </p:sp>
    </p:spTree>
    <p:extLst>
      <p:ext uri="{BB962C8B-B14F-4D97-AF65-F5344CB8AC3E}">
        <p14:creationId xmlns:p14="http://schemas.microsoft.com/office/powerpoint/2010/main" val="46312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6</a:t>
            </a:fld>
            <a:endParaRPr lang="en-US" dirty="0"/>
          </a:p>
        </p:txBody>
      </p:sp>
      <p:pic>
        <p:nvPicPr>
          <p:cNvPr id="9" name="Resim 8">
            <a:extLst>
              <a:ext uri="{FF2B5EF4-FFF2-40B4-BE49-F238E27FC236}">
                <a16:creationId xmlns:a16="http://schemas.microsoft.com/office/drawing/2014/main" id="{08FD4467-005D-4E76-A9FC-9AE0FE3ED246}"/>
              </a:ext>
            </a:extLst>
          </p:cNvPr>
          <p:cNvPicPr>
            <a:picLocks noChangeAspect="1"/>
          </p:cNvPicPr>
          <p:nvPr/>
        </p:nvPicPr>
        <p:blipFill rotWithShape="1">
          <a:blip r:embed="rId2"/>
          <a:srcRect r="9677"/>
          <a:stretch/>
        </p:blipFill>
        <p:spPr>
          <a:xfrm>
            <a:off x="56091" y="1000946"/>
            <a:ext cx="2873480" cy="4806238"/>
          </a:xfrm>
          <a:prstGeom prst="rect">
            <a:avLst/>
          </a:prstGeom>
        </p:spPr>
      </p:pic>
      <p:pic>
        <p:nvPicPr>
          <p:cNvPr id="11" name="Resim 10">
            <a:extLst>
              <a:ext uri="{FF2B5EF4-FFF2-40B4-BE49-F238E27FC236}">
                <a16:creationId xmlns:a16="http://schemas.microsoft.com/office/drawing/2014/main" id="{03889215-B97C-4734-BF61-6A71B9D83CB4}"/>
              </a:ext>
            </a:extLst>
          </p:cNvPr>
          <p:cNvPicPr>
            <a:picLocks noChangeAspect="1"/>
          </p:cNvPicPr>
          <p:nvPr/>
        </p:nvPicPr>
        <p:blipFill>
          <a:blip r:embed="rId3"/>
          <a:stretch>
            <a:fillRect/>
          </a:stretch>
        </p:blipFill>
        <p:spPr>
          <a:xfrm>
            <a:off x="3031737" y="1000946"/>
            <a:ext cx="2873481" cy="4814789"/>
          </a:xfrm>
          <a:prstGeom prst="rect">
            <a:avLst/>
          </a:prstGeom>
        </p:spPr>
      </p:pic>
      <p:pic>
        <p:nvPicPr>
          <p:cNvPr id="13" name="Resim 12">
            <a:extLst>
              <a:ext uri="{FF2B5EF4-FFF2-40B4-BE49-F238E27FC236}">
                <a16:creationId xmlns:a16="http://schemas.microsoft.com/office/drawing/2014/main" id="{11513E76-14AB-4707-9BF2-E6A367BA875A}"/>
              </a:ext>
            </a:extLst>
          </p:cNvPr>
          <p:cNvPicPr>
            <a:picLocks noChangeAspect="1"/>
          </p:cNvPicPr>
          <p:nvPr/>
        </p:nvPicPr>
        <p:blipFill>
          <a:blip r:embed="rId4"/>
          <a:stretch>
            <a:fillRect/>
          </a:stretch>
        </p:blipFill>
        <p:spPr>
          <a:xfrm>
            <a:off x="6007383" y="1000946"/>
            <a:ext cx="3095832" cy="4746374"/>
          </a:xfrm>
          <a:prstGeom prst="rect">
            <a:avLst/>
          </a:prstGeom>
        </p:spPr>
      </p:pic>
      <p:sp>
        <p:nvSpPr>
          <p:cNvPr id="15" name="Metin kutusu 14">
            <a:extLst>
              <a:ext uri="{FF2B5EF4-FFF2-40B4-BE49-F238E27FC236}">
                <a16:creationId xmlns:a16="http://schemas.microsoft.com/office/drawing/2014/main" id="{9C9E8DA4-E9CF-4BD3-992E-A4D987A88DCC}"/>
              </a:ext>
            </a:extLst>
          </p:cNvPr>
          <p:cNvSpPr txBox="1"/>
          <p:nvPr/>
        </p:nvSpPr>
        <p:spPr>
          <a:xfrm>
            <a:off x="5543825" y="356484"/>
            <a:ext cx="3521242" cy="369332"/>
          </a:xfrm>
          <a:prstGeom prst="rect">
            <a:avLst/>
          </a:prstGeom>
          <a:noFill/>
        </p:spPr>
        <p:txBody>
          <a:bodyPr wrap="square">
            <a:spAutoFit/>
          </a:bodyPr>
          <a:lstStyle/>
          <a:p>
            <a:r>
              <a:rPr lang="tr-TR" dirty="0"/>
              <a:t>http://sens.medipol.edu.tr/thesis/</a:t>
            </a:r>
          </a:p>
        </p:txBody>
      </p:sp>
      <p:sp>
        <p:nvSpPr>
          <p:cNvPr id="21" name="Metin kutusu 20">
            <a:extLst>
              <a:ext uri="{FF2B5EF4-FFF2-40B4-BE49-F238E27FC236}">
                <a16:creationId xmlns:a16="http://schemas.microsoft.com/office/drawing/2014/main" id="{57D1867B-AC7A-480F-B584-A3EBBC35412F}"/>
              </a:ext>
            </a:extLst>
          </p:cNvPr>
          <p:cNvSpPr txBox="1"/>
          <p:nvPr/>
        </p:nvSpPr>
        <p:spPr>
          <a:xfrm>
            <a:off x="669774" y="421221"/>
            <a:ext cx="3521242" cy="369332"/>
          </a:xfrm>
          <a:prstGeom prst="rect">
            <a:avLst/>
          </a:prstGeom>
          <a:noFill/>
        </p:spPr>
        <p:txBody>
          <a:bodyPr wrap="square">
            <a:spAutoFit/>
          </a:bodyPr>
          <a:lstStyle/>
          <a:p>
            <a:r>
              <a:rPr lang="tr-TR" dirty="0"/>
              <a:t>http://sens.medipol.edu.tr/forms/</a:t>
            </a:r>
          </a:p>
        </p:txBody>
      </p:sp>
    </p:spTree>
    <p:extLst>
      <p:ext uri="{BB962C8B-B14F-4D97-AF65-F5344CB8AC3E}">
        <p14:creationId xmlns:p14="http://schemas.microsoft.com/office/powerpoint/2010/main" val="106602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rot="10800000">
            <a:off x="3206750" y="2389577"/>
            <a:ext cx="666750" cy="3333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a:xfrm>
            <a:off x="30636" y="6542501"/>
            <a:ext cx="330019" cy="315499"/>
          </a:xfrm>
        </p:spPr>
        <p:txBody>
          <a:bodyPr/>
          <a:lstStyle/>
          <a:p>
            <a:fld id="{2607D427-353C-DD47-9C57-CDC06D475577}" type="slidenum">
              <a:rPr lang="en-US" smtClean="0"/>
              <a:pPr/>
              <a:t>7</a:t>
            </a:fld>
            <a:endParaRPr lang="en-US" dirty="0"/>
          </a:p>
        </p:txBody>
      </p:sp>
      <p:sp>
        <p:nvSpPr>
          <p:cNvPr id="3" name="Title 2"/>
          <p:cNvSpPr>
            <a:spLocks noGrp="1"/>
          </p:cNvSpPr>
          <p:nvPr>
            <p:ph type="title"/>
          </p:nvPr>
        </p:nvSpPr>
        <p:spPr>
          <a:xfrm>
            <a:off x="0" y="15875"/>
            <a:ext cx="8198459" cy="635000"/>
          </a:xfrm>
        </p:spPr>
        <p:txBody>
          <a:bodyPr/>
          <a:lstStyle/>
          <a:p>
            <a:r>
              <a:rPr lang="en-US" dirty="0"/>
              <a:t>Getting into GSENS</a:t>
            </a:r>
          </a:p>
        </p:txBody>
      </p:sp>
      <p:sp>
        <p:nvSpPr>
          <p:cNvPr id="5" name="Rounded Rectangle 4"/>
          <p:cNvSpPr/>
          <p:nvPr/>
        </p:nvSpPr>
        <p:spPr>
          <a:xfrm>
            <a:off x="30636" y="779680"/>
            <a:ext cx="1365249" cy="871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ONLINE Application</a:t>
            </a:r>
          </a:p>
        </p:txBody>
      </p:sp>
      <p:sp>
        <p:nvSpPr>
          <p:cNvPr id="6" name="Rounded Rectangle 5"/>
          <p:cNvSpPr/>
          <p:nvPr/>
        </p:nvSpPr>
        <p:spPr>
          <a:xfrm>
            <a:off x="1889124" y="779680"/>
            <a:ext cx="3460750" cy="16098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t>Master Application</a:t>
            </a:r>
          </a:p>
          <a:p>
            <a:pPr algn="ctr"/>
            <a:r>
              <a:rPr lang="en-US" dirty="0"/>
              <a:t>Diploma (GPA)</a:t>
            </a:r>
          </a:p>
          <a:p>
            <a:pPr algn="ctr"/>
            <a:r>
              <a:rPr lang="en-US" dirty="0"/>
              <a:t>ALES for MS (65 for National)</a:t>
            </a:r>
          </a:p>
          <a:p>
            <a:pPr algn="ctr"/>
            <a:r>
              <a:rPr lang="en-US" dirty="0"/>
              <a:t>YOKDIL(60)-TOEFL(72)-PE (60/100)</a:t>
            </a:r>
          </a:p>
        </p:txBody>
      </p:sp>
      <p:sp>
        <p:nvSpPr>
          <p:cNvPr id="7" name="Rounded Rectangle 6"/>
          <p:cNvSpPr/>
          <p:nvPr/>
        </p:nvSpPr>
        <p:spPr>
          <a:xfrm>
            <a:off x="1492250" y="2608252"/>
            <a:ext cx="4095749" cy="34711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t>PhD Application</a:t>
            </a:r>
          </a:p>
          <a:p>
            <a:pPr algn="ctr"/>
            <a:r>
              <a:rPr lang="en-US" dirty="0"/>
              <a:t>Diploma (GPA)</a:t>
            </a:r>
          </a:p>
          <a:p>
            <a:pPr algn="ctr"/>
            <a:r>
              <a:rPr lang="en-US" dirty="0"/>
              <a:t>ALES (75 for National)</a:t>
            </a:r>
          </a:p>
          <a:p>
            <a:pPr algn="ctr"/>
            <a:r>
              <a:rPr lang="en-US" dirty="0"/>
              <a:t>TOEFL(72) (compulsory)</a:t>
            </a:r>
          </a:p>
          <a:p>
            <a:pPr algn="ctr"/>
            <a:r>
              <a:rPr lang="en-US" b="1" u="sng" dirty="0"/>
              <a:t>PhD Application without MS</a:t>
            </a:r>
            <a:endParaRPr lang="en-US" dirty="0"/>
          </a:p>
          <a:p>
            <a:pPr algn="ctr"/>
            <a:r>
              <a:rPr lang="en-US" dirty="0"/>
              <a:t>Diploma (GPA min 3.00/4.00 or top three in the class)</a:t>
            </a:r>
          </a:p>
          <a:p>
            <a:pPr algn="ctr"/>
            <a:r>
              <a:rPr lang="en-US" dirty="0"/>
              <a:t>ALES (80 for national)</a:t>
            </a:r>
          </a:p>
          <a:p>
            <a:pPr algn="ctr"/>
            <a:r>
              <a:rPr lang="en-US"/>
              <a:t>YDS-YOKDIL(60)-TOEFL(72) </a:t>
            </a:r>
            <a:r>
              <a:rPr lang="en-US" dirty="0"/>
              <a:t>(compulsory)</a:t>
            </a:r>
          </a:p>
          <a:p>
            <a:pPr algn="ctr"/>
            <a:endParaRPr lang="en-US" dirty="0"/>
          </a:p>
        </p:txBody>
      </p:sp>
      <p:sp>
        <p:nvSpPr>
          <p:cNvPr id="8" name="Rounded Rectangle 7"/>
          <p:cNvSpPr/>
          <p:nvPr/>
        </p:nvSpPr>
        <p:spPr>
          <a:xfrm>
            <a:off x="6118834" y="844081"/>
            <a:ext cx="1841500" cy="569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Interview</a:t>
            </a:r>
          </a:p>
        </p:txBody>
      </p:sp>
      <p:cxnSp>
        <p:nvCxnSpPr>
          <p:cNvPr id="11" name="Straight Arrow Connector 10"/>
          <p:cNvCxnSpPr/>
          <p:nvPr/>
        </p:nvCxnSpPr>
        <p:spPr>
          <a:xfrm>
            <a:off x="1492250" y="1186686"/>
            <a:ext cx="3175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60695" y="1083109"/>
            <a:ext cx="54035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991958" y="1509027"/>
            <a:ext cx="0" cy="31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5730875" y="1974634"/>
            <a:ext cx="3413125" cy="2502116"/>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rgbClr val="062C55"/>
                </a:solidFill>
              </a:rPr>
              <a:t>Evaluation for National </a:t>
            </a:r>
          </a:p>
          <a:p>
            <a:pPr algn="ctr"/>
            <a:r>
              <a:rPr lang="en-US" dirty="0">
                <a:solidFill>
                  <a:srgbClr val="062C55"/>
                </a:solidFill>
              </a:rPr>
              <a:t>GPA (%20)</a:t>
            </a:r>
          </a:p>
          <a:p>
            <a:pPr algn="ctr"/>
            <a:r>
              <a:rPr lang="en-US" dirty="0">
                <a:solidFill>
                  <a:srgbClr val="062C55"/>
                </a:solidFill>
              </a:rPr>
              <a:t>ALES (%50)</a:t>
            </a:r>
          </a:p>
          <a:p>
            <a:pPr algn="ctr"/>
            <a:r>
              <a:rPr lang="en-US" dirty="0">
                <a:solidFill>
                  <a:srgbClr val="062C55"/>
                </a:solidFill>
              </a:rPr>
              <a:t>Interview (30)</a:t>
            </a:r>
          </a:p>
          <a:p>
            <a:pPr algn="ctr"/>
            <a:endParaRPr lang="en-US" dirty="0">
              <a:solidFill>
                <a:srgbClr val="062C55"/>
              </a:solidFill>
            </a:endParaRPr>
          </a:p>
          <a:p>
            <a:pPr algn="ctr"/>
            <a:r>
              <a:rPr lang="en-US" b="1" u="sng" dirty="0">
                <a:solidFill>
                  <a:srgbClr val="062C55"/>
                </a:solidFill>
              </a:rPr>
              <a:t>Evaluation for International </a:t>
            </a:r>
          </a:p>
          <a:p>
            <a:pPr algn="ctr"/>
            <a:r>
              <a:rPr lang="en-US" dirty="0">
                <a:solidFill>
                  <a:srgbClr val="062C55"/>
                </a:solidFill>
              </a:rPr>
              <a:t>GPA (%50)</a:t>
            </a:r>
          </a:p>
          <a:p>
            <a:pPr algn="ctr"/>
            <a:r>
              <a:rPr lang="en-US" dirty="0">
                <a:solidFill>
                  <a:srgbClr val="062C55"/>
                </a:solidFill>
              </a:rPr>
              <a:t>Interview (%50)</a:t>
            </a:r>
          </a:p>
        </p:txBody>
      </p:sp>
      <p:sp>
        <p:nvSpPr>
          <p:cNvPr id="28" name="Rounded Rectangle 27"/>
          <p:cNvSpPr/>
          <p:nvPr/>
        </p:nvSpPr>
        <p:spPr>
          <a:xfrm>
            <a:off x="5771778" y="5011657"/>
            <a:ext cx="3222625" cy="696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chemeClr val="bg1"/>
                </a:solidFill>
              </a:rPr>
              <a:t>Final Registration </a:t>
            </a:r>
            <a:r>
              <a:rPr lang="en-US" dirty="0">
                <a:solidFill>
                  <a:schemeClr val="bg1"/>
                </a:solidFill>
              </a:rPr>
              <a:t>with original copy of the documents</a:t>
            </a:r>
          </a:p>
        </p:txBody>
      </p:sp>
      <p:cxnSp>
        <p:nvCxnSpPr>
          <p:cNvPr id="33" name="Straight Arrow Connector 32"/>
          <p:cNvCxnSpPr/>
          <p:nvPr/>
        </p:nvCxnSpPr>
        <p:spPr>
          <a:xfrm>
            <a:off x="7383091" y="4648669"/>
            <a:ext cx="0" cy="31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05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07D427-353C-DD47-9C57-CDC06D475577}" type="slidenum">
              <a:rPr lang="en-US" smtClean="0"/>
              <a:pPr/>
              <a:t>8</a:t>
            </a:fld>
            <a:endParaRPr lang="en-US" dirty="0"/>
          </a:p>
        </p:txBody>
      </p:sp>
      <p:sp>
        <p:nvSpPr>
          <p:cNvPr id="5" name="Title 2">
            <a:extLst>
              <a:ext uri="{FF2B5EF4-FFF2-40B4-BE49-F238E27FC236}">
                <a16:creationId xmlns:a16="http://schemas.microsoft.com/office/drawing/2014/main" id="{07F93DFE-1F16-443C-B0C4-98B6CE34FC7F}"/>
              </a:ext>
            </a:extLst>
          </p:cNvPr>
          <p:cNvSpPr txBox="1">
            <a:spLocks/>
          </p:cNvSpPr>
          <p:nvPr/>
        </p:nvSpPr>
        <p:spPr>
          <a:xfrm>
            <a:off x="0" y="99582"/>
            <a:ext cx="4786111" cy="462121"/>
          </a:xfrm>
          <a:prstGeom prst="rect">
            <a:avLst/>
          </a:prstGeom>
        </p:spPr>
        <p:txBody>
          <a:bodyPr>
            <a:normAutofit/>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en-US" sz="2800" dirty="0"/>
              <a:t>Academic Calendar</a:t>
            </a:r>
          </a:p>
        </p:txBody>
      </p:sp>
      <p:pic>
        <p:nvPicPr>
          <p:cNvPr id="4" name="Resim 3" descr="metin, ekran görüntüsü, sayı, numara, doküman, belge içeren bir resim&#10;&#10;Açıklama otomatik olarak oluşturuldu">
            <a:extLst>
              <a:ext uri="{FF2B5EF4-FFF2-40B4-BE49-F238E27FC236}">
                <a16:creationId xmlns:a16="http://schemas.microsoft.com/office/drawing/2014/main" id="{6E825502-CB11-4F1B-81EF-0742B794C6FD}"/>
              </a:ext>
            </a:extLst>
          </p:cNvPr>
          <p:cNvPicPr>
            <a:picLocks noChangeAspect="1"/>
          </p:cNvPicPr>
          <p:nvPr/>
        </p:nvPicPr>
        <p:blipFill>
          <a:blip r:embed="rId2"/>
          <a:stretch>
            <a:fillRect/>
          </a:stretch>
        </p:blipFill>
        <p:spPr>
          <a:xfrm>
            <a:off x="1745499" y="457922"/>
            <a:ext cx="5653001" cy="5942156"/>
          </a:xfrm>
          <a:prstGeom prst="rect">
            <a:avLst/>
          </a:prstGeom>
        </p:spPr>
      </p:pic>
    </p:spTree>
    <p:extLst>
      <p:ext uri="{BB962C8B-B14F-4D97-AF65-F5344CB8AC3E}">
        <p14:creationId xmlns:p14="http://schemas.microsoft.com/office/powerpoint/2010/main" val="419473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9</a:t>
            </a:fld>
            <a:endParaRPr lang="en-US" dirty="0"/>
          </a:p>
        </p:txBody>
      </p:sp>
      <p:sp>
        <p:nvSpPr>
          <p:cNvPr id="3" name="Title 2"/>
          <p:cNvSpPr>
            <a:spLocks noGrp="1"/>
          </p:cNvSpPr>
          <p:nvPr>
            <p:ph type="title"/>
          </p:nvPr>
        </p:nvSpPr>
        <p:spPr/>
        <p:txBody>
          <a:bodyPr/>
          <a:lstStyle/>
          <a:p>
            <a:r>
              <a:rPr lang="en-US" dirty="0"/>
              <a:t>Each Semester</a:t>
            </a:r>
          </a:p>
        </p:txBody>
      </p:sp>
      <p:sp>
        <p:nvSpPr>
          <p:cNvPr id="4" name="Content Placeholder 3"/>
          <p:cNvSpPr>
            <a:spLocks noGrp="1"/>
          </p:cNvSpPr>
          <p:nvPr>
            <p:ph sz="quarter" idx="11"/>
          </p:nvPr>
        </p:nvSpPr>
        <p:spPr>
          <a:xfrm>
            <a:off x="360363" y="1343025"/>
            <a:ext cx="6192837" cy="4975397"/>
          </a:xfrm>
        </p:spPr>
        <p:txBody>
          <a:bodyPr/>
          <a:lstStyle/>
          <a:p>
            <a:r>
              <a:rPr lang="en-US" dirty="0"/>
              <a:t>Course selection with approval of your advisor.</a:t>
            </a:r>
          </a:p>
          <a:p>
            <a:r>
              <a:rPr lang="en-US" dirty="0"/>
              <a:t>BAP application.</a:t>
            </a:r>
          </a:p>
          <a:p>
            <a:r>
              <a:rPr lang="en-US" dirty="0"/>
              <a:t>Completion of BAP document based on % fellowship.</a:t>
            </a:r>
          </a:p>
          <a:p>
            <a:pPr lvl="1"/>
            <a:r>
              <a:rPr lang="en-US" dirty="0"/>
              <a:t>All first semester students are fully supported as long as they are full time researcher in the university, but they still need to apply for BAP and deliver proper document to accounting department.</a:t>
            </a:r>
          </a:p>
          <a:p>
            <a:endParaRPr lang="en-US" dirty="0"/>
          </a:p>
        </p:txBody>
      </p:sp>
      <p:graphicFrame>
        <p:nvGraphicFramePr>
          <p:cNvPr id="7" name="Diagram 6"/>
          <p:cNvGraphicFramePr/>
          <p:nvPr>
            <p:extLst>
              <p:ext uri="{D42A27DB-BD31-4B8C-83A1-F6EECF244321}">
                <p14:modId xmlns:p14="http://schemas.microsoft.com/office/powerpoint/2010/main" val="3854762307"/>
              </p:ext>
            </p:extLst>
          </p:nvPr>
        </p:nvGraphicFramePr>
        <p:xfrm>
          <a:off x="4459884" y="15316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AP applicati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552" y="5437310"/>
            <a:ext cx="6565900" cy="952500"/>
          </a:xfrm>
          <a:prstGeom prst="rect">
            <a:avLst/>
          </a:prstGeom>
        </p:spPr>
      </p:pic>
    </p:spTree>
    <p:extLst>
      <p:ext uri="{BB962C8B-B14F-4D97-AF65-F5344CB8AC3E}">
        <p14:creationId xmlns:p14="http://schemas.microsoft.com/office/powerpoint/2010/main" val="4099353520"/>
      </p:ext>
    </p:extLst>
  </p:cSld>
  <p:clrMapOvr>
    <a:masterClrMapping/>
  </p:clrMapOvr>
</p:sld>
</file>

<file path=ppt/theme/theme1.xml><?xml version="1.0" encoding="utf-8"?>
<a:theme xmlns:a="http://schemas.openxmlformats.org/drawingml/2006/main" name="MichiganRoss-pptTemplate-White">
  <a:themeElements>
    <a:clrScheme name="Custom 17">
      <a:dk1>
        <a:srgbClr val="464646"/>
      </a:dk1>
      <a:lt1>
        <a:sysClr val="window" lastClr="FFFFFF"/>
      </a:lt1>
      <a:dk2>
        <a:srgbClr val="505050"/>
      </a:dk2>
      <a:lt2>
        <a:srgbClr val="EEECE1"/>
      </a:lt2>
      <a:accent1>
        <a:srgbClr val="002856"/>
      </a:accent1>
      <a:accent2>
        <a:srgbClr val="FFCB05"/>
      </a:accent2>
      <a:accent3>
        <a:srgbClr val="2FB6E3"/>
      </a:accent3>
      <a:accent4>
        <a:srgbClr val="0D57AA"/>
      </a:accent4>
      <a:accent5>
        <a:srgbClr val="DE642D"/>
      </a:accent5>
      <a:accent6>
        <a:srgbClr val="ECBC09"/>
      </a:accent6>
      <a:hlink>
        <a:srgbClr val="142F56"/>
      </a:hlink>
      <a:folHlink>
        <a:srgbClr val="3232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omechanics for Biomedical Engineering" id="{FF3AC768-805C-412C-A2C9-906455C32E81}" vid="{7CF06D05-1452-40D3-ACD4-75C5852001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Presentation</Template>
  <TotalTime>19045</TotalTime>
  <Words>4418</Words>
  <Application>Microsoft Macintosh PowerPoint</Application>
  <PresentationFormat>On-screen Show (4:3)</PresentationFormat>
  <Paragraphs>527</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Georgia</vt:lpstr>
      <vt:lpstr>Times New Roman</vt:lpstr>
      <vt:lpstr>Wingdings</vt:lpstr>
      <vt:lpstr>MichiganRoss-pptTemplate-White</vt:lpstr>
      <vt:lpstr>Graduate School of Engineering and Natural Sciences</vt:lpstr>
      <vt:lpstr>Graduate School of Engineering and Natural Sciences</vt:lpstr>
      <vt:lpstr>Management Organization</vt:lpstr>
      <vt:lpstr>PowerPoint Presentation</vt:lpstr>
      <vt:lpstr>First visit “sens.medipol.edu.tr” </vt:lpstr>
      <vt:lpstr>PowerPoint Presentation</vt:lpstr>
      <vt:lpstr>Getting into GSENS</vt:lpstr>
      <vt:lpstr>PowerPoint Presentation</vt:lpstr>
      <vt:lpstr>Each Semester</vt:lpstr>
      <vt:lpstr>PowerPoint Presentation</vt:lpstr>
      <vt:lpstr>Courses</vt:lpstr>
      <vt:lpstr>Program Durations</vt:lpstr>
      <vt:lpstr>Advisor</vt:lpstr>
      <vt:lpstr>Finalizing Thesis and Graduation (MS)</vt:lpstr>
      <vt:lpstr>Defense Exam (MS)</vt:lpstr>
      <vt:lpstr>PowerPoint Presentation</vt:lpstr>
      <vt:lpstr>Diploma (MS)</vt:lpstr>
      <vt:lpstr>PowerPoint Presentation</vt:lpstr>
      <vt:lpstr>PowerPoint Presentation</vt:lpstr>
      <vt:lpstr>PhD</vt:lpstr>
      <vt:lpstr>2023-2024 Academic Year Qualifying  Exam Calendar</vt:lpstr>
      <vt:lpstr>QE</vt:lpstr>
      <vt:lpstr>QE for Electrical-Electronics and Cyber Systems Engineering Program</vt:lpstr>
      <vt:lpstr>QE for Biomedical Engineering and Bioinformatics Program</vt:lpstr>
      <vt:lpstr>PowerPoint Presentation</vt:lpstr>
      <vt:lpstr>PowerPoint Presentation</vt:lpstr>
      <vt:lpstr>PowerPoint Presentation</vt:lpstr>
      <vt:lpstr>PowerPoint Presentation</vt:lpstr>
      <vt:lpstr>PowerPoint Presentation</vt:lpstr>
      <vt:lpstr>QE</vt:lpstr>
      <vt:lpstr>Thesis Supervision Committee</vt:lpstr>
      <vt:lpstr>Thesis Proposal</vt:lpstr>
      <vt:lpstr>Thesis Proposal</vt:lpstr>
      <vt:lpstr>Thesis Progress Report</vt:lpstr>
      <vt:lpstr>Finalizing Thesis and Graduation (PhD)</vt:lpstr>
      <vt:lpstr>Finalizing Thesis and Graduation (PhD)</vt:lpstr>
      <vt:lpstr>Finalizing Thesis and Graduation (PhD)</vt:lpstr>
      <vt:lpstr>Finalizing Thesis and Graduation (PhD)</vt:lpstr>
      <vt:lpstr>PowerPoint Presentation</vt:lpstr>
      <vt:lpstr>Diploma (PhD)</vt:lpstr>
      <vt:lpstr>PowerPoint Presentation</vt:lpstr>
      <vt:lpstr>PowerPoint Presentation</vt:lpstr>
    </vt:vector>
  </TitlesOfParts>
  <Company>Medipol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Engineering</dc:title>
  <dc:creator>Erhan Demirel</dc:creator>
  <cp:lastModifiedBy>Yasemin YÜKSEL DURMAZ</cp:lastModifiedBy>
  <cp:revision>238</cp:revision>
  <dcterms:created xsi:type="dcterms:W3CDTF">2017-03-24T13:10:02Z</dcterms:created>
  <dcterms:modified xsi:type="dcterms:W3CDTF">2023-10-17T09:46:47Z</dcterms:modified>
</cp:coreProperties>
</file>