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9" r:id="rId4"/>
    <p:sldId id="281" r:id="rId5"/>
    <p:sldId id="306" r:id="rId6"/>
    <p:sldId id="299" r:id="rId7"/>
    <p:sldId id="280" r:id="rId8"/>
    <p:sldId id="312" r:id="rId9"/>
    <p:sldId id="258" r:id="rId10"/>
    <p:sldId id="260" r:id="rId11"/>
    <p:sldId id="309" r:id="rId12"/>
    <p:sldId id="261" r:id="rId13"/>
    <p:sldId id="289" r:id="rId14"/>
    <p:sldId id="294" r:id="rId15"/>
    <p:sldId id="291" r:id="rId16"/>
    <p:sldId id="292" r:id="rId17"/>
    <p:sldId id="296" r:id="rId18"/>
    <p:sldId id="286" r:id="rId19"/>
    <p:sldId id="313" r:id="rId20"/>
    <p:sldId id="268" r:id="rId21"/>
    <p:sldId id="317" r:id="rId22"/>
    <p:sldId id="284" r:id="rId23"/>
    <p:sldId id="269" r:id="rId24"/>
    <p:sldId id="303" r:id="rId25"/>
    <p:sldId id="304" r:id="rId26"/>
    <p:sldId id="305" r:id="rId27"/>
    <p:sldId id="315" r:id="rId28"/>
    <p:sldId id="316" r:id="rId29"/>
    <p:sldId id="310" r:id="rId30"/>
    <p:sldId id="271" r:id="rId31"/>
    <p:sldId id="270" r:id="rId32"/>
    <p:sldId id="272" r:id="rId33"/>
    <p:sldId id="273" r:id="rId34"/>
    <p:sldId id="274" r:id="rId35"/>
    <p:sldId id="276" r:id="rId36"/>
    <p:sldId id="318" r:id="rId37"/>
    <p:sldId id="319" r:id="rId38"/>
    <p:sldId id="279" r:id="rId39"/>
    <p:sldId id="277" r:id="rId40"/>
    <p:sldId id="298" r:id="rId41"/>
    <p:sldId id="297" r:id="rId42"/>
    <p:sldId id="31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AB53AEB-7869-4D20-8C49-97D356CD5AD9}">
          <p14:sldIdLst>
            <p14:sldId id="256"/>
            <p14:sldId id="257"/>
            <p14:sldId id="259"/>
            <p14:sldId id="281"/>
            <p14:sldId id="306"/>
            <p14:sldId id="299"/>
            <p14:sldId id="280"/>
            <p14:sldId id="312"/>
            <p14:sldId id="258"/>
            <p14:sldId id="260"/>
            <p14:sldId id="309"/>
            <p14:sldId id="261"/>
            <p14:sldId id="289"/>
            <p14:sldId id="294"/>
            <p14:sldId id="291"/>
            <p14:sldId id="292"/>
            <p14:sldId id="296"/>
            <p14:sldId id="286"/>
            <p14:sldId id="313"/>
            <p14:sldId id="268"/>
            <p14:sldId id="317"/>
            <p14:sldId id="284"/>
            <p14:sldId id="269"/>
            <p14:sldId id="303"/>
            <p14:sldId id="304"/>
            <p14:sldId id="305"/>
            <p14:sldId id="315"/>
            <p14:sldId id="316"/>
            <p14:sldId id="310"/>
            <p14:sldId id="271"/>
            <p14:sldId id="270"/>
            <p14:sldId id="272"/>
            <p14:sldId id="273"/>
            <p14:sldId id="274"/>
            <p14:sldId id="276"/>
            <p14:sldId id="318"/>
            <p14:sldId id="319"/>
            <p14:sldId id="279"/>
            <p14:sldId id="277"/>
            <p14:sldId id="298"/>
            <p14:sldId id="297"/>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hadır Kürşat GÜNTÜRK" initials="BKG" lastIdx="9" clrIdx="0"/>
  <p:cmAuthor id="1" name="Yasemin YÜKSEL DURMAZ" initials="YYD" lastIdx="14" clrIdx="1">
    <p:extLst>
      <p:ext uri="{19B8F6BF-5375-455C-9EA6-DF929625EA0E}">
        <p15:presenceInfo xmlns:p15="http://schemas.microsoft.com/office/powerpoint/2012/main" userId="S::ydurmaz@medipol.edu.tr::d43a8363-83ec-4966-ad60-344f5a8ebc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FE"/>
    <a:srgbClr val="000000"/>
    <a:srgbClr val="333333"/>
    <a:srgbClr val="4C4C4C"/>
    <a:srgbClr val="F8F8F8"/>
    <a:srgbClr val="F0F0F0"/>
    <a:srgbClr val="E9E9E9"/>
    <a:srgbClr val="DEDEDE"/>
    <a:srgbClr val="002850"/>
    <a:srgbClr val="F8C6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08" autoAdjust="0"/>
    <p:restoredTop sz="94639" autoAdjust="0"/>
  </p:normalViewPr>
  <p:slideViewPr>
    <p:cSldViewPr snapToGrid="0" snapToObjects="1">
      <p:cViewPr varScale="1">
        <p:scale>
          <a:sx n="157" d="100"/>
          <a:sy n="157" d="100"/>
        </p:scale>
        <p:origin x="2528" y="168"/>
      </p:cViewPr>
      <p:guideLst>
        <p:guide orient="horz" pos="2160"/>
        <p:guide pos="2880"/>
        <p:guide orient="horz" pos="2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7BA5-6BD0-40BB-994B-AD7CC4E2EC8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12609D5-E0F2-4F04-8DA9-7011B0EC2F38}">
      <dgm:prSet/>
      <dgm:spPr/>
      <dgm:t>
        <a:bodyPr/>
        <a:lstStyle/>
        <a:p>
          <a:r>
            <a:rPr lang="tr-TR" dirty="0"/>
            <a:t>Sağlık Sistemleri Mühendisliği</a:t>
          </a:r>
        </a:p>
      </dgm:t>
    </dgm:pt>
    <dgm:pt modelId="{DBE57423-77A7-49E8-ADF0-99B76F335529}" type="parTrans" cxnId="{7826AA26-84F9-42A7-865E-0FD77945A9E4}">
      <dgm:prSet/>
      <dgm:spPr/>
      <dgm:t>
        <a:bodyPr/>
        <a:lstStyle/>
        <a:p>
          <a:endParaRPr lang="tr-TR"/>
        </a:p>
      </dgm:t>
    </dgm:pt>
    <dgm:pt modelId="{04A43038-1169-4CF0-ABA4-6E59C9CF817D}" type="sibTrans" cxnId="{7826AA26-84F9-42A7-865E-0FD77945A9E4}">
      <dgm:prSet/>
      <dgm:spPr/>
      <dgm:t>
        <a:bodyPr/>
        <a:lstStyle/>
        <a:p>
          <a:endParaRPr lang="tr-TR"/>
        </a:p>
      </dgm:t>
    </dgm:pt>
    <dgm:pt modelId="{C0B54112-E530-4BD8-8365-A608B76BE5C6}">
      <dgm:prSet custT="1"/>
      <dgm:spPr/>
      <dgm:t>
        <a:bodyPr/>
        <a:lstStyle/>
        <a:p>
          <a:pPr algn="l">
            <a:spcAft>
              <a:spcPts val="0"/>
            </a:spcAft>
          </a:pPr>
          <a:r>
            <a:rPr lang="tr-TR" sz="1000" dirty="0">
              <a:solidFill>
                <a:schemeClr val="tx1">
                  <a:lumMod val="50000"/>
                </a:schemeClr>
              </a:solidFill>
            </a:rPr>
            <a:t>Doktora</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 (Tezli)</a:t>
          </a:r>
          <a:endParaRPr lang="en-US" sz="1000" dirty="0">
            <a:solidFill>
              <a:schemeClr val="tx1">
                <a:lumMod val="50000"/>
              </a:schemeClr>
            </a:solidFill>
          </a:endParaRPr>
        </a:p>
      </dgm:t>
    </dgm:pt>
    <dgm:pt modelId="{24262533-DD8E-4964-AB40-C4571105D561}" type="parTrans" cxnId="{0432836F-E959-4018-902C-63D8A1F3FDF7}">
      <dgm:prSet/>
      <dgm:spPr/>
      <dgm:t>
        <a:bodyPr/>
        <a:lstStyle/>
        <a:p>
          <a:endParaRPr lang="tr-TR"/>
        </a:p>
      </dgm:t>
    </dgm:pt>
    <dgm:pt modelId="{1A94C648-F165-4108-92E5-EA5A3F65DCDF}" type="sibTrans" cxnId="{0432836F-E959-4018-902C-63D8A1F3FDF7}">
      <dgm:prSet/>
      <dgm:spPr/>
      <dgm:t>
        <a:bodyPr/>
        <a:lstStyle/>
        <a:p>
          <a:endParaRPr lang="tr-TR"/>
        </a:p>
      </dgm:t>
    </dgm:pt>
    <dgm:pt modelId="{7773BAC3-AC54-4BEA-9FD0-99C8D3A62021}">
      <dgm:prSet/>
      <dgm:spPr/>
      <dgm:t>
        <a:bodyPr/>
        <a:lstStyle/>
        <a:p>
          <a:r>
            <a:rPr lang="tr-TR" dirty="0"/>
            <a:t>İklim Değişikliği, Enerji ve Sağlık</a:t>
          </a:r>
        </a:p>
      </dgm:t>
    </dgm:pt>
    <dgm:pt modelId="{F8D08EF4-E35E-46A0-B6DC-9D440A3CE56D}" type="parTrans" cxnId="{CA2BF08B-9BEA-4A97-8B87-5671A21EC69C}">
      <dgm:prSet/>
      <dgm:spPr/>
      <dgm:t>
        <a:bodyPr/>
        <a:lstStyle/>
        <a:p>
          <a:endParaRPr lang="tr-TR"/>
        </a:p>
      </dgm:t>
    </dgm:pt>
    <dgm:pt modelId="{70EB73F3-629E-49DB-94AE-57A1D1E68151}" type="sibTrans" cxnId="{CA2BF08B-9BEA-4A97-8B87-5671A21EC69C}">
      <dgm:prSet/>
      <dgm:spPr/>
      <dgm:t>
        <a:bodyPr/>
        <a:lstStyle/>
        <a:p>
          <a:endParaRPr lang="tr-TR"/>
        </a:p>
      </dgm:t>
    </dgm:pt>
    <dgm:pt modelId="{FEDE3763-87FD-904F-8BAF-B416260C4DBC}">
      <dgm:prSet custT="1"/>
      <dgm:spPr/>
      <dgm:t>
        <a:bodyPr/>
        <a:lstStyle/>
        <a:p>
          <a:pPr algn="ctr"/>
          <a:r>
            <a:rPr lang="tr-TR" sz="1000" noProof="0" dirty="0">
              <a:solidFill>
                <a:schemeClr val="tx1">
                  <a:lumMod val="50000"/>
                </a:schemeClr>
              </a:solidFill>
            </a:rPr>
            <a:t>(30% İngilizce)   </a:t>
          </a:r>
          <a:r>
            <a:rPr lang="tr-TR" sz="1000" dirty="0">
              <a:solidFill>
                <a:schemeClr val="tx1">
                  <a:lumMod val="50000"/>
                </a:schemeClr>
              </a:solidFill>
            </a:rPr>
            <a:t>Yüksek Lisans (Tezli)</a:t>
          </a:r>
          <a:endParaRPr lang="en-US" sz="1000" dirty="0">
            <a:solidFill>
              <a:schemeClr val="tx1">
                <a:lumMod val="50000"/>
              </a:schemeClr>
            </a:solidFill>
          </a:endParaRPr>
        </a:p>
      </dgm:t>
    </dgm:pt>
    <dgm:pt modelId="{8EC88CE4-07DD-F348-86CA-704FD8C69E54}" type="parTrans" cxnId="{7E4F0BE8-B2CE-8C4E-8A1A-A39276E98D00}">
      <dgm:prSet/>
      <dgm:spPr/>
      <dgm:t>
        <a:bodyPr/>
        <a:lstStyle/>
        <a:p>
          <a:endParaRPr lang="en-US"/>
        </a:p>
      </dgm:t>
    </dgm:pt>
    <dgm:pt modelId="{FC490606-62D8-A549-9275-EFBD22C61586}" type="sibTrans" cxnId="{7E4F0BE8-B2CE-8C4E-8A1A-A39276E98D00}">
      <dgm:prSet/>
      <dgm:spPr/>
      <dgm:t>
        <a:bodyPr/>
        <a:lstStyle/>
        <a:p>
          <a:endParaRPr lang="en-US"/>
        </a:p>
      </dgm:t>
    </dgm:pt>
    <dgm:pt modelId="{42C54410-4113-425D-9928-D8241703CB27}">
      <dgm:prSet/>
      <dgm:spPr/>
      <dgm:t>
        <a:bodyPr/>
        <a:lstStyle/>
        <a:p>
          <a:r>
            <a:rPr lang="tr-TR" dirty="0"/>
            <a:t>Biyomedikal Mühendisliği ve Biyoenformatik</a:t>
          </a:r>
          <a:endParaRPr lang="en-US" dirty="0"/>
        </a:p>
      </dgm:t>
    </dgm:pt>
    <dgm:pt modelId="{454E06AC-072A-4B77-9F69-9D9793133A54}" type="sibTrans" cxnId="{1D7C9680-959E-4B45-9411-2D6F2453F5AC}">
      <dgm:prSet/>
      <dgm:spPr/>
      <dgm:t>
        <a:bodyPr/>
        <a:lstStyle/>
        <a:p>
          <a:endParaRPr lang="en-US"/>
        </a:p>
      </dgm:t>
    </dgm:pt>
    <dgm:pt modelId="{354B33B4-B6E0-4E97-A743-C310384B8AE6}" type="parTrans" cxnId="{1D7C9680-959E-4B45-9411-2D6F2453F5AC}">
      <dgm:prSet/>
      <dgm:spPr/>
      <dgm:t>
        <a:bodyPr/>
        <a:lstStyle/>
        <a:p>
          <a:endParaRPr lang="en-US"/>
        </a:p>
      </dgm:t>
    </dgm:pt>
    <dgm:pt modelId="{3A974108-2990-4EAB-9756-675DCDD638B4}">
      <dgm:prSet custT="1"/>
      <dgm:spPr/>
      <dgm:t>
        <a:bodyPr/>
        <a:lstStyle/>
        <a:p>
          <a:pPr algn="l">
            <a:spcAft>
              <a:spcPts val="0"/>
            </a:spcAft>
          </a:pPr>
          <a:r>
            <a:rPr lang="tr-TR" sz="1000" dirty="0">
              <a:solidFill>
                <a:schemeClr val="tx1">
                  <a:lumMod val="50000"/>
                </a:schemeClr>
              </a:solidFill>
            </a:rPr>
            <a:t>Doktora</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 (Tezli)</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 (Tezsiz)</a:t>
          </a:r>
          <a:endParaRPr lang="en-US" sz="1000" dirty="0">
            <a:solidFill>
              <a:schemeClr val="tx1">
                <a:lumMod val="50000"/>
              </a:schemeClr>
            </a:solidFill>
          </a:endParaRPr>
        </a:p>
      </dgm:t>
    </dgm:pt>
    <dgm:pt modelId="{F61F8F61-30C5-4281-90AC-B965DECFBBB6}" type="sibTrans" cxnId="{A583F305-F556-4917-908A-AE8CB047FB45}">
      <dgm:prSet/>
      <dgm:spPr/>
      <dgm:t>
        <a:bodyPr/>
        <a:lstStyle/>
        <a:p>
          <a:endParaRPr lang="en-US"/>
        </a:p>
      </dgm:t>
    </dgm:pt>
    <dgm:pt modelId="{E27E31FE-D276-4BF5-A191-320006D88CAF}" type="parTrans" cxnId="{A583F305-F556-4917-908A-AE8CB047FB45}">
      <dgm:prSet/>
      <dgm:spPr/>
      <dgm:t>
        <a:bodyPr/>
        <a:lstStyle/>
        <a:p>
          <a:endParaRPr lang="en-US"/>
        </a:p>
      </dgm:t>
    </dgm:pt>
    <dgm:pt modelId="{88DCE6CD-0D4D-45BB-A9E1-652F35FFF2AE}">
      <dgm:prSet/>
      <dgm:spPr/>
      <dgm:t>
        <a:bodyPr/>
        <a:lstStyle/>
        <a:p>
          <a:r>
            <a:rPr lang="tr-TR" dirty="0">
              <a:solidFill>
                <a:schemeClr val="bg1"/>
              </a:solidFill>
            </a:rPr>
            <a:t>Elektrik-Elektronik Mühendisliği ve Siber Sistemler </a:t>
          </a:r>
          <a:endParaRPr lang="en-US" dirty="0">
            <a:solidFill>
              <a:schemeClr val="bg1"/>
            </a:solidFill>
          </a:endParaRPr>
        </a:p>
      </dgm:t>
    </dgm:pt>
    <dgm:pt modelId="{36F2ADBF-036D-4EB4-9149-9CF2A75F1094}" type="sibTrans" cxnId="{399BC747-0981-4583-947A-D097547E98E6}">
      <dgm:prSet/>
      <dgm:spPr/>
      <dgm:t>
        <a:bodyPr/>
        <a:lstStyle/>
        <a:p>
          <a:endParaRPr lang="en-US"/>
        </a:p>
      </dgm:t>
    </dgm:pt>
    <dgm:pt modelId="{3F85AF5B-8F19-40DA-BDDF-0A385EF0E674}" type="parTrans" cxnId="{399BC747-0981-4583-947A-D097547E98E6}">
      <dgm:prSet/>
      <dgm:spPr/>
      <dgm:t>
        <a:bodyPr/>
        <a:lstStyle/>
        <a:p>
          <a:endParaRPr lang="en-US"/>
        </a:p>
      </dgm:t>
    </dgm:pt>
    <dgm:pt modelId="{96BEB126-5F27-4274-9E64-236A0370CCF6}">
      <dgm:prSet custT="1"/>
      <dgm:spPr/>
      <dgm:t>
        <a:bodyPr/>
        <a:lstStyle/>
        <a:p>
          <a:pPr algn="l">
            <a:spcAft>
              <a:spcPts val="0"/>
            </a:spcAft>
          </a:pPr>
          <a:r>
            <a:rPr lang="tr-TR" sz="1000" dirty="0">
              <a:solidFill>
                <a:schemeClr val="tx1">
                  <a:lumMod val="50000"/>
                </a:schemeClr>
              </a:solidFill>
            </a:rPr>
            <a:t>Doktora</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 (Tezli)</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 (Tezsiz)</a:t>
          </a:r>
          <a:endParaRPr lang="en-US" sz="1000" dirty="0">
            <a:solidFill>
              <a:schemeClr val="tx1">
                <a:lumMod val="50000"/>
              </a:schemeClr>
            </a:solidFill>
          </a:endParaRPr>
        </a:p>
      </dgm:t>
    </dgm:pt>
    <dgm:pt modelId="{96206DB9-5D70-443B-BC33-448FC976C07E}" type="sibTrans" cxnId="{89E3FF7E-C34D-4C5E-8798-399AA7AA16BA}">
      <dgm:prSet/>
      <dgm:spPr/>
      <dgm:t>
        <a:bodyPr/>
        <a:lstStyle/>
        <a:p>
          <a:endParaRPr lang="en-US"/>
        </a:p>
      </dgm:t>
    </dgm:pt>
    <dgm:pt modelId="{D103989F-61E9-4A45-B9F2-6039902138AF}" type="parTrans" cxnId="{89E3FF7E-C34D-4C5E-8798-399AA7AA16BA}">
      <dgm:prSet/>
      <dgm:spPr/>
      <dgm:t>
        <a:bodyPr/>
        <a:lstStyle/>
        <a:p>
          <a:endParaRPr lang="en-US"/>
        </a:p>
      </dgm:t>
    </dgm:pt>
    <dgm:pt modelId="{4410B8B9-2AC3-4AFF-8277-B6659B83C365}" type="pres">
      <dgm:prSet presAssocID="{558C7BA5-6BD0-40BB-994B-AD7CC4E2EC8F}" presName="diagram" presStyleCnt="0">
        <dgm:presLayoutVars>
          <dgm:chPref val="1"/>
          <dgm:dir/>
          <dgm:animOne val="branch"/>
          <dgm:animLvl val="lvl"/>
          <dgm:resizeHandles/>
        </dgm:presLayoutVars>
      </dgm:prSet>
      <dgm:spPr/>
    </dgm:pt>
    <dgm:pt modelId="{8B5C52B6-67D4-432D-BAA1-BEBFB583479A}" type="pres">
      <dgm:prSet presAssocID="{42C54410-4113-425D-9928-D8241703CB27}" presName="root" presStyleCnt="0"/>
      <dgm:spPr/>
    </dgm:pt>
    <dgm:pt modelId="{D3C22C7D-F87F-4A3D-81A4-CD87F3553650}" type="pres">
      <dgm:prSet presAssocID="{42C54410-4113-425D-9928-D8241703CB27}" presName="rootComposite" presStyleCnt="0"/>
      <dgm:spPr/>
    </dgm:pt>
    <dgm:pt modelId="{8682D0FF-078C-4F67-AE1C-AF8AA8162DD0}" type="pres">
      <dgm:prSet presAssocID="{42C54410-4113-425D-9928-D8241703CB27}" presName="rootText" presStyleLbl="node1" presStyleIdx="0" presStyleCnt="4"/>
      <dgm:spPr/>
    </dgm:pt>
    <dgm:pt modelId="{B657729B-1C46-485E-B547-2E36C0173B31}" type="pres">
      <dgm:prSet presAssocID="{42C54410-4113-425D-9928-D8241703CB27}" presName="rootConnector" presStyleLbl="node1" presStyleIdx="0" presStyleCnt="4"/>
      <dgm:spPr/>
    </dgm:pt>
    <dgm:pt modelId="{11E15B00-2E55-4B48-AFE4-6375C9FB58C5}" type="pres">
      <dgm:prSet presAssocID="{42C54410-4113-425D-9928-D8241703CB27}" presName="childShape" presStyleCnt="0"/>
      <dgm:spPr/>
    </dgm:pt>
    <dgm:pt modelId="{22A48473-C2C2-41AD-8BA5-58A71C325E92}" type="pres">
      <dgm:prSet presAssocID="{E27E31FE-D276-4BF5-A191-320006D88CAF}" presName="Name13" presStyleLbl="parChTrans1D2" presStyleIdx="0" presStyleCnt="4"/>
      <dgm:spPr/>
    </dgm:pt>
    <dgm:pt modelId="{DA2CD93B-869F-4C04-B3BE-13F57B640726}" type="pres">
      <dgm:prSet presAssocID="{3A974108-2990-4EAB-9756-675DCDD638B4}" presName="childText" presStyleLbl="bgAcc1" presStyleIdx="0" presStyleCnt="4">
        <dgm:presLayoutVars>
          <dgm:bulletEnabled val="1"/>
        </dgm:presLayoutVars>
      </dgm:prSet>
      <dgm:spPr/>
    </dgm:pt>
    <dgm:pt modelId="{2D4EDB3F-9461-4603-9605-FE2D2792456E}" type="pres">
      <dgm:prSet presAssocID="{88DCE6CD-0D4D-45BB-A9E1-652F35FFF2AE}" presName="root" presStyleCnt="0"/>
      <dgm:spPr/>
    </dgm:pt>
    <dgm:pt modelId="{7943E265-2336-49B1-BED5-6995E99E79D2}" type="pres">
      <dgm:prSet presAssocID="{88DCE6CD-0D4D-45BB-A9E1-652F35FFF2AE}" presName="rootComposite" presStyleCnt="0"/>
      <dgm:spPr/>
    </dgm:pt>
    <dgm:pt modelId="{36BCFD3E-99F5-4573-AD37-6EEB6AC791E9}" type="pres">
      <dgm:prSet presAssocID="{88DCE6CD-0D4D-45BB-A9E1-652F35FFF2AE}" presName="rootText" presStyleLbl="node1" presStyleIdx="1" presStyleCnt="4"/>
      <dgm:spPr/>
    </dgm:pt>
    <dgm:pt modelId="{95552B19-B8DE-447E-84C4-828CF3EBE21F}" type="pres">
      <dgm:prSet presAssocID="{88DCE6CD-0D4D-45BB-A9E1-652F35FFF2AE}" presName="rootConnector" presStyleLbl="node1" presStyleIdx="1" presStyleCnt="4"/>
      <dgm:spPr/>
    </dgm:pt>
    <dgm:pt modelId="{CDADE74D-8D25-4B70-8DC6-41C98A80B824}" type="pres">
      <dgm:prSet presAssocID="{88DCE6CD-0D4D-45BB-A9E1-652F35FFF2AE}" presName="childShape" presStyleCnt="0"/>
      <dgm:spPr/>
    </dgm:pt>
    <dgm:pt modelId="{2507031F-E8C8-4160-9E61-95CCE32E2BE4}" type="pres">
      <dgm:prSet presAssocID="{D103989F-61E9-4A45-B9F2-6039902138AF}" presName="Name13" presStyleLbl="parChTrans1D2" presStyleIdx="1" presStyleCnt="4"/>
      <dgm:spPr/>
    </dgm:pt>
    <dgm:pt modelId="{D3242714-854E-49B9-8BBC-BA34A7A76C4D}" type="pres">
      <dgm:prSet presAssocID="{96BEB126-5F27-4274-9E64-236A0370CCF6}" presName="childText" presStyleLbl="bgAcc1" presStyleIdx="1" presStyleCnt="4">
        <dgm:presLayoutVars>
          <dgm:bulletEnabled val="1"/>
        </dgm:presLayoutVars>
      </dgm:prSet>
      <dgm:spPr/>
    </dgm:pt>
    <dgm:pt modelId="{6B5BC371-487D-4D89-BED3-A6DF265D9D80}" type="pres">
      <dgm:prSet presAssocID="{E12609D5-E0F2-4F04-8DA9-7011B0EC2F38}" presName="root" presStyleCnt="0"/>
      <dgm:spPr/>
    </dgm:pt>
    <dgm:pt modelId="{68117246-D473-4F5E-A53E-CF66DE1E173E}" type="pres">
      <dgm:prSet presAssocID="{E12609D5-E0F2-4F04-8DA9-7011B0EC2F38}" presName="rootComposite" presStyleCnt="0"/>
      <dgm:spPr/>
    </dgm:pt>
    <dgm:pt modelId="{4648C98B-22CE-46C3-AB42-870AB726AED4}" type="pres">
      <dgm:prSet presAssocID="{E12609D5-E0F2-4F04-8DA9-7011B0EC2F38}" presName="rootText" presStyleLbl="node1" presStyleIdx="2" presStyleCnt="4"/>
      <dgm:spPr/>
    </dgm:pt>
    <dgm:pt modelId="{94900F01-20BA-4E90-8299-74FF6169A66A}" type="pres">
      <dgm:prSet presAssocID="{E12609D5-E0F2-4F04-8DA9-7011B0EC2F38}" presName="rootConnector" presStyleLbl="node1" presStyleIdx="2" presStyleCnt="4"/>
      <dgm:spPr/>
    </dgm:pt>
    <dgm:pt modelId="{645C72E8-2273-439D-B910-3382E167A94A}" type="pres">
      <dgm:prSet presAssocID="{E12609D5-E0F2-4F04-8DA9-7011B0EC2F38}" presName="childShape" presStyleCnt="0"/>
      <dgm:spPr/>
    </dgm:pt>
    <dgm:pt modelId="{78DB45BF-2856-44F0-9D66-4698A9B314D9}" type="pres">
      <dgm:prSet presAssocID="{24262533-DD8E-4964-AB40-C4571105D561}" presName="Name13" presStyleLbl="parChTrans1D2" presStyleIdx="2" presStyleCnt="4"/>
      <dgm:spPr/>
    </dgm:pt>
    <dgm:pt modelId="{C86F96C7-DB60-4B76-8478-8D67C7D90716}" type="pres">
      <dgm:prSet presAssocID="{C0B54112-E530-4BD8-8365-A608B76BE5C6}" presName="childText" presStyleLbl="bgAcc1" presStyleIdx="2" presStyleCnt="4">
        <dgm:presLayoutVars>
          <dgm:bulletEnabled val="1"/>
        </dgm:presLayoutVars>
      </dgm:prSet>
      <dgm:spPr/>
    </dgm:pt>
    <dgm:pt modelId="{7A2557A2-336F-4AB8-861F-8B02ED5E5291}" type="pres">
      <dgm:prSet presAssocID="{7773BAC3-AC54-4BEA-9FD0-99C8D3A62021}" presName="root" presStyleCnt="0"/>
      <dgm:spPr/>
    </dgm:pt>
    <dgm:pt modelId="{5739081A-2060-4EC4-89C7-C97C602B99E9}" type="pres">
      <dgm:prSet presAssocID="{7773BAC3-AC54-4BEA-9FD0-99C8D3A62021}" presName="rootComposite" presStyleCnt="0"/>
      <dgm:spPr/>
    </dgm:pt>
    <dgm:pt modelId="{056A7FEE-6D31-4161-8F7C-84BE15D6D1F7}" type="pres">
      <dgm:prSet presAssocID="{7773BAC3-AC54-4BEA-9FD0-99C8D3A62021}" presName="rootText" presStyleLbl="node1" presStyleIdx="3" presStyleCnt="4"/>
      <dgm:spPr/>
    </dgm:pt>
    <dgm:pt modelId="{70FE820E-37FD-4FD1-B4B9-9624E8F36A1B}" type="pres">
      <dgm:prSet presAssocID="{7773BAC3-AC54-4BEA-9FD0-99C8D3A62021}" presName="rootConnector" presStyleLbl="node1" presStyleIdx="3" presStyleCnt="4"/>
      <dgm:spPr/>
    </dgm:pt>
    <dgm:pt modelId="{26E9472E-C199-4CBD-A8F2-E130A69C5C8C}" type="pres">
      <dgm:prSet presAssocID="{7773BAC3-AC54-4BEA-9FD0-99C8D3A62021}" presName="childShape" presStyleCnt="0"/>
      <dgm:spPr/>
    </dgm:pt>
    <dgm:pt modelId="{E0DA587F-55FD-BA46-A62A-5B3B7787E781}" type="pres">
      <dgm:prSet presAssocID="{8EC88CE4-07DD-F348-86CA-704FD8C69E54}" presName="Name13" presStyleLbl="parChTrans1D2" presStyleIdx="3" presStyleCnt="4"/>
      <dgm:spPr/>
    </dgm:pt>
    <dgm:pt modelId="{80DBA8F4-F4A5-EA4D-8B6C-8A82120EBEB9}" type="pres">
      <dgm:prSet presAssocID="{FEDE3763-87FD-904F-8BAF-B416260C4DBC}" presName="childText" presStyleLbl="bgAcc1" presStyleIdx="3" presStyleCnt="4">
        <dgm:presLayoutVars>
          <dgm:bulletEnabled val="1"/>
        </dgm:presLayoutVars>
      </dgm:prSet>
      <dgm:spPr/>
    </dgm:pt>
  </dgm:ptLst>
  <dgm:cxnLst>
    <dgm:cxn modelId="{A583F305-F556-4917-908A-AE8CB047FB45}" srcId="{42C54410-4113-425D-9928-D8241703CB27}" destId="{3A974108-2990-4EAB-9756-675DCDD638B4}" srcOrd="0" destOrd="0" parTransId="{E27E31FE-D276-4BF5-A191-320006D88CAF}" sibTransId="{F61F8F61-30C5-4281-90AC-B965DECFBBB6}"/>
    <dgm:cxn modelId="{E9A0400D-ADB2-4BA8-8D40-96D8D6A3CD44}" type="presOf" srcId="{88DCE6CD-0D4D-45BB-A9E1-652F35FFF2AE}" destId="{36BCFD3E-99F5-4573-AD37-6EEB6AC791E9}" srcOrd="0" destOrd="0" presId="urn:microsoft.com/office/officeart/2005/8/layout/hierarchy3"/>
    <dgm:cxn modelId="{6163E112-D2E1-48A3-923A-B9554F18AF0D}" type="presOf" srcId="{7773BAC3-AC54-4BEA-9FD0-99C8D3A62021}" destId="{056A7FEE-6D31-4161-8F7C-84BE15D6D1F7}" srcOrd="0" destOrd="0" presId="urn:microsoft.com/office/officeart/2005/8/layout/hierarchy3"/>
    <dgm:cxn modelId="{DE92CF1B-D11C-41E2-A4DA-3C8C6EA867D2}" type="presOf" srcId="{E12609D5-E0F2-4F04-8DA9-7011B0EC2F38}" destId="{4648C98B-22CE-46C3-AB42-870AB726AED4}" srcOrd="0" destOrd="0" presId="urn:microsoft.com/office/officeart/2005/8/layout/hierarchy3"/>
    <dgm:cxn modelId="{7F59B91E-BF0B-4C08-A85D-09951151F15B}" type="presOf" srcId="{3A974108-2990-4EAB-9756-675DCDD638B4}" destId="{DA2CD93B-869F-4C04-B3BE-13F57B640726}" srcOrd="0" destOrd="0" presId="urn:microsoft.com/office/officeart/2005/8/layout/hierarchy3"/>
    <dgm:cxn modelId="{7826AA26-84F9-42A7-865E-0FD77945A9E4}" srcId="{558C7BA5-6BD0-40BB-994B-AD7CC4E2EC8F}" destId="{E12609D5-E0F2-4F04-8DA9-7011B0EC2F38}" srcOrd="2" destOrd="0" parTransId="{DBE57423-77A7-49E8-ADF0-99B76F335529}" sibTransId="{04A43038-1169-4CF0-ABA4-6E59C9CF817D}"/>
    <dgm:cxn modelId="{58167B35-9303-4218-BA09-0C3142083AB0}" type="presOf" srcId="{42C54410-4113-425D-9928-D8241703CB27}" destId="{B657729B-1C46-485E-B547-2E36C0173B31}" srcOrd="1" destOrd="0" presId="urn:microsoft.com/office/officeart/2005/8/layout/hierarchy3"/>
    <dgm:cxn modelId="{399BC747-0981-4583-947A-D097547E98E6}" srcId="{558C7BA5-6BD0-40BB-994B-AD7CC4E2EC8F}" destId="{88DCE6CD-0D4D-45BB-A9E1-652F35FFF2AE}" srcOrd="1" destOrd="0" parTransId="{3F85AF5B-8F19-40DA-BDDF-0A385EF0E674}" sibTransId="{36F2ADBF-036D-4EB4-9149-9CF2A75F1094}"/>
    <dgm:cxn modelId="{BBFE975B-4AFB-401C-8DAB-A9E25AF043E5}" type="presOf" srcId="{E12609D5-E0F2-4F04-8DA9-7011B0EC2F38}" destId="{94900F01-20BA-4E90-8299-74FF6169A66A}" srcOrd="1" destOrd="0" presId="urn:microsoft.com/office/officeart/2005/8/layout/hierarchy3"/>
    <dgm:cxn modelId="{67CF975C-D68D-441E-8D5B-F755885A9ABB}" type="presOf" srcId="{88DCE6CD-0D4D-45BB-A9E1-652F35FFF2AE}" destId="{95552B19-B8DE-447E-84C4-828CF3EBE21F}" srcOrd="1" destOrd="0" presId="urn:microsoft.com/office/officeart/2005/8/layout/hierarchy3"/>
    <dgm:cxn modelId="{0432836F-E959-4018-902C-63D8A1F3FDF7}" srcId="{E12609D5-E0F2-4F04-8DA9-7011B0EC2F38}" destId="{C0B54112-E530-4BD8-8365-A608B76BE5C6}" srcOrd="0" destOrd="0" parTransId="{24262533-DD8E-4964-AB40-C4571105D561}" sibTransId="{1A94C648-F165-4108-92E5-EA5A3F65DCDF}"/>
    <dgm:cxn modelId="{CE0B537A-638A-5246-AF04-A8C91CFE61FC}" type="presOf" srcId="{8EC88CE4-07DD-F348-86CA-704FD8C69E54}" destId="{E0DA587F-55FD-BA46-A62A-5B3B7787E781}" srcOrd="0" destOrd="0" presId="urn:microsoft.com/office/officeart/2005/8/layout/hierarchy3"/>
    <dgm:cxn modelId="{89E3FF7E-C34D-4C5E-8798-399AA7AA16BA}" srcId="{88DCE6CD-0D4D-45BB-A9E1-652F35FFF2AE}" destId="{96BEB126-5F27-4274-9E64-236A0370CCF6}" srcOrd="0" destOrd="0" parTransId="{D103989F-61E9-4A45-B9F2-6039902138AF}" sibTransId="{96206DB9-5D70-443B-BC33-448FC976C07E}"/>
    <dgm:cxn modelId="{AB38307F-D06E-42A3-9968-AE2681746AD8}" type="presOf" srcId="{42C54410-4113-425D-9928-D8241703CB27}" destId="{8682D0FF-078C-4F67-AE1C-AF8AA8162DD0}" srcOrd="0" destOrd="0" presId="urn:microsoft.com/office/officeart/2005/8/layout/hierarchy3"/>
    <dgm:cxn modelId="{1D7C9680-959E-4B45-9411-2D6F2453F5AC}" srcId="{558C7BA5-6BD0-40BB-994B-AD7CC4E2EC8F}" destId="{42C54410-4113-425D-9928-D8241703CB27}" srcOrd="0" destOrd="0" parTransId="{354B33B4-B6E0-4E97-A743-C310384B8AE6}" sibTransId="{454E06AC-072A-4B77-9F69-9D9793133A54}"/>
    <dgm:cxn modelId="{6BB63281-774A-41E8-84B9-24120B55484D}" type="presOf" srcId="{D103989F-61E9-4A45-B9F2-6039902138AF}" destId="{2507031F-E8C8-4160-9E61-95CCE32E2BE4}" srcOrd="0" destOrd="0" presId="urn:microsoft.com/office/officeart/2005/8/layout/hierarchy3"/>
    <dgm:cxn modelId="{CA2BF08B-9BEA-4A97-8B87-5671A21EC69C}" srcId="{558C7BA5-6BD0-40BB-994B-AD7CC4E2EC8F}" destId="{7773BAC3-AC54-4BEA-9FD0-99C8D3A62021}" srcOrd="3" destOrd="0" parTransId="{F8D08EF4-E35E-46A0-B6DC-9D440A3CE56D}" sibTransId="{70EB73F3-629E-49DB-94AE-57A1D1E68151}"/>
    <dgm:cxn modelId="{D0DC10CC-7DB2-44B1-BD0F-FB4D64471549}" type="presOf" srcId="{96BEB126-5F27-4274-9E64-236A0370CCF6}" destId="{D3242714-854E-49B9-8BBC-BA34A7A76C4D}" srcOrd="0" destOrd="0" presId="urn:microsoft.com/office/officeart/2005/8/layout/hierarchy3"/>
    <dgm:cxn modelId="{05D315D2-8B1E-C945-9B50-458F910D7D78}" type="presOf" srcId="{FEDE3763-87FD-904F-8BAF-B416260C4DBC}" destId="{80DBA8F4-F4A5-EA4D-8B6C-8A82120EBEB9}" srcOrd="0" destOrd="0" presId="urn:microsoft.com/office/officeart/2005/8/layout/hierarchy3"/>
    <dgm:cxn modelId="{7E4F0BE8-B2CE-8C4E-8A1A-A39276E98D00}" srcId="{7773BAC3-AC54-4BEA-9FD0-99C8D3A62021}" destId="{FEDE3763-87FD-904F-8BAF-B416260C4DBC}" srcOrd="0" destOrd="0" parTransId="{8EC88CE4-07DD-F348-86CA-704FD8C69E54}" sibTransId="{FC490606-62D8-A549-9275-EFBD22C61586}"/>
    <dgm:cxn modelId="{39B9F3EA-499C-45D7-B5E6-C260F1F4FC8A}" type="presOf" srcId="{E27E31FE-D276-4BF5-A191-320006D88CAF}" destId="{22A48473-C2C2-41AD-8BA5-58A71C325E92}" srcOrd="0" destOrd="0" presId="urn:microsoft.com/office/officeart/2005/8/layout/hierarchy3"/>
    <dgm:cxn modelId="{F39FB6EB-5A03-4DE3-B854-42A9170490CA}" type="presOf" srcId="{7773BAC3-AC54-4BEA-9FD0-99C8D3A62021}" destId="{70FE820E-37FD-4FD1-B4B9-9624E8F36A1B}" srcOrd="1" destOrd="0" presId="urn:microsoft.com/office/officeart/2005/8/layout/hierarchy3"/>
    <dgm:cxn modelId="{5D45CBEC-F1A2-46FA-AA6D-BECF2C7F8205}" type="presOf" srcId="{558C7BA5-6BD0-40BB-994B-AD7CC4E2EC8F}" destId="{4410B8B9-2AC3-4AFF-8277-B6659B83C365}" srcOrd="0" destOrd="0" presId="urn:microsoft.com/office/officeart/2005/8/layout/hierarchy3"/>
    <dgm:cxn modelId="{28292CF3-389D-44D5-BAA0-89CDAD328227}" type="presOf" srcId="{24262533-DD8E-4964-AB40-C4571105D561}" destId="{78DB45BF-2856-44F0-9D66-4698A9B314D9}" srcOrd="0" destOrd="0" presId="urn:microsoft.com/office/officeart/2005/8/layout/hierarchy3"/>
    <dgm:cxn modelId="{832A47FA-4636-4C59-BA67-CDAC8646EA92}" type="presOf" srcId="{C0B54112-E530-4BD8-8365-A608B76BE5C6}" destId="{C86F96C7-DB60-4B76-8478-8D67C7D90716}" srcOrd="0" destOrd="0" presId="urn:microsoft.com/office/officeart/2005/8/layout/hierarchy3"/>
    <dgm:cxn modelId="{DA6AE4D0-B6AA-4CF4-A022-2311D7769E32}" type="presParOf" srcId="{4410B8B9-2AC3-4AFF-8277-B6659B83C365}" destId="{8B5C52B6-67D4-432D-BAA1-BEBFB583479A}" srcOrd="0" destOrd="0" presId="urn:microsoft.com/office/officeart/2005/8/layout/hierarchy3"/>
    <dgm:cxn modelId="{42F6F612-A88A-4F47-9E94-BFA35EB94664}" type="presParOf" srcId="{8B5C52B6-67D4-432D-BAA1-BEBFB583479A}" destId="{D3C22C7D-F87F-4A3D-81A4-CD87F3553650}" srcOrd="0" destOrd="0" presId="urn:microsoft.com/office/officeart/2005/8/layout/hierarchy3"/>
    <dgm:cxn modelId="{928B7895-9FFF-439C-8522-4941977AAE13}" type="presParOf" srcId="{D3C22C7D-F87F-4A3D-81A4-CD87F3553650}" destId="{8682D0FF-078C-4F67-AE1C-AF8AA8162DD0}" srcOrd="0" destOrd="0" presId="urn:microsoft.com/office/officeart/2005/8/layout/hierarchy3"/>
    <dgm:cxn modelId="{F3CA2398-9A9A-4905-83FE-9B1D20FF59D2}" type="presParOf" srcId="{D3C22C7D-F87F-4A3D-81A4-CD87F3553650}" destId="{B657729B-1C46-485E-B547-2E36C0173B31}" srcOrd="1" destOrd="0" presId="urn:microsoft.com/office/officeart/2005/8/layout/hierarchy3"/>
    <dgm:cxn modelId="{312376BD-4EB3-4A33-828D-84BACA36279A}" type="presParOf" srcId="{8B5C52B6-67D4-432D-BAA1-BEBFB583479A}" destId="{11E15B00-2E55-4B48-AFE4-6375C9FB58C5}" srcOrd="1" destOrd="0" presId="urn:microsoft.com/office/officeart/2005/8/layout/hierarchy3"/>
    <dgm:cxn modelId="{E9B6E9BE-0563-4211-8460-E5171E0E28F6}" type="presParOf" srcId="{11E15B00-2E55-4B48-AFE4-6375C9FB58C5}" destId="{22A48473-C2C2-41AD-8BA5-58A71C325E92}" srcOrd="0" destOrd="0" presId="urn:microsoft.com/office/officeart/2005/8/layout/hierarchy3"/>
    <dgm:cxn modelId="{1F068061-B351-43AC-AF4A-6600AFFDB4E2}" type="presParOf" srcId="{11E15B00-2E55-4B48-AFE4-6375C9FB58C5}" destId="{DA2CD93B-869F-4C04-B3BE-13F57B640726}" srcOrd="1" destOrd="0" presId="urn:microsoft.com/office/officeart/2005/8/layout/hierarchy3"/>
    <dgm:cxn modelId="{CE99D50B-1862-47F6-98B4-E813343B8D9C}" type="presParOf" srcId="{4410B8B9-2AC3-4AFF-8277-B6659B83C365}" destId="{2D4EDB3F-9461-4603-9605-FE2D2792456E}" srcOrd="1" destOrd="0" presId="urn:microsoft.com/office/officeart/2005/8/layout/hierarchy3"/>
    <dgm:cxn modelId="{B8EDF378-11F9-4B50-8548-65F417B8EF0B}" type="presParOf" srcId="{2D4EDB3F-9461-4603-9605-FE2D2792456E}" destId="{7943E265-2336-49B1-BED5-6995E99E79D2}" srcOrd="0" destOrd="0" presId="urn:microsoft.com/office/officeart/2005/8/layout/hierarchy3"/>
    <dgm:cxn modelId="{B70ED05E-5F77-4EE6-99FD-1602FCF68CA1}" type="presParOf" srcId="{7943E265-2336-49B1-BED5-6995E99E79D2}" destId="{36BCFD3E-99F5-4573-AD37-6EEB6AC791E9}" srcOrd="0" destOrd="0" presId="urn:microsoft.com/office/officeart/2005/8/layout/hierarchy3"/>
    <dgm:cxn modelId="{106CD2C7-D9FC-4D31-83D6-A34426289028}" type="presParOf" srcId="{7943E265-2336-49B1-BED5-6995E99E79D2}" destId="{95552B19-B8DE-447E-84C4-828CF3EBE21F}" srcOrd="1" destOrd="0" presId="urn:microsoft.com/office/officeart/2005/8/layout/hierarchy3"/>
    <dgm:cxn modelId="{45F72458-2144-4C93-AF0D-EA34EBFA7BDE}" type="presParOf" srcId="{2D4EDB3F-9461-4603-9605-FE2D2792456E}" destId="{CDADE74D-8D25-4B70-8DC6-41C98A80B824}" srcOrd="1" destOrd="0" presId="urn:microsoft.com/office/officeart/2005/8/layout/hierarchy3"/>
    <dgm:cxn modelId="{BAD59396-A804-4BF1-A57D-0D877D203F59}" type="presParOf" srcId="{CDADE74D-8D25-4B70-8DC6-41C98A80B824}" destId="{2507031F-E8C8-4160-9E61-95CCE32E2BE4}" srcOrd="0" destOrd="0" presId="urn:microsoft.com/office/officeart/2005/8/layout/hierarchy3"/>
    <dgm:cxn modelId="{6986EEF7-8B6C-4767-9A94-32FCE2BC2CDF}" type="presParOf" srcId="{CDADE74D-8D25-4B70-8DC6-41C98A80B824}" destId="{D3242714-854E-49B9-8BBC-BA34A7A76C4D}" srcOrd="1" destOrd="0" presId="urn:microsoft.com/office/officeart/2005/8/layout/hierarchy3"/>
    <dgm:cxn modelId="{4F033F75-F3B0-4CE0-AFFB-E30CE6016563}" type="presParOf" srcId="{4410B8B9-2AC3-4AFF-8277-B6659B83C365}" destId="{6B5BC371-487D-4D89-BED3-A6DF265D9D80}" srcOrd="2" destOrd="0" presId="urn:microsoft.com/office/officeart/2005/8/layout/hierarchy3"/>
    <dgm:cxn modelId="{3BE23945-53C5-4441-BACA-046883F54F06}" type="presParOf" srcId="{6B5BC371-487D-4D89-BED3-A6DF265D9D80}" destId="{68117246-D473-4F5E-A53E-CF66DE1E173E}" srcOrd="0" destOrd="0" presId="urn:microsoft.com/office/officeart/2005/8/layout/hierarchy3"/>
    <dgm:cxn modelId="{F6CB778E-60AE-4056-B314-3FD1050336CB}" type="presParOf" srcId="{68117246-D473-4F5E-A53E-CF66DE1E173E}" destId="{4648C98B-22CE-46C3-AB42-870AB726AED4}" srcOrd="0" destOrd="0" presId="urn:microsoft.com/office/officeart/2005/8/layout/hierarchy3"/>
    <dgm:cxn modelId="{5D7FE34E-36A9-4C18-B6AE-9868377880D9}" type="presParOf" srcId="{68117246-D473-4F5E-A53E-CF66DE1E173E}" destId="{94900F01-20BA-4E90-8299-74FF6169A66A}" srcOrd="1" destOrd="0" presId="urn:microsoft.com/office/officeart/2005/8/layout/hierarchy3"/>
    <dgm:cxn modelId="{19CDA096-37C0-45C1-AC8A-68E91BAF32EA}" type="presParOf" srcId="{6B5BC371-487D-4D89-BED3-A6DF265D9D80}" destId="{645C72E8-2273-439D-B910-3382E167A94A}" srcOrd="1" destOrd="0" presId="urn:microsoft.com/office/officeart/2005/8/layout/hierarchy3"/>
    <dgm:cxn modelId="{37775164-1DF2-43EC-A38F-D4619F4925D2}" type="presParOf" srcId="{645C72E8-2273-439D-B910-3382E167A94A}" destId="{78DB45BF-2856-44F0-9D66-4698A9B314D9}" srcOrd="0" destOrd="0" presId="urn:microsoft.com/office/officeart/2005/8/layout/hierarchy3"/>
    <dgm:cxn modelId="{612EF3F4-662B-426D-8381-0E304F9AD4B7}" type="presParOf" srcId="{645C72E8-2273-439D-B910-3382E167A94A}" destId="{C86F96C7-DB60-4B76-8478-8D67C7D90716}" srcOrd="1" destOrd="0" presId="urn:microsoft.com/office/officeart/2005/8/layout/hierarchy3"/>
    <dgm:cxn modelId="{A43B7357-610A-4B9F-B285-44036BC6BE21}" type="presParOf" srcId="{4410B8B9-2AC3-4AFF-8277-B6659B83C365}" destId="{7A2557A2-336F-4AB8-861F-8B02ED5E5291}" srcOrd="3" destOrd="0" presId="urn:microsoft.com/office/officeart/2005/8/layout/hierarchy3"/>
    <dgm:cxn modelId="{652A4402-5685-422D-A869-AE6DBFBD3DC5}" type="presParOf" srcId="{7A2557A2-336F-4AB8-861F-8B02ED5E5291}" destId="{5739081A-2060-4EC4-89C7-C97C602B99E9}" srcOrd="0" destOrd="0" presId="urn:microsoft.com/office/officeart/2005/8/layout/hierarchy3"/>
    <dgm:cxn modelId="{D88A462B-F793-433C-AC63-7FEDC6180B22}" type="presParOf" srcId="{5739081A-2060-4EC4-89C7-C97C602B99E9}" destId="{056A7FEE-6D31-4161-8F7C-84BE15D6D1F7}" srcOrd="0" destOrd="0" presId="urn:microsoft.com/office/officeart/2005/8/layout/hierarchy3"/>
    <dgm:cxn modelId="{5F270E24-BA88-4BF5-9898-7E5781FFB751}" type="presParOf" srcId="{5739081A-2060-4EC4-89C7-C97C602B99E9}" destId="{70FE820E-37FD-4FD1-B4B9-9624E8F36A1B}" srcOrd="1" destOrd="0" presId="urn:microsoft.com/office/officeart/2005/8/layout/hierarchy3"/>
    <dgm:cxn modelId="{E44EC5F6-DABE-4EF3-8F86-9728545807F4}" type="presParOf" srcId="{7A2557A2-336F-4AB8-861F-8B02ED5E5291}" destId="{26E9472E-C199-4CBD-A8F2-E130A69C5C8C}" srcOrd="1" destOrd="0" presId="urn:microsoft.com/office/officeart/2005/8/layout/hierarchy3"/>
    <dgm:cxn modelId="{B3172A24-9B0D-7A4D-B196-F299B2C5EE0D}" type="presParOf" srcId="{26E9472E-C199-4CBD-A8F2-E130A69C5C8C}" destId="{E0DA587F-55FD-BA46-A62A-5B3B7787E781}" srcOrd="0" destOrd="0" presId="urn:microsoft.com/office/officeart/2005/8/layout/hierarchy3"/>
    <dgm:cxn modelId="{38921742-21BB-534F-B875-E273DA57E208}" type="presParOf" srcId="{26E9472E-C199-4CBD-A8F2-E130A69C5C8C}" destId="{80DBA8F4-F4A5-EA4D-8B6C-8A82120EBEB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C7BA5-6BD0-40BB-994B-AD7CC4E2EC8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D6C235-3F31-AA45-991B-F5FC0D4F1F2B}">
      <dgm:prSet custT="1"/>
      <dgm:spPr/>
      <dgm:t>
        <a:bodyPr/>
        <a:lstStyle/>
        <a:p>
          <a:r>
            <a:rPr lang="tr-TR" sz="1500" dirty="0"/>
            <a:t>İnşaat Yönetimi ve Hukuku </a:t>
          </a:r>
        </a:p>
      </dgm:t>
    </dgm:pt>
    <dgm:pt modelId="{06B50283-5D7D-A943-9D6F-E24C7EC12CF7}" type="parTrans" cxnId="{04350A8A-260F-D047-AD14-C2B08714147D}">
      <dgm:prSet/>
      <dgm:spPr/>
      <dgm:t>
        <a:bodyPr/>
        <a:lstStyle/>
        <a:p>
          <a:endParaRPr lang="en-US"/>
        </a:p>
      </dgm:t>
    </dgm:pt>
    <dgm:pt modelId="{9BDAFA1A-F64A-2944-BB86-1D95E652790A}" type="sibTrans" cxnId="{04350A8A-260F-D047-AD14-C2B08714147D}">
      <dgm:prSet/>
      <dgm:spPr/>
      <dgm:t>
        <a:bodyPr/>
        <a:lstStyle/>
        <a:p>
          <a:endParaRPr lang="en-US"/>
        </a:p>
      </dgm:t>
    </dgm:pt>
    <dgm:pt modelId="{89CAA2AC-1D07-4C86-B0AD-7352B6346240}">
      <dgm:prSet custT="1"/>
      <dgm:spPr/>
      <dgm:t>
        <a:bodyPr/>
        <a:lstStyle/>
        <a:p>
          <a:pPr algn="l"/>
          <a:r>
            <a:rPr lang="tr-TR" sz="1000" dirty="0">
              <a:solidFill>
                <a:schemeClr val="tx1">
                  <a:lumMod val="50000"/>
                </a:schemeClr>
              </a:solidFill>
            </a:rPr>
            <a:t>Yüksek Lisans(Tezsiz)</a:t>
          </a:r>
          <a:endParaRPr lang="en-US" sz="1000" noProof="0" dirty="0">
            <a:solidFill>
              <a:schemeClr val="tx1">
                <a:lumMod val="50000"/>
              </a:schemeClr>
            </a:solidFill>
          </a:endParaRPr>
        </a:p>
      </dgm:t>
    </dgm:pt>
    <dgm:pt modelId="{C6217823-3E4F-4BF0-8EAD-375B362AEDE7}" type="sibTrans" cxnId="{4843B61C-DD43-422E-A25E-E89752460473}">
      <dgm:prSet/>
      <dgm:spPr/>
      <dgm:t>
        <a:bodyPr/>
        <a:lstStyle/>
        <a:p>
          <a:endParaRPr lang="tr-TR"/>
        </a:p>
      </dgm:t>
    </dgm:pt>
    <dgm:pt modelId="{8BAB5072-35BB-40D3-B306-49B9488C1D75}" type="parTrans" cxnId="{4843B61C-DD43-422E-A25E-E89752460473}">
      <dgm:prSet/>
      <dgm:spPr/>
      <dgm:t>
        <a:bodyPr/>
        <a:lstStyle/>
        <a:p>
          <a:endParaRPr lang="tr-TR"/>
        </a:p>
      </dgm:t>
    </dgm:pt>
    <dgm:pt modelId="{64E70B58-658F-7F47-8837-D973ED8B36F5}">
      <dgm:prSet custT="1"/>
      <dgm:spPr/>
      <dgm:t>
        <a:bodyPr/>
        <a:lstStyle/>
        <a:p>
          <a:r>
            <a:rPr lang="tr-TR" sz="1500" dirty="0"/>
            <a:t>Yapılı Çevre ve Sağlık</a:t>
          </a:r>
        </a:p>
      </dgm:t>
    </dgm:pt>
    <dgm:pt modelId="{8E176F40-8B03-7A4B-B730-15E57C2971EC}" type="parTrans" cxnId="{0EBCFE46-46FE-C947-BB33-EDB9507AE86B}">
      <dgm:prSet/>
      <dgm:spPr/>
      <dgm:t>
        <a:bodyPr/>
        <a:lstStyle/>
        <a:p>
          <a:endParaRPr lang="en-US"/>
        </a:p>
      </dgm:t>
    </dgm:pt>
    <dgm:pt modelId="{8A6610E3-C508-7F4E-9FD2-5EB96CEA1434}" type="sibTrans" cxnId="{0EBCFE46-46FE-C947-BB33-EDB9507AE86B}">
      <dgm:prSet/>
      <dgm:spPr/>
      <dgm:t>
        <a:bodyPr/>
        <a:lstStyle/>
        <a:p>
          <a:endParaRPr lang="en-US"/>
        </a:p>
      </dgm:t>
    </dgm:pt>
    <dgm:pt modelId="{EA38BF21-1A70-B741-B722-72B22B7F7FB0}">
      <dgm:prSet custT="1"/>
      <dgm:spPr/>
      <dgm:t>
        <a:bodyPr/>
        <a:lstStyle/>
        <a:p>
          <a:pPr algn="l">
            <a:spcAft>
              <a:spcPts val="0"/>
            </a:spcAft>
          </a:pPr>
          <a:r>
            <a:rPr lang="tr-TR" sz="1000" dirty="0">
              <a:solidFill>
                <a:schemeClr val="tx1">
                  <a:lumMod val="50000"/>
                </a:schemeClr>
              </a:solidFill>
            </a:rPr>
            <a:t>Doktora</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Lisans(Tezli)</a:t>
          </a:r>
          <a:endParaRPr lang="en-US" sz="1000" dirty="0">
            <a:solidFill>
              <a:schemeClr val="tx1">
                <a:lumMod val="50000"/>
              </a:schemeClr>
            </a:solidFill>
          </a:endParaRPr>
        </a:p>
        <a:p>
          <a:pPr algn="l">
            <a:spcAft>
              <a:spcPts val="0"/>
            </a:spcAft>
          </a:pPr>
          <a:r>
            <a:rPr lang="tr-TR" sz="1000" dirty="0">
              <a:solidFill>
                <a:schemeClr val="tx1">
                  <a:lumMod val="50000"/>
                </a:schemeClr>
              </a:solidFill>
            </a:rPr>
            <a:t>Yüksek Lisans(Tezsiz)</a:t>
          </a:r>
          <a:endParaRPr lang="en-US" sz="1000" dirty="0">
            <a:solidFill>
              <a:schemeClr val="tx1">
                <a:lumMod val="50000"/>
              </a:schemeClr>
            </a:solidFill>
          </a:endParaRPr>
        </a:p>
      </dgm:t>
    </dgm:pt>
    <dgm:pt modelId="{59D6FDA7-FD32-8145-808C-43B3DDDE270F}" type="parTrans" cxnId="{4106354B-F83F-7A4A-A138-2628AA0F65A4}">
      <dgm:prSet/>
      <dgm:spPr/>
      <dgm:t>
        <a:bodyPr/>
        <a:lstStyle/>
        <a:p>
          <a:endParaRPr lang="en-US"/>
        </a:p>
      </dgm:t>
    </dgm:pt>
    <dgm:pt modelId="{865A305F-8A3E-0D45-A66A-EDF1E4CEDACC}" type="sibTrans" cxnId="{4106354B-F83F-7A4A-A138-2628AA0F65A4}">
      <dgm:prSet/>
      <dgm:spPr/>
      <dgm:t>
        <a:bodyPr/>
        <a:lstStyle/>
        <a:p>
          <a:endParaRPr lang="en-US"/>
        </a:p>
      </dgm:t>
    </dgm:pt>
    <dgm:pt modelId="{7688F76C-1394-49C5-B096-35E8F7F4D37C}">
      <dgm:prSet custT="1"/>
      <dgm:spPr/>
      <dgm:t>
        <a:bodyPr/>
        <a:lstStyle/>
        <a:p>
          <a:r>
            <a:rPr lang="tr-TR" sz="1500" noProof="0" dirty="0"/>
            <a:t>İnşaat Mühendisliği</a:t>
          </a:r>
          <a:endParaRPr lang="en-US" sz="1500" noProof="0" dirty="0"/>
        </a:p>
      </dgm:t>
    </dgm:pt>
    <dgm:pt modelId="{46BA74E2-DDC7-4BD0-B75B-E167F6EC1FB3}" type="parTrans" cxnId="{FB9338CB-520A-4824-98C7-06D2FB6049DE}">
      <dgm:prSet/>
      <dgm:spPr/>
      <dgm:t>
        <a:bodyPr/>
        <a:lstStyle/>
        <a:p>
          <a:endParaRPr lang="tr-TR"/>
        </a:p>
      </dgm:t>
    </dgm:pt>
    <dgm:pt modelId="{9E269327-9C73-4C50-B0E5-254DD02F9FF7}" type="sibTrans" cxnId="{FB9338CB-520A-4824-98C7-06D2FB6049DE}">
      <dgm:prSet/>
      <dgm:spPr/>
      <dgm:t>
        <a:bodyPr/>
        <a:lstStyle/>
        <a:p>
          <a:endParaRPr lang="tr-TR"/>
        </a:p>
      </dgm:t>
    </dgm:pt>
    <dgm:pt modelId="{934E04B9-969C-41CD-A6CF-FDF2F8ECEF2B}">
      <dgm:prSet custT="1"/>
      <dgm:spPr/>
      <dgm:t>
        <a:bodyPr/>
        <a:lstStyle/>
        <a:p>
          <a:pPr algn="ctr">
            <a:spcAft>
              <a:spcPct val="35000"/>
            </a:spcAft>
          </a:pPr>
          <a:r>
            <a:rPr lang="tr-TR" sz="1000" noProof="0" dirty="0"/>
            <a:t>(30% İngilizce)</a:t>
          </a:r>
        </a:p>
        <a:p>
          <a:pPr algn="l">
            <a:spcAft>
              <a:spcPts val="0"/>
            </a:spcAft>
          </a:pPr>
          <a:r>
            <a:rPr lang="tr-TR" sz="1000" dirty="0"/>
            <a:t>Doktora</a:t>
          </a:r>
          <a:endParaRPr lang="en-US" sz="1000" dirty="0"/>
        </a:p>
        <a:p>
          <a:pPr algn="l">
            <a:spcAft>
              <a:spcPts val="0"/>
            </a:spcAft>
          </a:pPr>
          <a:r>
            <a:rPr lang="tr-TR" sz="1000" dirty="0"/>
            <a:t>Yüksek Lisans(Tezli)</a:t>
          </a:r>
          <a:endParaRPr lang="en-US" sz="1000" noProof="0" dirty="0"/>
        </a:p>
      </dgm:t>
    </dgm:pt>
    <dgm:pt modelId="{3A62CCE9-38CE-4830-BD5B-3E8B4C6F84F8}" type="parTrans" cxnId="{CDFD40F3-ED66-4267-B17A-D48203EE8AF2}">
      <dgm:prSet/>
      <dgm:spPr/>
      <dgm:t>
        <a:bodyPr/>
        <a:lstStyle/>
        <a:p>
          <a:endParaRPr lang="tr-TR"/>
        </a:p>
      </dgm:t>
    </dgm:pt>
    <dgm:pt modelId="{37BF265F-2018-4606-964B-050C432DABBE}" type="sibTrans" cxnId="{CDFD40F3-ED66-4267-B17A-D48203EE8AF2}">
      <dgm:prSet/>
      <dgm:spPr/>
      <dgm:t>
        <a:bodyPr/>
        <a:lstStyle/>
        <a:p>
          <a:endParaRPr lang="tr-TR"/>
        </a:p>
      </dgm:t>
    </dgm:pt>
    <dgm:pt modelId="{2DCD7A08-2620-4ADF-857C-F78C423F9D50}">
      <dgm:prSet custT="1"/>
      <dgm:spPr/>
      <dgm:t>
        <a:bodyPr/>
        <a:lstStyle/>
        <a:p>
          <a:pPr algn="l">
            <a:spcAft>
              <a:spcPts val="0"/>
            </a:spcAft>
          </a:pPr>
          <a:r>
            <a:rPr lang="tr-TR" sz="1000" dirty="0"/>
            <a:t>Doktora</a:t>
          </a:r>
        </a:p>
        <a:p>
          <a:pPr algn="l">
            <a:spcAft>
              <a:spcPts val="0"/>
            </a:spcAft>
          </a:pPr>
          <a:r>
            <a:rPr lang="tr-TR" sz="1000" dirty="0"/>
            <a:t>Yüksek Lisans (Tezli) Yüksek Lisans (Tezsiz)</a:t>
          </a:r>
          <a:endParaRPr lang="en-US" sz="1000" noProof="0" dirty="0"/>
        </a:p>
      </dgm:t>
    </dgm:pt>
    <dgm:pt modelId="{87B5822B-BF0F-4CE1-BF66-7A20A4B2957E}" type="parTrans" cxnId="{9E827C9E-0AB8-478A-842D-B0281E6A1200}">
      <dgm:prSet/>
      <dgm:spPr/>
      <dgm:t>
        <a:bodyPr/>
        <a:lstStyle/>
        <a:p>
          <a:endParaRPr lang="tr-TR"/>
        </a:p>
      </dgm:t>
    </dgm:pt>
    <dgm:pt modelId="{DCCA50A7-C466-4FD2-9219-3AE4518B015C}" type="sibTrans" cxnId="{9E827C9E-0AB8-478A-842D-B0281E6A1200}">
      <dgm:prSet/>
      <dgm:spPr/>
      <dgm:t>
        <a:bodyPr/>
        <a:lstStyle/>
        <a:p>
          <a:endParaRPr lang="tr-TR"/>
        </a:p>
      </dgm:t>
    </dgm:pt>
    <dgm:pt modelId="{A82047FF-2A7D-43F2-A9B1-112EE249C235}">
      <dgm:prSet custT="1"/>
      <dgm:spPr/>
      <dgm:t>
        <a:bodyPr/>
        <a:lstStyle/>
        <a:p>
          <a:r>
            <a:rPr lang="tr-TR" sz="1500" noProof="0" dirty="0"/>
            <a:t>Bilgisayar Mühendisliği</a:t>
          </a:r>
          <a:endParaRPr lang="tr-TR" sz="1500" dirty="0"/>
        </a:p>
      </dgm:t>
    </dgm:pt>
    <dgm:pt modelId="{53A30F73-BEE4-43D5-B9AE-80978381CA50}" type="parTrans" cxnId="{1CE9C51E-27C8-433B-93D1-8B840D176C54}">
      <dgm:prSet/>
      <dgm:spPr/>
      <dgm:t>
        <a:bodyPr/>
        <a:lstStyle/>
        <a:p>
          <a:endParaRPr lang="tr-TR"/>
        </a:p>
      </dgm:t>
    </dgm:pt>
    <dgm:pt modelId="{9E76A76C-4334-4491-A086-2A88E83B5E6D}" type="sibTrans" cxnId="{1CE9C51E-27C8-433B-93D1-8B840D176C54}">
      <dgm:prSet/>
      <dgm:spPr/>
      <dgm:t>
        <a:bodyPr/>
        <a:lstStyle/>
        <a:p>
          <a:endParaRPr lang="tr-TR"/>
        </a:p>
      </dgm:t>
    </dgm:pt>
    <dgm:pt modelId="{4410B8B9-2AC3-4AFF-8277-B6659B83C365}" type="pres">
      <dgm:prSet presAssocID="{558C7BA5-6BD0-40BB-994B-AD7CC4E2EC8F}" presName="diagram" presStyleCnt="0">
        <dgm:presLayoutVars>
          <dgm:chPref val="1"/>
          <dgm:dir/>
          <dgm:animOne val="branch"/>
          <dgm:animLvl val="lvl"/>
          <dgm:resizeHandles/>
        </dgm:presLayoutVars>
      </dgm:prSet>
      <dgm:spPr/>
    </dgm:pt>
    <dgm:pt modelId="{91B6A3AD-E159-0B4F-8D82-457ED75ECCEC}" type="pres">
      <dgm:prSet presAssocID="{61D6C235-3F31-AA45-991B-F5FC0D4F1F2B}" presName="root" presStyleCnt="0"/>
      <dgm:spPr/>
    </dgm:pt>
    <dgm:pt modelId="{44A62FF5-DAAE-0D44-8EF8-3EC6A5648046}" type="pres">
      <dgm:prSet presAssocID="{61D6C235-3F31-AA45-991B-F5FC0D4F1F2B}" presName="rootComposite" presStyleCnt="0"/>
      <dgm:spPr/>
    </dgm:pt>
    <dgm:pt modelId="{038BB171-B0B2-FC47-B8C6-A87C9937E892}" type="pres">
      <dgm:prSet presAssocID="{61D6C235-3F31-AA45-991B-F5FC0D4F1F2B}" presName="rootText" presStyleLbl="node1" presStyleIdx="0" presStyleCnt="4"/>
      <dgm:spPr/>
    </dgm:pt>
    <dgm:pt modelId="{E3BAD1F5-DA0D-E040-8E03-4A2F422E912D}" type="pres">
      <dgm:prSet presAssocID="{61D6C235-3F31-AA45-991B-F5FC0D4F1F2B}" presName="rootConnector" presStyleLbl="node1" presStyleIdx="0" presStyleCnt="4"/>
      <dgm:spPr/>
    </dgm:pt>
    <dgm:pt modelId="{BCD84326-BB42-5B44-9D28-90B6224E8287}" type="pres">
      <dgm:prSet presAssocID="{61D6C235-3F31-AA45-991B-F5FC0D4F1F2B}" presName="childShape" presStyleCnt="0"/>
      <dgm:spPr/>
    </dgm:pt>
    <dgm:pt modelId="{C855D3A0-D978-1A43-AE0D-498E606F0FAB}" type="pres">
      <dgm:prSet presAssocID="{59D6FDA7-FD32-8145-808C-43B3DDDE270F}" presName="Name13" presStyleLbl="parChTrans1D2" presStyleIdx="0" presStyleCnt="4"/>
      <dgm:spPr/>
    </dgm:pt>
    <dgm:pt modelId="{3014BF19-0131-F441-828A-986A54C92E4F}" type="pres">
      <dgm:prSet presAssocID="{EA38BF21-1A70-B741-B722-72B22B7F7FB0}" presName="childText" presStyleLbl="bgAcc1" presStyleIdx="0" presStyleCnt="4">
        <dgm:presLayoutVars>
          <dgm:bulletEnabled val="1"/>
        </dgm:presLayoutVars>
      </dgm:prSet>
      <dgm:spPr/>
    </dgm:pt>
    <dgm:pt modelId="{A89780BA-D3CC-9841-B083-211668FBF1A3}" type="pres">
      <dgm:prSet presAssocID="{64E70B58-658F-7F47-8837-D973ED8B36F5}" presName="root" presStyleCnt="0"/>
      <dgm:spPr/>
    </dgm:pt>
    <dgm:pt modelId="{F2CC61A0-0A6C-1A4C-95B7-3617604BDB95}" type="pres">
      <dgm:prSet presAssocID="{64E70B58-658F-7F47-8837-D973ED8B36F5}" presName="rootComposite" presStyleCnt="0"/>
      <dgm:spPr/>
    </dgm:pt>
    <dgm:pt modelId="{9F08C740-CAA9-664A-A125-765DE19548F7}" type="pres">
      <dgm:prSet presAssocID="{64E70B58-658F-7F47-8837-D973ED8B36F5}" presName="rootText" presStyleLbl="node1" presStyleIdx="1" presStyleCnt="4"/>
      <dgm:spPr/>
    </dgm:pt>
    <dgm:pt modelId="{EF7C41C2-6A29-F34C-9262-BFE49FC37B39}" type="pres">
      <dgm:prSet presAssocID="{64E70B58-658F-7F47-8837-D973ED8B36F5}" presName="rootConnector" presStyleLbl="node1" presStyleIdx="1" presStyleCnt="4"/>
      <dgm:spPr/>
    </dgm:pt>
    <dgm:pt modelId="{2D0C2566-ADCF-D14B-BBBD-527B94F76E09}" type="pres">
      <dgm:prSet presAssocID="{64E70B58-658F-7F47-8837-D973ED8B36F5}" presName="childShape" presStyleCnt="0"/>
      <dgm:spPr/>
    </dgm:pt>
    <dgm:pt modelId="{6ADD289A-ABEE-45CD-A6F5-A6486E8D5D1B}" type="pres">
      <dgm:prSet presAssocID="{8BAB5072-35BB-40D3-B306-49B9488C1D75}" presName="Name13" presStyleLbl="parChTrans1D2" presStyleIdx="1" presStyleCnt="4"/>
      <dgm:spPr/>
    </dgm:pt>
    <dgm:pt modelId="{B41BFD7D-CE08-4A14-BEC8-E9EC9A23BF8E}" type="pres">
      <dgm:prSet presAssocID="{89CAA2AC-1D07-4C86-B0AD-7352B6346240}" presName="childText" presStyleLbl="bgAcc1" presStyleIdx="1" presStyleCnt="4">
        <dgm:presLayoutVars>
          <dgm:bulletEnabled val="1"/>
        </dgm:presLayoutVars>
      </dgm:prSet>
      <dgm:spPr/>
    </dgm:pt>
    <dgm:pt modelId="{913CAAC3-A375-4D85-B60D-43B8A6F6DA00}" type="pres">
      <dgm:prSet presAssocID="{7688F76C-1394-49C5-B096-35E8F7F4D37C}" presName="root" presStyleCnt="0"/>
      <dgm:spPr/>
    </dgm:pt>
    <dgm:pt modelId="{2364FB40-20EB-4175-9627-311BCDB425C5}" type="pres">
      <dgm:prSet presAssocID="{7688F76C-1394-49C5-B096-35E8F7F4D37C}" presName="rootComposite" presStyleCnt="0"/>
      <dgm:spPr/>
    </dgm:pt>
    <dgm:pt modelId="{5DE31DB2-A2FD-4217-AE1F-5624B9A76D6C}" type="pres">
      <dgm:prSet presAssocID="{7688F76C-1394-49C5-B096-35E8F7F4D37C}" presName="rootText" presStyleLbl="node1" presStyleIdx="2" presStyleCnt="4"/>
      <dgm:spPr/>
    </dgm:pt>
    <dgm:pt modelId="{8A85B484-C7C3-4DB2-B55F-32F88CFC0940}" type="pres">
      <dgm:prSet presAssocID="{7688F76C-1394-49C5-B096-35E8F7F4D37C}" presName="rootConnector" presStyleLbl="node1" presStyleIdx="2" presStyleCnt="4"/>
      <dgm:spPr/>
    </dgm:pt>
    <dgm:pt modelId="{DDD193CC-890D-420A-B796-9A07B0832BE4}" type="pres">
      <dgm:prSet presAssocID="{7688F76C-1394-49C5-B096-35E8F7F4D37C}" presName="childShape" presStyleCnt="0"/>
      <dgm:spPr/>
    </dgm:pt>
    <dgm:pt modelId="{B8A0F699-442F-45FD-A85B-C51808C7020A}" type="pres">
      <dgm:prSet presAssocID="{3A62CCE9-38CE-4830-BD5B-3E8B4C6F84F8}" presName="Name13" presStyleLbl="parChTrans1D2" presStyleIdx="2" presStyleCnt="4"/>
      <dgm:spPr/>
    </dgm:pt>
    <dgm:pt modelId="{B9201F4F-CBFA-49A7-BA08-87E403C5C058}" type="pres">
      <dgm:prSet presAssocID="{934E04B9-969C-41CD-A6CF-FDF2F8ECEF2B}" presName="childText" presStyleLbl="bgAcc1" presStyleIdx="2" presStyleCnt="4">
        <dgm:presLayoutVars>
          <dgm:bulletEnabled val="1"/>
        </dgm:presLayoutVars>
      </dgm:prSet>
      <dgm:spPr/>
    </dgm:pt>
    <dgm:pt modelId="{7A923562-0077-47C0-BC71-A14D750D5790}" type="pres">
      <dgm:prSet presAssocID="{A82047FF-2A7D-43F2-A9B1-112EE249C235}" presName="root" presStyleCnt="0"/>
      <dgm:spPr/>
    </dgm:pt>
    <dgm:pt modelId="{0B7513B1-5CE3-4C3D-B234-B2BC45BBD18D}" type="pres">
      <dgm:prSet presAssocID="{A82047FF-2A7D-43F2-A9B1-112EE249C235}" presName="rootComposite" presStyleCnt="0"/>
      <dgm:spPr/>
    </dgm:pt>
    <dgm:pt modelId="{C665DA04-6850-451A-AAB3-F52D9F38710A}" type="pres">
      <dgm:prSet presAssocID="{A82047FF-2A7D-43F2-A9B1-112EE249C235}" presName="rootText" presStyleLbl="node1" presStyleIdx="3" presStyleCnt="4"/>
      <dgm:spPr/>
    </dgm:pt>
    <dgm:pt modelId="{B111D5DF-6F6E-48C0-BEA4-9AEC65E69738}" type="pres">
      <dgm:prSet presAssocID="{A82047FF-2A7D-43F2-A9B1-112EE249C235}" presName="rootConnector" presStyleLbl="node1" presStyleIdx="3" presStyleCnt="4"/>
      <dgm:spPr/>
    </dgm:pt>
    <dgm:pt modelId="{019C2E25-F862-44FC-823E-AB382F746DE9}" type="pres">
      <dgm:prSet presAssocID="{A82047FF-2A7D-43F2-A9B1-112EE249C235}" presName="childShape" presStyleCnt="0"/>
      <dgm:spPr/>
    </dgm:pt>
    <dgm:pt modelId="{F76F4487-BE27-4B54-8AFB-203EE664963E}" type="pres">
      <dgm:prSet presAssocID="{87B5822B-BF0F-4CE1-BF66-7A20A4B2957E}" presName="Name13" presStyleLbl="parChTrans1D2" presStyleIdx="3" presStyleCnt="4"/>
      <dgm:spPr/>
    </dgm:pt>
    <dgm:pt modelId="{CE7A5FF7-6D82-4D27-A4DE-9DFC02CED49F}" type="pres">
      <dgm:prSet presAssocID="{2DCD7A08-2620-4ADF-857C-F78C423F9D50}" presName="childText" presStyleLbl="bgAcc1" presStyleIdx="3" presStyleCnt="4">
        <dgm:presLayoutVars>
          <dgm:bulletEnabled val="1"/>
        </dgm:presLayoutVars>
      </dgm:prSet>
      <dgm:spPr/>
    </dgm:pt>
  </dgm:ptLst>
  <dgm:cxnLst>
    <dgm:cxn modelId="{94252600-837A-7944-91D7-AA7C1DCA13C4}" type="presOf" srcId="{61D6C235-3F31-AA45-991B-F5FC0D4F1F2B}" destId="{038BB171-B0B2-FC47-B8C6-A87C9937E892}" srcOrd="0" destOrd="0" presId="urn:microsoft.com/office/officeart/2005/8/layout/hierarchy3"/>
    <dgm:cxn modelId="{DF707F1B-FB4A-E14C-B472-2E8CF4301DFA}" type="presOf" srcId="{64E70B58-658F-7F47-8837-D973ED8B36F5}" destId="{9F08C740-CAA9-664A-A125-765DE19548F7}" srcOrd="0" destOrd="0" presId="urn:microsoft.com/office/officeart/2005/8/layout/hierarchy3"/>
    <dgm:cxn modelId="{4843B61C-DD43-422E-A25E-E89752460473}" srcId="{64E70B58-658F-7F47-8837-D973ED8B36F5}" destId="{89CAA2AC-1D07-4C86-B0AD-7352B6346240}" srcOrd="0" destOrd="0" parTransId="{8BAB5072-35BB-40D3-B306-49B9488C1D75}" sibTransId="{C6217823-3E4F-4BF0-8EAD-375B362AEDE7}"/>
    <dgm:cxn modelId="{1CE9C51E-27C8-433B-93D1-8B840D176C54}" srcId="{558C7BA5-6BD0-40BB-994B-AD7CC4E2EC8F}" destId="{A82047FF-2A7D-43F2-A9B1-112EE249C235}" srcOrd="3" destOrd="0" parTransId="{53A30F73-BEE4-43D5-B9AE-80978381CA50}" sibTransId="{9E76A76C-4334-4491-A086-2A88E83B5E6D}"/>
    <dgm:cxn modelId="{0EBCFE46-46FE-C947-BB33-EDB9507AE86B}" srcId="{558C7BA5-6BD0-40BB-994B-AD7CC4E2EC8F}" destId="{64E70B58-658F-7F47-8837-D973ED8B36F5}" srcOrd="1" destOrd="0" parTransId="{8E176F40-8B03-7A4B-B730-15E57C2971EC}" sibTransId="{8A6610E3-C508-7F4E-9FD2-5EB96CEA1434}"/>
    <dgm:cxn modelId="{4106354B-F83F-7A4A-A138-2628AA0F65A4}" srcId="{61D6C235-3F31-AA45-991B-F5FC0D4F1F2B}" destId="{EA38BF21-1A70-B741-B722-72B22B7F7FB0}" srcOrd="0" destOrd="0" parTransId="{59D6FDA7-FD32-8145-808C-43B3DDDE270F}" sibTransId="{865A305F-8A3E-0D45-A66A-EDF1E4CEDACC}"/>
    <dgm:cxn modelId="{08076F53-1EA2-4901-B4A9-DEF9DCE3D3E2}" type="presOf" srcId="{A82047FF-2A7D-43F2-A9B1-112EE249C235}" destId="{B111D5DF-6F6E-48C0-BEA4-9AEC65E69738}" srcOrd="1" destOrd="0" presId="urn:microsoft.com/office/officeart/2005/8/layout/hierarchy3"/>
    <dgm:cxn modelId="{65F24B57-5DC1-4F6C-A496-839DABAD0329}" type="presOf" srcId="{3A62CCE9-38CE-4830-BD5B-3E8B4C6F84F8}" destId="{B8A0F699-442F-45FD-A85B-C51808C7020A}" srcOrd="0" destOrd="0" presId="urn:microsoft.com/office/officeart/2005/8/layout/hierarchy3"/>
    <dgm:cxn modelId="{0736A86F-F000-1143-9D52-0510DD3993AD}" type="presOf" srcId="{59D6FDA7-FD32-8145-808C-43B3DDDE270F}" destId="{C855D3A0-D978-1A43-AE0D-498E606F0FAB}" srcOrd="0" destOrd="0" presId="urn:microsoft.com/office/officeart/2005/8/layout/hierarchy3"/>
    <dgm:cxn modelId="{0E8E5670-4AD5-F248-A08A-CB3D5BB2248B}" type="presOf" srcId="{EA38BF21-1A70-B741-B722-72B22B7F7FB0}" destId="{3014BF19-0131-F441-828A-986A54C92E4F}" srcOrd="0" destOrd="0" presId="urn:microsoft.com/office/officeart/2005/8/layout/hierarchy3"/>
    <dgm:cxn modelId="{E66D9A7F-1B66-4A99-86A2-F0A44BA9C24C}" type="presOf" srcId="{934E04B9-969C-41CD-A6CF-FDF2F8ECEF2B}" destId="{B9201F4F-CBFA-49A7-BA08-87E403C5C058}" srcOrd="0" destOrd="0" presId="urn:microsoft.com/office/officeart/2005/8/layout/hierarchy3"/>
    <dgm:cxn modelId="{3575B284-D4EF-43DA-9116-54E28086D68B}" type="presOf" srcId="{A82047FF-2A7D-43F2-A9B1-112EE249C235}" destId="{C665DA04-6850-451A-AAB3-F52D9F38710A}" srcOrd="0" destOrd="0" presId="urn:microsoft.com/office/officeart/2005/8/layout/hierarchy3"/>
    <dgm:cxn modelId="{119AFB87-1A88-2247-9AD4-603930772314}" type="presOf" srcId="{8BAB5072-35BB-40D3-B306-49B9488C1D75}" destId="{6ADD289A-ABEE-45CD-A6F5-A6486E8D5D1B}" srcOrd="0" destOrd="0" presId="urn:microsoft.com/office/officeart/2005/8/layout/hierarchy3"/>
    <dgm:cxn modelId="{04350A8A-260F-D047-AD14-C2B08714147D}" srcId="{558C7BA5-6BD0-40BB-994B-AD7CC4E2EC8F}" destId="{61D6C235-3F31-AA45-991B-F5FC0D4F1F2B}" srcOrd="0" destOrd="0" parTransId="{06B50283-5D7D-A943-9D6F-E24C7EC12CF7}" sibTransId="{9BDAFA1A-F64A-2944-BB86-1D95E652790A}"/>
    <dgm:cxn modelId="{9E827C9E-0AB8-478A-842D-B0281E6A1200}" srcId="{A82047FF-2A7D-43F2-A9B1-112EE249C235}" destId="{2DCD7A08-2620-4ADF-857C-F78C423F9D50}" srcOrd="0" destOrd="0" parTransId="{87B5822B-BF0F-4CE1-BF66-7A20A4B2957E}" sibTransId="{DCCA50A7-C466-4FD2-9219-3AE4518B015C}"/>
    <dgm:cxn modelId="{C8DA41A6-6DEC-BA44-8481-D91501C0B5E7}" type="presOf" srcId="{64E70B58-658F-7F47-8837-D973ED8B36F5}" destId="{EF7C41C2-6A29-F34C-9262-BFE49FC37B39}" srcOrd="1" destOrd="0" presId="urn:microsoft.com/office/officeart/2005/8/layout/hierarchy3"/>
    <dgm:cxn modelId="{5E01ECA7-378F-442B-B377-48ACB6C3374E}" type="presOf" srcId="{2DCD7A08-2620-4ADF-857C-F78C423F9D50}" destId="{CE7A5FF7-6D82-4D27-A4DE-9DFC02CED49F}" srcOrd="0" destOrd="0" presId="urn:microsoft.com/office/officeart/2005/8/layout/hierarchy3"/>
    <dgm:cxn modelId="{D030FEB5-F487-4D74-A88E-9C74B21F2ABF}" type="presOf" srcId="{87B5822B-BF0F-4CE1-BF66-7A20A4B2957E}" destId="{F76F4487-BE27-4B54-8AFB-203EE664963E}" srcOrd="0" destOrd="0" presId="urn:microsoft.com/office/officeart/2005/8/layout/hierarchy3"/>
    <dgm:cxn modelId="{FB9338CB-520A-4824-98C7-06D2FB6049DE}" srcId="{558C7BA5-6BD0-40BB-994B-AD7CC4E2EC8F}" destId="{7688F76C-1394-49C5-B096-35E8F7F4D37C}" srcOrd="2" destOrd="0" parTransId="{46BA74E2-DDC7-4BD0-B75B-E167F6EC1FB3}" sibTransId="{9E269327-9C73-4C50-B0E5-254DD02F9FF7}"/>
    <dgm:cxn modelId="{CD6ACECF-EFD3-974A-8896-6EA584373C74}" type="presOf" srcId="{89CAA2AC-1D07-4C86-B0AD-7352B6346240}" destId="{B41BFD7D-CE08-4A14-BEC8-E9EC9A23BF8E}" srcOrd="0" destOrd="0" presId="urn:microsoft.com/office/officeart/2005/8/layout/hierarchy3"/>
    <dgm:cxn modelId="{12C7BAE4-C2AD-3948-AA8A-74B81EE154CD}" type="presOf" srcId="{61D6C235-3F31-AA45-991B-F5FC0D4F1F2B}" destId="{E3BAD1F5-DA0D-E040-8E03-4A2F422E912D}" srcOrd="1" destOrd="0" presId="urn:microsoft.com/office/officeart/2005/8/layout/hierarchy3"/>
    <dgm:cxn modelId="{A18782E9-F052-47D9-BFAD-85046F51A2F6}" type="presOf" srcId="{7688F76C-1394-49C5-B096-35E8F7F4D37C}" destId="{5DE31DB2-A2FD-4217-AE1F-5624B9A76D6C}" srcOrd="0" destOrd="0" presId="urn:microsoft.com/office/officeart/2005/8/layout/hierarchy3"/>
    <dgm:cxn modelId="{5D45CBEC-F1A2-46FA-AA6D-BECF2C7F8205}" type="presOf" srcId="{558C7BA5-6BD0-40BB-994B-AD7CC4E2EC8F}" destId="{4410B8B9-2AC3-4AFF-8277-B6659B83C365}" srcOrd="0" destOrd="0" presId="urn:microsoft.com/office/officeart/2005/8/layout/hierarchy3"/>
    <dgm:cxn modelId="{CDFD40F3-ED66-4267-B17A-D48203EE8AF2}" srcId="{7688F76C-1394-49C5-B096-35E8F7F4D37C}" destId="{934E04B9-969C-41CD-A6CF-FDF2F8ECEF2B}" srcOrd="0" destOrd="0" parTransId="{3A62CCE9-38CE-4830-BD5B-3E8B4C6F84F8}" sibTransId="{37BF265F-2018-4606-964B-050C432DABBE}"/>
    <dgm:cxn modelId="{F330F6FF-163F-48E5-9A48-93C16317B874}" type="presOf" srcId="{7688F76C-1394-49C5-B096-35E8F7F4D37C}" destId="{8A85B484-C7C3-4DB2-B55F-32F88CFC0940}" srcOrd="1" destOrd="0" presId="urn:microsoft.com/office/officeart/2005/8/layout/hierarchy3"/>
    <dgm:cxn modelId="{4F0A0264-61A5-5D41-8F00-BD0A3F8A56B8}" type="presParOf" srcId="{4410B8B9-2AC3-4AFF-8277-B6659B83C365}" destId="{91B6A3AD-E159-0B4F-8D82-457ED75ECCEC}" srcOrd="0" destOrd="0" presId="urn:microsoft.com/office/officeart/2005/8/layout/hierarchy3"/>
    <dgm:cxn modelId="{E0F5536A-1B62-4644-B45F-DBF460B9A9AD}" type="presParOf" srcId="{91B6A3AD-E159-0B4F-8D82-457ED75ECCEC}" destId="{44A62FF5-DAAE-0D44-8EF8-3EC6A5648046}" srcOrd="0" destOrd="0" presId="urn:microsoft.com/office/officeart/2005/8/layout/hierarchy3"/>
    <dgm:cxn modelId="{76A6CA70-63BE-4C4B-8E89-8E57BF1E6C33}" type="presParOf" srcId="{44A62FF5-DAAE-0D44-8EF8-3EC6A5648046}" destId="{038BB171-B0B2-FC47-B8C6-A87C9937E892}" srcOrd="0" destOrd="0" presId="urn:microsoft.com/office/officeart/2005/8/layout/hierarchy3"/>
    <dgm:cxn modelId="{0CEA3BF9-7423-2249-85BE-5D938E6DF001}" type="presParOf" srcId="{44A62FF5-DAAE-0D44-8EF8-3EC6A5648046}" destId="{E3BAD1F5-DA0D-E040-8E03-4A2F422E912D}" srcOrd="1" destOrd="0" presId="urn:microsoft.com/office/officeart/2005/8/layout/hierarchy3"/>
    <dgm:cxn modelId="{578DB897-5293-B34D-A793-1F1FD3D5316B}" type="presParOf" srcId="{91B6A3AD-E159-0B4F-8D82-457ED75ECCEC}" destId="{BCD84326-BB42-5B44-9D28-90B6224E8287}" srcOrd="1" destOrd="0" presId="urn:microsoft.com/office/officeart/2005/8/layout/hierarchy3"/>
    <dgm:cxn modelId="{02CF62B1-E663-6649-89FD-99D68C37C3CC}" type="presParOf" srcId="{BCD84326-BB42-5B44-9D28-90B6224E8287}" destId="{C855D3A0-D978-1A43-AE0D-498E606F0FAB}" srcOrd="0" destOrd="0" presId="urn:microsoft.com/office/officeart/2005/8/layout/hierarchy3"/>
    <dgm:cxn modelId="{765FA58D-8D81-8140-935F-81B3411D3995}" type="presParOf" srcId="{BCD84326-BB42-5B44-9D28-90B6224E8287}" destId="{3014BF19-0131-F441-828A-986A54C92E4F}" srcOrd="1" destOrd="0" presId="urn:microsoft.com/office/officeart/2005/8/layout/hierarchy3"/>
    <dgm:cxn modelId="{97E7644F-FA87-6D45-A8F5-2C7C7C839CA1}" type="presParOf" srcId="{4410B8B9-2AC3-4AFF-8277-B6659B83C365}" destId="{A89780BA-D3CC-9841-B083-211668FBF1A3}" srcOrd="1" destOrd="0" presId="urn:microsoft.com/office/officeart/2005/8/layout/hierarchy3"/>
    <dgm:cxn modelId="{E435B70B-9BE5-144C-A727-A11FB98CEC65}" type="presParOf" srcId="{A89780BA-D3CC-9841-B083-211668FBF1A3}" destId="{F2CC61A0-0A6C-1A4C-95B7-3617604BDB95}" srcOrd="0" destOrd="0" presId="urn:microsoft.com/office/officeart/2005/8/layout/hierarchy3"/>
    <dgm:cxn modelId="{E7AADE2C-EC10-354E-9643-3D4AA4F4FDAA}" type="presParOf" srcId="{F2CC61A0-0A6C-1A4C-95B7-3617604BDB95}" destId="{9F08C740-CAA9-664A-A125-765DE19548F7}" srcOrd="0" destOrd="0" presId="urn:microsoft.com/office/officeart/2005/8/layout/hierarchy3"/>
    <dgm:cxn modelId="{5D3D8BD4-8870-2A47-AF9A-68C5D1FB0E6C}" type="presParOf" srcId="{F2CC61A0-0A6C-1A4C-95B7-3617604BDB95}" destId="{EF7C41C2-6A29-F34C-9262-BFE49FC37B39}" srcOrd="1" destOrd="0" presId="urn:microsoft.com/office/officeart/2005/8/layout/hierarchy3"/>
    <dgm:cxn modelId="{D4949566-2B0D-4947-B964-6F2DEF256819}" type="presParOf" srcId="{A89780BA-D3CC-9841-B083-211668FBF1A3}" destId="{2D0C2566-ADCF-D14B-BBBD-527B94F76E09}" srcOrd="1" destOrd="0" presId="urn:microsoft.com/office/officeart/2005/8/layout/hierarchy3"/>
    <dgm:cxn modelId="{B458071B-2506-AB48-BAC9-F34E809EEC53}" type="presParOf" srcId="{2D0C2566-ADCF-D14B-BBBD-527B94F76E09}" destId="{6ADD289A-ABEE-45CD-A6F5-A6486E8D5D1B}" srcOrd="0" destOrd="0" presId="urn:microsoft.com/office/officeart/2005/8/layout/hierarchy3"/>
    <dgm:cxn modelId="{4045471C-1652-5A4A-9B46-56CAA9295900}" type="presParOf" srcId="{2D0C2566-ADCF-D14B-BBBD-527B94F76E09}" destId="{B41BFD7D-CE08-4A14-BEC8-E9EC9A23BF8E}" srcOrd="1" destOrd="0" presId="urn:microsoft.com/office/officeart/2005/8/layout/hierarchy3"/>
    <dgm:cxn modelId="{B5EBB032-F3C4-4E0C-8779-C5D376A2B11F}" type="presParOf" srcId="{4410B8B9-2AC3-4AFF-8277-B6659B83C365}" destId="{913CAAC3-A375-4D85-B60D-43B8A6F6DA00}" srcOrd="2" destOrd="0" presId="urn:microsoft.com/office/officeart/2005/8/layout/hierarchy3"/>
    <dgm:cxn modelId="{775CAC61-46E5-4104-ADB8-D365EA67A8D5}" type="presParOf" srcId="{913CAAC3-A375-4D85-B60D-43B8A6F6DA00}" destId="{2364FB40-20EB-4175-9627-311BCDB425C5}" srcOrd="0" destOrd="0" presId="urn:microsoft.com/office/officeart/2005/8/layout/hierarchy3"/>
    <dgm:cxn modelId="{B2242233-ACE7-4FC1-902D-D7146AE4A1AF}" type="presParOf" srcId="{2364FB40-20EB-4175-9627-311BCDB425C5}" destId="{5DE31DB2-A2FD-4217-AE1F-5624B9A76D6C}" srcOrd="0" destOrd="0" presId="urn:microsoft.com/office/officeart/2005/8/layout/hierarchy3"/>
    <dgm:cxn modelId="{19181A17-65FD-4F43-8A21-66E82D6C861C}" type="presParOf" srcId="{2364FB40-20EB-4175-9627-311BCDB425C5}" destId="{8A85B484-C7C3-4DB2-B55F-32F88CFC0940}" srcOrd="1" destOrd="0" presId="urn:microsoft.com/office/officeart/2005/8/layout/hierarchy3"/>
    <dgm:cxn modelId="{55EB4ADC-093C-496B-95CD-163DA528A034}" type="presParOf" srcId="{913CAAC3-A375-4D85-B60D-43B8A6F6DA00}" destId="{DDD193CC-890D-420A-B796-9A07B0832BE4}" srcOrd="1" destOrd="0" presId="urn:microsoft.com/office/officeart/2005/8/layout/hierarchy3"/>
    <dgm:cxn modelId="{1FD2DB4F-6A95-43C8-BA8A-0E4E3DFE346C}" type="presParOf" srcId="{DDD193CC-890D-420A-B796-9A07B0832BE4}" destId="{B8A0F699-442F-45FD-A85B-C51808C7020A}" srcOrd="0" destOrd="0" presId="urn:microsoft.com/office/officeart/2005/8/layout/hierarchy3"/>
    <dgm:cxn modelId="{0669FCC9-2AA8-4ACD-9EDD-E4AA8F443862}" type="presParOf" srcId="{DDD193CC-890D-420A-B796-9A07B0832BE4}" destId="{B9201F4F-CBFA-49A7-BA08-87E403C5C058}" srcOrd="1" destOrd="0" presId="urn:microsoft.com/office/officeart/2005/8/layout/hierarchy3"/>
    <dgm:cxn modelId="{EB2EC69A-0B7F-4D04-8D9C-F805FB4393D2}" type="presParOf" srcId="{4410B8B9-2AC3-4AFF-8277-B6659B83C365}" destId="{7A923562-0077-47C0-BC71-A14D750D5790}" srcOrd="3" destOrd="0" presId="urn:microsoft.com/office/officeart/2005/8/layout/hierarchy3"/>
    <dgm:cxn modelId="{65074A89-DA87-4722-875F-ECECB23AEAF4}" type="presParOf" srcId="{7A923562-0077-47C0-BC71-A14D750D5790}" destId="{0B7513B1-5CE3-4C3D-B234-B2BC45BBD18D}" srcOrd="0" destOrd="0" presId="urn:microsoft.com/office/officeart/2005/8/layout/hierarchy3"/>
    <dgm:cxn modelId="{6F95C17B-0F44-43F8-A27E-597D86D972AB}" type="presParOf" srcId="{0B7513B1-5CE3-4C3D-B234-B2BC45BBD18D}" destId="{C665DA04-6850-451A-AAB3-F52D9F38710A}" srcOrd="0" destOrd="0" presId="urn:microsoft.com/office/officeart/2005/8/layout/hierarchy3"/>
    <dgm:cxn modelId="{C43E863F-F990-4CE6-8EB5-BE2523DA712D}" type="presParOf" srcId="{0B7513B1-5CE3-4C3D-B234-B2BC45BBD18D}" destId="{B111D5DF-6F6E-48C0-BEA4-9AEC65E69738}" srcOrd="1" destOrd="0" presId="urn:microsoft.com/office/officeart/2005/8/layout/hierarchy3"/>
    <dgm:cxn modelId="{F771BD42-9A7F-468C-99E7-C7EFD769085F}" type="presParOf" srcId="{7A923562-0077-47C0-BC71-A14D750D5790}" destId="{019C2E25-F862-44FC-823E-AB382F746DE9}" srcOrd="1" destOrd="0" presId="urn:microsoft.com/office/officeart/2005/8/layout/hierarchy3"/>
    <dgm:cxn modelId="{42EC2368-1FD2-44AD-897B-B897D27E4725}" type="presParOf" srcId="{019C2E25-F862-44FC-823E-AB382F746DE9}" destId="{F76F4487-BE27-4B54-8AFB-203EE664963E}" srcOrd="0" destOrd="0" presId="urn:microsoft.com/office/officeart/2005/8/layout/hierarchy3"/>
    <dgm:cxn modelId="{074B339B-66C2-4571-9CB9-EEF61D4013BC}" type="presParOf" srcId="{019C2E25-F862-44FC-823E-AB382F746DE9}" destId="{CE7A5FF7-6D82-4D27-A4DE-9DFC02CED49F}"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8A3F3-6B5B-4243-8BEB-6CEF14A3C04D}"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EDF5F686-DBE3-486D-B091-57CBAA0E70B6}">
      <dgm:prSet phldrT="[Text]"/>
      <dgm:spPr/>
      <dgm:t>
        <a:bodyPr/>
        <a:lstStyle/>
        <a:p>
          <a:r>
            <a:rPr lang="tr-TR" dirty="0"/>
            <a:t>Prof. Dr. </a:t>
          </a:r>
          <a:r>
            <a:rPr lang="en-US" dirty="0"/>
            <a:t>Yasemin Y</a:t>
          </a:r>
          <a:r>
            <a:rPr lang="tr-TR" dirty="0"/>
            <a:t>Ü</a:t>
          </a:r>
          <a:r>
            <a:rPr lang="en-US" dirty="0"/>
            <a:t>KSEL DURMAZ, </a:t>
          </a:r>
          <a:r>
            <a:rPr lang="tr-TR" dirty="0"/>
            <a:t>FBE Müdürü</a:t>
          </a:r>
          <a:endParaRPr lang="en-US" dirty="0"/>
        </a:p>
      </dgm:t>
    </dgm:pt>
    <dgm:pt modelId="{7CECA239-1CF3-476F-9061-81F4BD27BC3C}" type="parTrans" cxnId="{AE577989-BBA3-4AF9-850E-3BC3E8C36D7C}">
      <dgm:prSet/>
      <dgm:spPr/>
      <dgm:t>
        <a:bodyPr/>
        <a:lstStyle/>
        <a:p>
          <a:endParaRPr lang="en-US"/>
        </a:p>
      </dgm:t>
    </dgm:pt>
    <dgm:pt modelId="{922EAF25-03E6-44E7-9696-609BC9B170D4}" type="sibTrans" cxnId="{AE577989-BBA3-4AF9-850E-3BC3E8C36D7C}">
      <dgm:prSet/>
      <dgm:spPr/>
      <dgm:t>
        <a:bodyPr/>
        <a:lstStyle/>
        <a:p>
          <a:endParaRPr lang="en-US"/>
        </a:p>
      </dgm:t>
    </dgm:pt>
    <dgm:pt modelId="{E1731208-6E1E-41A8-A8BF-AAA973D64A81}">
      <dgm:prSet phldrT="[Text]"/>
      <dgm:spPr/>
      <dgm:t>
        <a:bodyPr/>
        <a:lstStyle/>
        <a:p>
          <a:r>
            <a:rPr lang="tr-TR" dirty="0"/>
            <a:t>Tuba Özcan</a:t>
          </a:r>
          <a:r>
            <a:rPr lang="en-US" dirty="0"/>
            <a:t> </a:t>
          </a:r>
          <a:endParaRPr lang="tr-TR" dirty="0"/>
        </a:p>
        <a:p>
          <a:r>
            <a:rPr lang="tr-TR" dirty="0"/>
            <a:t>FBE Sekreteri</a:t>
          </a:r>
          <a:endParaRPr lang="en-US" dirty="0"/>
        </a:p>
      </dgm:t>
    </dgm:pt>
    <dgm:pt modelId="{EBE46185-472F-4D1F-90C4-62DD3109C787}" type="parTrans" cxnId="{07FD41DC-CF3E-41D2-8A28-9DD8486B98E6}">
      <dgm:prSet/>
      <dgm:spPr/>
      <dgm:t>
        <a:bodyPr/>
        <a:lstStyle/>
        <a:p>
          <a:endParaRPr lang="en-US"/>
        </a:p>
      </dgm:t>
    </dgm:pt>
    <dgm:pt modelId="{5084FA89-9CB4-457B-B970-5E9E44DE5D50}" type="sibTrans" cxnId="{07FD41DC-CF3E-41D2-8A28-9DD8486B98E6}">
      <dgm:prSet/>
      <dgm:spPr/>
      <dgm:t>
        <a:bodyPr/>
        <a:lstStyle/>
        <a:p>
          <a:endParaRPr lang="en-US"/>
        </a:p>
      </dgm:t>
    </dgm:pt>
    <dgm:pt modelId="{FDB15E79-720F-4544-8196-EACFACC9BF3E}">
      <dgm:prSet/>
      <dgm:spPr/>
      <dgm:t>
        <a:bodyPr/>
        <a:lstStyle/>
        <a:p>
          <a:pPr>
            <a:lnSpc>
              <a:spcPct val="100000"/>
            </a:lnSpc>
            <a:spcAft>
              <a:spcPts val="0"/>
            </a:spcAft>
          </a:pPr>
          <a:r>
            <a:rPr lang="tr-TR" dirty="0"/>
            <a:t>Öğrenci İşleri</a:t>
          </a:r>
        </a:p>
        <a:p>
          <a:pPr>
            <a:lnSpc>
              <a:spcPct val="100000"/>
            </a:lnSpc>
            <a:spcAft>
              <a:spcPts val="0"/>
            </a:spcAft>
          </a:pPr>
          <a:r>
            <a:rPr lang="tr-TR" dirty="0"/>
            <a:t>Uzman Yardımcısı</a:t>
          </a:r>
          <a:endParaRPr lang="en-US" dirty="0"/>
        </a:p>
      </dgm:t>
    </dgm:pt>
    <dgm:pt modelId="{39899C93-630D-FE45-9552-0596A998EC94}" type="parTrans" cxnId="{90C7BA98-BC94-F242-8E48-0B9A9BCC4A4F}">
      <dgm:prSet/>
      <dgm:spPr/>
      <dgm:t>
        <a:bodyPr/>
        <a:lstStyle/>
        <a:p>
          <a:endParaRPr lang="en-US"/>
        </a:p>
      </dgm:t>
    </dgm:pt>
    <dgm:pt modelId="{0AD0FC85-07BC-FB41-8000-51ABEDA3E2D2}" type="sibTrans" cxnId="{90C7BA98-BC94-F242-8E48-0B9A9BCC4A4F}">
      <dgm:prSet/>
      <dgm:spPr/>
      <dgm:t>
        <a:bodyPr/>
        <a:lstStyle/>
        <a:p>
          <a:endParaRPr lang="en-US"/>
        </a:p>
      </dgm:t>
    </dgm:pt>
    <dgm:pt modelId="{4231EC16-4463-4A48-9896-432729309190}" type="pres">
      <dgm:prSet presAssocID="{B748A3F3-6B5B-4243-8BEB-6CEF14A3C04D}" presName="Name0" presStyleCnt="0">
        <dgm:presLayoutVars>
          <dgm:dir/>
          <dgm:resizeHandles val="exact"/>
        </dgm:presLayoutVars>
      </dgm:prSet>
      <dgm:spPr/>
    </dgm:pt>
    <dgm:pt modelId="{E2CAB546-549A-403C-AAAB-D45D860AB345}" type="pres">
      <dgm:prSet presAssocID="{B748A3F3-6B5B-4243-8BEB-6CEF14A3C04D}" presName="fgShape" presStyleLbl="fgShp" presStyleIdx="0" presStyleCnt="1" custLinFactNeighborX="-518" custLinFactNeighborY="-25039"/>
      <dgm:spPr/>
    </dgm:pt>
    <dgm:pt modelId="{B6FD6FC3-BCB5-4E40-82AE-C2201A5F6D55}" type="pres">
      <dgm:prSet presAssocID="{B748A3F3-6B5B-4243-8BEB-6CEF14A3C04D}" presName="linComp" presStyleCnt="0"/>
      <dgm:spPr/>
    </dgm:pt>
    <dgm:pt modelId="{0A28AA24-F43D-4CF4-88AC-D501DA264205}" type="pres">
      <dgm:prSet presAssocID="{EDF5F686-DBE3-486D-B091-57CBAA0E70B6}" presName="compNode" presStyleCnt="0"/>
      <dgm:spPr/>
    </dgm:pt>
    <dgm:pt modelId="{80D9EB19-7108-473E-A0C1-E516AC32E717}" type="pres">
      <dgm:prSet presAssocID="{EDF5F686-DBE3-486D-B091-57CBAA0E70B6}" presName="bkgdShape" presStyleLbl="node1" presStyleIdx="0" presStyleCnt="3"/>
      <dgm:spPr/>
    </dgm:pt>
    <dgm:pt modelId="{624E1FE4-A5BF-4947-AA3A-7E4A9E520D0F}" type="pres">
      <dgm:prSet presAssocID="{EDF5F686-DBE3-486D-B091-57CBAA0E70B6}" presName="nodeTx" presStyleLbl="node1" presStyleIdx="0" presStyleCnt="3">
        <dgm:presLayoutVars>
          <dgm:bulletEnabled val="1"/>
        </dgm:presLayoutVars>
      </dgm:prSet>
      <dgm:spPr/>
    </dgm:pt>
    <dgm:pt modelId="{13BEE04A-729C-4072-80AE-41EBD22942FA}" type="pres">
      <dgm:prSet presAssocID="{EDF5F686-DBE3-486D-B091-57CBAA0E70B6}" presName="invisiNode" presStyleLbl="node1" presStyleIdx="0" presStyleCnt="3"/>
      <dgm:spPr/>
    </dgm:pt>
    <dgm:pt modelId="{168262F6-ADA5-4ACE-83FB-4EE630FC4B45}" type="pres">
      <dgm:prSet presAssocID="{EDF5F686-DBE3-486D-B091-57CBAA0E70B6}" presName="imagNode" presStyleLbl="fgImgPlace1" presStyleIdx="0" presStyleCnt="3"/>
      <dgm:spPr>
        <a:blipFill rotWithShape="1">
          <a:blip xmlns:r="http://schemas.openxmlformats.org/officeDocument/2006/relationships" r:embed="rId1"/>
          <a:stretch>
            <a:fillRect/>
          </a:stretch>
        </a:blipFill>
      </dgm:spPr>
    </dgm:pt>
    <dgm:pt modelId="{62A84A60-28BB-4EA4-BE78-93F726E45DEA}" type="pres">
      <dgm:prSet presAssocID="{922EAF25-03E6-44E7-9696-609BC9B170D4}" presName="sibTrans" presStyleLbl="sibTrans2D1" presStyleIdx="0" presStyleCnt="0"/>
      <dgm:spPr/>
    </dgm:pt>
    <dgm:pt modelId="{2A144D8C-3109-4A8E-A67A-5BF5E48813CE}" type="pres">
      <dgm:prSet presAssocID="{E1731208-6E1E-41A8-A8BF-AAA973D64A81}" presName="compNode" presStyleCnt="0"/>
      <dgm:spPr/>
    </dgm:pt>
    <dgm:pt modelId="{2257CB7C-4981-4B7B-8719-49E61B596359}" type="pres">
      <dgm:prSet presAssocID="{E1731208-6E1E-41A8-A8BF-AAA973D64A81}" presName="bkgdShape" presStyleLbl="node1" presStyleIdx="1" presStyleCnt="3"/>
      <dgm:spPr/>
    </dgm:pt>
    <dgm:pt modelId="{59201FC6-DC75-4F5E-B4CD-64C5A86879C5}" type="pres">
      <dgm:prSet presAssocID="{E1731208-6E1E-41A8-A8BF-AAA973D64A81}" presName="nodeTx" presStyleLbl="node1" presStyleIdx="1" presStyleCnt="3">
        <dgm:presLayoutVars>
          <dgm:bulletEnabled val="1"/>
        </dgm:presLayoutVars>
      </dgm:prSet>
      <dgm:spPr/>
    </dgm:pt>
    <dgm:pt modelId="{3DE3E284-EBEC-4F83-83BA-3C678D5E9858}" type="pres">
      <dgm:prSet presAssocID="{E1731208-6E1E-41A8-A8BF-AAA973D64A81}" presName="invisiNode" presStyleLbl="node1" presStyleIdx="1" presStyleCnt="3"/>
      <dgm:spPr/>
    </dgm:pt>
    <dgm:pt modelId="{95D3DE66-2714-4B83-BA2D-F008031F3807}" type="pres">
      <dgm:prSet presAssocID="{E1731208-6E1E-41A8-A8BF-AAA973D64A81}" presName="imagNode" presStyleLbl="fgImgPlace1" presStyleIdx="1" presStyleCnt="3" custScaleY="101305" custLinFactNeighborX="-2613" custLinFactNeighborY="-1967"/>
      <dgm:spPr>
        <a:blipFill>
          <a:blip xmlns:r="http://schemas.openxmlformats.org/officeDocument/2006/relationships" r:embed="rId2"/>
          <a:srcRect/>
          <a:stretch>
            <a:fillRect t="-2000" b="-2000"/>
          </a:stretch>
        </a:blipFill>
      </dgm:spPr>
    </dgm:pt>
    <dgm:pt modelId="{F8C20896-5393-2643-A2B4-DF9C97DAE5CB}" type="pres">
      <dgm:prSet presAssocID="{5084FA89-9CB4-457B-B970-5E9E44DE5D50}" presName="sibTrans" presStyleLbl="sibTrans2D1" presStyleIdx="0" presStyleCnt="0"/>
      <dgm:spPr/>
    </dgm:pt>
    <dgm:pt modelId="{41E45EC0-2030-554B-9E8C-7B563D17C468}" type="pres">
      <dgm:prSet presAssocID="{FDB15E79-720F-4544-8196-EACFACC9BF3E}" presName="compNode" presStyleCnt="0"/>
      <dgm:spPr/>
    </dgm:pt>
    <dgm:pt modelId="{B9E8D704-4948-4C43-BC56-F8E6DB23F00A}" type="pres">
      <dgm:prSet presAssocID="{FDB15E79-720F-4544-8196-EACFACC9BF3E}" presName="bkgdShape" presStyleLbl="node1" presStyleIdx="2" presStyleCnt="3"/>
      <dgm:spPr/>
    </dgm:pt>
    <dgm:pt modelId="{5937AE24-B501-924B-ABD3-9DE4A485E9FB}" type="pres">
      <dgm:prSet presAssocID="{FDB15E79-720F-4544-8196-EACFACC9BF3E}" presName="nodeTx" presStyleLbl="node1" presStyleIdx="2" presStyleCnt="3">
        <dgm:presLayoutVars>
          <dgm:bulletEnabled val="1"/>
        </dgm:presLayoutVars>
      </dgm:prSet>
      <dgm:spPr/>
    </dgm:pt>
    <dgm:pt modelId="{9E9A9B32-5D93-C44B-9CB8-F1D1F62CFE16}" type="pres">
      <dgm:prSet presAssocID="{FDB15E79-720F-4544-8196-EACFACC9BF3E}" presName="invisiNode" presStyleLbl="node1" presStyleIdx="2" presStyleCnt="3"/>
      <dgm:spPr/>
    </dgm:pt>
    <dgm:pt modelId="{E4F7F48C-FBF1-3A47-9FF4-6719ECA4F5F6}" type="pres">
      <dgm:prSet presAssocID="{FDB15E79-720F-4544-8196-EACFACC9BF3E}" presName="imagNode" presStyleLbl="fgImgPlace1" presStyleIdx="2" presStyleCnt="3"/>
      <dgm:spPr/>
    </dgm:pt>
  </dgm:ptLst>
  <dgm:cxnLst>
    <dgm:cxn modelId="{D1DDF603-0B05-E349-ACB8-D5A9F38B070A}" type="presOf" srcId="{FDB15E79-720F-4544-8196-EACFACC9BF3E}" destId="{5937AE24-B501-924B-ABD3-9DE4A485E9FB}" srcOrd="1" destOrd="0" presId="urn:microsoft.com/office/officeart/2005/8/layout/hList7"/>
    <dgm:cxn modelId="{634AA014-F252-CA49-BBFE-4885D56D614D}" type="presOf" srcId="{EDF5F686-DBE3-486D-B091-57CBAA0E70B6}" destId="{624E1FE4-A5BF-4947-AA3A-7E4A9E520D0F}" srcOrd="1" destOrd="0" presId="urn:microsoft.com/office/officeart/2005/8/layout/hList7"/>
    <dgm:cxn modelId="{480F5127-C78D-B845-97C2-B03D2D7DAA33}" type="presOf" srcId="{E1731208-6E1E-41A8-A8BF-AAA973D64A81}" destId="{2257CB7C-4981-4B7B-8719-49E61B596359}" srcOrd="0" destOrd="0" presId="urn:microsoft.com/office/officeart/2005/8/layout/hList7"/>
    <dgm:cxn modelId="{81E6722A-A66C-4E27-9C5E-57D4DB96E8BC}" type="presOf" srcId="{B748A3F3-6B5B-4243-8BEB-6CEF14A3C04D}" destId="{4231EC16-4463-4A48-9896-432729309190}" srcOrd="0" destOrd="0" presId="urn:microsoft.com/office/officeart/2005/8/layout/hList7"/>
    <dgm:cxn modelId="{AE577989-BBA3-4AF9-850E-3BC3E8C36D7C}" srcId="{B748A3F3-6B5B-4243-8BEB-6CEF14A3C04D}" destId="{EDF5F686-DBE3-486D-B091-57CBAA0E70B6}" srcOrd="0" destOrd="0" parTransId="{7CECA239-1CF3-476F-9061-81F4BD27BC3C}" sibTransId="{922EAF25-03E6-44E7-9696-609BC9B170D4}"/>
    <dgm:cxn modelId="{90C7BA98-BC94-F242-8E48-0B9A9BCC4A4F}" srcId="{B748A3F3-6B5B-4243-8BEB-6CEF14A3C04D}" destId="{FDB15E79-720F-4544-8196-EACFACC9BF3E}" srcOrd="2" destOrd="0" parTransId="{39899C93-630D-FE45-9552-0596A998EC94}" sibTransId="{0AD0FC85-07BC-FB41-8000-51ABEDA3E2D2}"/>
    <dgm:cxn modelId="{D5AC9EAB-1455-9D41-A731-176621F6D8A2}" type="presOf" srcId="{922EAF25-03E6-44E7-9696-609BC9B170D4}" destId="{62A84A60-28BB-4EA4-BE78-93F726E45DEA}" srcOrd="0" destOrd="0" presId="urn:microsoft.com/office/officeart/2005/8/layout/hList7"/>
    <dgm:cxn modelId="{ADF842CE-DF28-234C-8FF3-637B0D30A7D4}" type="presOf" srcId="{FDB15E79-720F-4544-8196-EACFACC9BF3E}" destId="{B9E8D704-4948-4C43-BC56-F8E6DB23F00A}" srcOrd="0" destOrd="0" presId="urn:microsoft.com/office/officeart/2005/8/layout/hList7"/>
    <dgm:cxn modelId="{34300BD2-6A9E-434E-8C03-D619239566DE}" type="presOf" srcId="{5084FA89-9CB4-457B-B970-5E9E44DE5D50}" destId="{F8C20896-5393-2643-A2B4-DF9C97DAE5CB}" srcOrd="0" destOrd="0" presId="urn:microsoft.com/office/officeart/2005/8/layout/hList7"/>
    <dgm:cxn modelId="{07FD41DC-CF3E-41D2-8A28-9DD8486B98E6}" srcId="{B748A3F3-6B5B-4243-8BEB-6CEF14A3C04D}" destId="{E1731208-6E1E-41A8-A8BF-AAA973D64A81}" srcOrd="1" destOrd="0" parTransId="{EBE46185-472F-4D1F-90C4-62DD3109C787}" sibTransId="{5084FA89-9CB4-457B-B970-5E9E44DE5D50}"/>
    <dgm:cxn modelId="{BC2726E9-C744-444B-AA55-B3418359412D}" type="presOf" srcId="{EDF5F686-DBE3-486D-B091-57CBAA0E70B6}" destId="{80D9EB19-7108-473E-A0C1-E516AC32E717}" srcOrd="0" destOrd="0" presId="urn:microsoft.com/office/officeart/2005/8/layout/hList7"/>
    <dgm:cxn modelId="{B4E94FF5-E3D0-2C4A-8D43-FB9600B28880}" type="presOf" srcId="{E1731208-6E1E-41A8-A8BF-AAA973D64A81}" destId="{59201FC6-DC75-4F5E-B4CD-64C5A86879C5}" srcOrd="1" destOrd="0" presId="urn:microsoft.com/office/officeart/2005/8/layout/hList7"/>
    <dgm:cxn modelId="{5374356A-7CFD-7646-893B-9573B27AF647}" type="presParOf" srcId="{4231EC16-4463-4A48-9896-432729309190}" destId="{E2CAB546-549A-403C-AAAB-D45D860AB345}" srcOrd="0" destOrd="0" presId="urn:microsoft.com/office/officeart/2005/8/layout/hList7"/>
    <dgm:cxn modelId="{BCC5B3F1-D97B-DE44-99B6-C4960A13080C}" type="presParOf" srcId="{4231EC16-4463-4A48-9896-432729309190}" destId="{B6FD6FC3-BCB5-4E40-82AE-C2201A5F6D55}" srcOrd="1" destOrd="0" presId="urn:microsoft.com/office/officeart/2005/8/layout/hList7"/>
    <dgm:cxn modelId="{730155DD-652B-3849-A13B-EF3418842650}" type="presParOf" srcId="{B6FD6FC3-BCB5-4E40-82AE-C2201A5F6D55}" destId="{0A28AA24-F43D-4CF4-88AC-D501DA264205}" srcOrd="0" destOrd="0" presId="urn:microsoft.com/office/officeart/2005/8/layout/hList7"/>
    <dgm:cxn modelId="{493492B2-41A2-C743-95C3-5FEF11908A2F}" type="presParOf" srcId="{0A28AA24-F43D-4CF4-88AC-D501DA264205}" destId="{80D9EB19-7108-473E-A0C1-E516AC32E717}" srcOrd="0" destOrd="0" presId="urn:microsoft.com/office/officeart/2005/8/layout/hList7"/>
    <dgm:cxn modelId="{2B1B35C2-44AE-7D43-8332-A38CA424F5DD}" type="presParOf" srcId="{0A28AA24-F43D-4CF4-88AC-D501DA264205}" destId="{624E1FE4-A5BF-4947-AA3A-7E4A9E520D0F}" srcOrd="1" destOrd="0" presId="urn:microsoft.com/office/officeart/2005/8/layout/hList7"/>
    <dgm:cxn modelId="{0FBFC118-1595-7342-B247-5D292424BA1F}" type="presParOf" srcId="{0A28AA24-F43D-4CF4-88AC-D501DA264205}" destId="{13BEE04A-729C-4072-80AE-41EBD22942FA}" srcOrd="2" destOrd="0" presId="urn:microsoft.com/office/officeart/2005/8/layout/hList7"/>
    <dgm:cxn modelId="{AC1FE5D9-7F3B-1448-841D-910A93F7E021}" type="presParOf" srcId="{0A28AA24-F43D-4CF4-88AC-D501DA264205}" destId="{168262F6-ADA5-4ACE-83FB-4EE630FC4B45}" srcOrd="3" destOrd="0" presId="urn:microsoft.com/office/officeart/2005/8/layout/hList7"/>
    <dgm:cxn modelId="{A25833BC-B412-BB41-9D8B-7486E5ABFC49}" type="presParOf" srcId="{B6FD6FC3-BCB5-4E40-82AE-C2201A5F6D55}" destId="{62A84A60-28BB-4EA4-BE78-93F726E45DEA}" srcOrd="1" destOrd="0" presId="urn:microsoft.com/office/officeart/2005/8/layout/hList7"/>
    <dgm:cxn modelId="{BA6FBF2E-283B-8F42-8386-B90A5F67C2AC}" type="presParOf" srcId="{B6FD6FC3-BCB5-4E40-82AE-C2201A5F6D55}" destId="{2A144D8C-3109-4A8E-A67A-5BF5E48813CE}" srcOrd="2" destOrd="0" presId="urn:microsoft.com/office/officeart/2005/8/layout/hList7"/>
    <dgm:cxn modelId="{419CF758-B959-8A49-AAB3-DB3B962120B1}" type="presParOf" srcId="{2A144D8C-3109-4A8E-A67A-5BF5E48813CE}" destId="{2257CB7C-4981-4B7B-8719-49E61B596359}" srcOrd="0" destOrd="0" presId="urn:microsoft.com/office/officeart/2005/8/layout/hList7"/>
    <dgm:cxn modelId="{846B42E0-F0D1-3A4C-93D9-EB9D052DEC9C}" type="presParOf" srcId="{2A144D8C-3109-4A8E-A67A-5BF5E48813CE}" destId="{59201FC6-DC75-4F5E-B4CD-64C5A86879C5}" srcOrd="1" destOrd="0" presId="urn:microsoft.com/office/officeart/2005/8/layout/hList7"/>
    <dgm:cxn modelId="{DE76F6AD-C9E5-3E40-81E8-0A3F52EFEEE9}" type="presParOf" srcId="{2A144D8C-3109-4A8E-A67A-5BF5E48813CE}" destId="{3DE3E284-EBEC-4F83-83BA-3C678D5E9858}" srcOrd="2" destOrd="0" presId="urn:microsoft.com/office/officeart/2005/8/layout/hList7"/>
    <dgm:cxn modelId="{4175A8AE-7148-5E46-A9B2-97813618A90B}" type="presParOf" srcId="{2A144D8C-3109-4A8E-A67A-5BF5E48813CE}" destId="{95D3DE66-2714-4B83-BA2D-F008031F3807}" srcOrd="3" destOrd="0" presId="urn:microsoft.com/office/officeart/2005/8/layout/hList7"/>
    <dgm:cxn modelId="{A692CE1D-E326-5646-BEC7-F743A7BB8DCB}" type="presParOf" srcId="{B6FD6FC3-BCB5-4E40-82AE-C2201A5F6D55}" destId="{F8C20896-5393-2643-A2B4-DF9C97DAE5CB}" srcOrd="3" destOrd="0" presId="urn:microsoft.com/office/officeart/2005/8/layout/hList7"/>
    <dgm:cxn modelId="{E6010CE9-5103-874D-BE64-88A87BE3E40F}" type="presParOf" srcId="{B6FD6FC3-BCB5-4E40-82AE-C2201A5F6D55}" destId="{41E45EC0-2030-554B-9E8C-7B563D17C468}" srcOrd="4" destOrd="0" presId="urn:microsoft.com/office/officeart/2005/8/layout/hList7"/>
    <dgm:cxn modelId="{318CAD92-7237-5545-9F57-2AC3FE98A5BA}" type="presParOf" srcId="{41E45EC0-2030-554B-9E8C-7B563D17C468}" destId="{B9E8D704-4948-4C43-BC56-F8E6DB23F00A}" srcOrd="0" destOrd="0" presId="urn:microsoft.com/office/officeart/2005/8/layout/hList7"/>
    <dgm:cxn modelId="{53928B27-89DE-C847-94B3-E7E545DB75AC}" type="presParOf" srcId="{41E45EC0-2030-554B-9E8C-7B563D17C468}" destId="{5937AE24-B501-924B-ABD3-9DE4A485E9FB}" srcOrd="1" destOrd="0" presId="urn:microsoft.com/office/officeart/2005/8/layout/hList7"/>
    <dgm:cxn modelId="{E7E61857-30A7-D448-90A1-800FFA6A115D}" type="presParOf" srcId="{41E45EC0-2030-554B-9E8C-7B563D17C468}" destId="{9E9A9B32-5D93-C44B-9CB8-F1D1F62CFE16}" srcOrd="2" destOrd="0" presId="urn:microsoft.com/office/officeart/2005/8/layout/hList7"/>
    <dgm:cxn modelId="{BE3CF1E0-A7D4-4C41-8882-603AFCBFA62B}" type="presParOf" srcId="{41E45EC0-2030-554B-9E8C-7B563D17C468}" destId="{E4F7F48C-FBF1-3A47-9FF4-6719ECA4F5F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63E56-468C-46EB-9E24-DD98EE8F8F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403D931-49B2-421E-AD31-899E4C0417F4}">
      <dgm:prSet phldrT="[Text]"/>
      <dgm:spPr/>
      <dgm:t>
        <a:bodyPr/>
        <a:lstStyle/>
        <a:p>
          <a:r>
            <a:rPr lang="tr-TR" dirty="0"/>
            <a:t>BAP sistemi nasıl çalışır?</a:t>
          </a:r>
          <a:endParaRPr lang="en-US" dirty="0"/>
        </a:p>
      </dgm:t>
    </dgm:pt>
    <dgm:pt modelId="{D3F6F6D4-E58D-4F1A-BA9A-A94BBB5BDB58}" type="parTrans" cxnId="{6AD96203-9302-466A-956F-A26706682740}">
      <dgm:prSet/>
      <dgm:spPr/>
      <dgm:t>
        <a:bodyPr/>
        <a:lstStyle/>
        <a:p>
          <a:endParaRPr lang="en-US"/>
        </a:p>
      </dgm:t>
    </dgm:pt>
    <dgm:pt modelId="{97B7E829-AE59-4603-BF3E-DEA8EE64CCA0}" type="sibTrans" cxnId="{6AD96203-9302-466A-956F-A26706682740}">
      <dgm:prSet/>
      <dgm:spPr/>
      <dgm:t>
        <a:bodyPr/>
        <a:lstStyle/>
        <a:p>
          <a:endParaRPr lang="en-US"/>
        </a:p>
      </dgm:t>
    </dgm:pt>
    <dgm:pt modelId="{F4EB5249-27F1-4C56-8ED6-498161E972E3}">
      <dgm:prSet phldrT="[Text]"/>
      <dgm:spPr/>
      <dgm:t>
        <a:bodyPr/>
        <a:lstStyle/>
        <a:p>
          <a:r>
            <a:rPr lang="en-US" dirty="0"/>
            <a:t>GPA</a:t>
          </a:r>
        </a:p>
      </dgm:t>
    </dgm:pt>
    <dgm:pt modelId="{47648D0E-35F3-4125-8FE8-314B995FFE2D}" type="parTrans" cxnId="{EE5C8E0C-D758-4C35-8DBC-F429467AB841}">
      <dgm:prSet/>
      <dgm:spPr/>
      <dgm:t>
        <a:bodyPr/>
        <a:lstStyle/>
        <a:p>
          <a:endParaRPr lang="en-US"/>
        </a:p>
      </dgm:t>
    </dgm:pt>
    <dgm:pt modelId="{133B6390-EE86-4E6A-A079-651C6494E747}" type="sibTrans" cxnId="{EE5C8E0C-D758-4C35-8DBC-F429467AB841}">
      <dgm:prSet/>
      <dgm:spPr/>
      <dgm:t>
        <a:bodyPr/>
        <a:lstStyle/>
        <a:p>
          <a:endParaRPr lang="en-US"/>
        </a:p>
      </dgm:t>
    </dgm:pt>
    <dgm:pt modelId="{E7762763-EAEB-4C5C-8A62-02335B448F8B}">
      <dgm:prSet phldrT="[Text]"/>
      <dgm:spPr/>
      <dgm:t>
        <a:bodyPr/>
        <a:lstStyle/>
        <a:p>
          <a:r>
            <a:rPr lang="tr-TR" dirty="0"/>
            <a:t>Devamlılık</a:t>
          </a:r>
          <a:endParaRPr lang="en-US" dirty="0"/>
        </a:p>
      </dgm:t>
    </dgm:pt>
    <dgm:pt modelId="{975A3565-B823-43FA-BC3A-E4E9376CCA0E}" type="sibTrans" cxnId="{1F37FDE3-A73B-4220-8A6D-F3C3E8F2374C}">
      <dgm:prSet/>
      <dgm:spPr/>
      <dgm:t>
        <a:bodyPr/>
        <a:lstStyle/>
        <a:p>
          <a:endParaRPr lang="en-US"/>
        </a:p>
      </dgm:t>
    </dgm:pt>
    <dgm:pt modelId="{BBB5B9C7-568A-4131-8288-5F626DE0ABB7}" type="parTrans" cxnId="{1F37FDE3-A73B-4220-8A6D-F3C3E8F2374C}">
      <dgm:prSet/>
      <dgm:spPr/>
      <dgm:t>
        <a:bodyPr/>
        <a:lstStyle/>
        <a:p>
          <a:endParaRPr lang="en-US"/>
        </a:p>
      </dgm:t>
    </dgm:pt>
    <dgm:pt modelId="{21C4C50E-A714-4D66-87B7-312C7D71C0B7}">
      <dgm:prSet/>
      <dgm:spPr/>
      <dgm:t>
        <a:bodyPr/>
        <a:lstStyle/>
        <a:p>
          <a:r>
            <a:rPr lang="tr-TR" dirty="0"/>
            <a:t>Araştırmacının Performansı</a:t>
          </a:r>
          <a:endParaRPr lang="en-US" dirty="0"/>
        </a:p>
      </dgm:t>
    </dgm:pt>
    <dgm:pt modelId="{AAC06123-8D54-44F5-AA25-22339A610B02}" type="parTrans" cxnId="{2AA87658-634B-4FF1-B14E-08F8E5F45FEB}">
      <dgm:prSet/>
      <dgm:spPr/>
      <dgm:t>
        <a:bodyPr/>
        <a:lstStyle/>
        <a:p>
          <a:endParaRPr lang="en-US"/>
        </a:p>
      </dgm:t>
    </dgm:pt>
    <dgm:pt modelId="{57DB9026-6E36-427F-A23B-97A39996F53F}" type="sibTrans" cxnId="{2AA87658-634B-4FF1-B14E-08F8E5F45FEB}">
      <dgm:prSet/>
      <dgm:spPr/>
      <dgm:t>
        <a:bodyPr/>
        <a:lstStyle/>
        <a:p>
          <a:endParaRPr lang="en-US"/>
        </a:p>
      </dgm:t>
    </dgm:pt>
    <dgm:pt modelId="{ACF8B535-F0C1-4B13-95E2-B7C1A41FE14D}">
      <dgm:prSet/>
      <dgm:spPr/>
      <dgm:t>
        <a:bodyPr/>
        <a:lstStyle/>
        <a:p>
          <a:r>
            <a:rPr lang="tr-TR" dirty="0"/>
            <a:t>Danışmanın verdiği not</a:t>
          </a:r>
          <a:endParaRPr lang="en-US" dirty="0"/>
        </a:p>
      </dgm:t>
    </dgm:pt>
    <dgm:pt modelId="{BC5B33BD-28AC-4EBE-B3C1-A87B0543810F}" type="parTrans" cxnId="{A18E7682-01E1-4545-8B62-A0C64EBA6811}">
      <dgm:prSet/>
      <dgm:spPr/>
      <dgm:t>
        <a:bodyPr/>
        <a:lstStyle/>
        <a:p>
          <a:endParaRPr lang="en-US"/>
        </a:p>
      </dgm:t>
    </dgm:pt>
    <dgm:pt modelId="{261FEB87-E1E5-41BC-B61C-D9FBC0014D40}" type="sibTrans" cxnId="{A18E7682-01E1-4545-8B62-A0C64EBA6811}">
      <dgm:prSet/>
      <dgm:spPr/>
      <dgm:t>
        <a:bodyPr/>
        <a:lstStyle/>
        <a:p>
          <a:endParaRPr lang="en-US"/>
        </a:p>
      </dgm:t>
    </dgm:pt>
    <dgm:pt modelId="{5AC07785-BA41-44F4-82C0-2EF5280CBBBD}" type="pres">
      <dgm:prSet presAssocID="{D8C63E56-468C-46EB-9E24-DD98EE8F8FF7}" presName="diagram" presStyleCnt="0">
        <dgm:presLayoutVars>
          <dgm:chPref val="1"/>
          <dgm:dir/>
          <dgm:animOne val="branch"/>
          <dgm:animLvl val="lvl"/>
          <dgm:resizeHandles/>
        </dgm:presLayoutVars>
      </dgm:prSet>
      <dgm:spPr/>
    </dgm:pt>
    <dgm:pt modelId="{4B4F1846-5C0B-41FD-95B6-820AF920A664}" type="pres">
      <dgm:prSet presAssocID="{2403D931-49B2-421E-AD31-899E4C0417F4}" presName="root" presStyleCnt="0"/>
      <dgm:spPr/>
    </dgm:pt>
    <dgm:pt modelId="{C8AC99C3-4D94-47F8-8065-B9337AD94DF9}" type="pres">
      <dgm:prSet presAssocID="{2403D931-49B2-421E-AD31-899E4C0417F4}" presName="rootComposite" presStyleCnt="0"/>
      <dgm:spPr/>
    </dgm:pt>
    <dgm:pt modelId="{30DDD5DF-84DE-490C-906A-35C188D3C406}" type="pres">
      <dgm:prSet presAssocID="{2403D931-49B2-421E-AD31-899E4C0417F4}" presName="rootText" presStyleLbl="node1" presStyleIdx="0" presStyleCnt="1" custScaleX="185924" custLinFactNeighborX="5629"/>
      <dgm:spPr/>
    </dgm:pt>
    <dgm:pt modelId="{C6E92A90-ADD4-48A2-AA7A-BD1A0C5BC9F6}" type="pres">
      <dgm:prSet presAssocID="{2403D931-49B2-421E-AD31-899E4C0417F4}" presName="rootConnector" presStyleLbl="node1" presStyleIdx="0" presStyleCnt="1"/>
      <dgm:spPr/>
    </dgm:pt>
    <dgm:pt modelId="{F99EADB5-28A9-4536-BF61-020E71C0DE75}" type="pres">
      <dgm:prSet presAssocID="{2403D931-49B2-421E-AD31-899E4C0417F4}" presName="childShape" presStyleCnt="0"/>
      <dgm:spPr/>
    </dgm:pt>
    <dgm:pt modelId="{8A6540B3-0C43-402F-8FFF-BDDECFA02382}" type="pres">
      <dgm:prSet presAssocID="{47648D0E-35F3-4125-8FE8-314B995FFE2D}" presName="Name13" presStyleLbl="parChTrans1D2" presStyleIdx="0" presStyleCnt="4"/>
      <dgm:spPr/>
    </dgm:pt>
    <dgm:pt modelId="{BEA7BC2F-3449-4426-BBEA-1EC73826D8C2}" type="pres">
      <dgm:prSet presAssocID="{F4EB5249-27F1-4C56-8ED6-498161E972E3}" presName="childText" presStyleLbl="bgAcc1" presStyleIdx="0" presStyleCnt="4">
        <dgm:presLayoutVars>
          <dgm:bulletEnabled val="1"/>
        </dgm:presLayoutVars>
      </dgm:prSet>
      <dgm:spPr/>
    </dgm:pt>
    <dgm:pt modelId="{2193EB58-51E3-4842-A294-DFBEBC81C32A}" type="pres">
      <dgm:prSet presAssocID="{BBB5B9C7-568A-4131-8288-5F626DE0ABB7}" presName="Name13" presStyleLbl="parChTrans1D2" presStyleIdx="1" presStyleCnt="4"/>
      <dgm:spPr/>
    </dgm:pt>
    <dgm:pt modelId="{F6C38EFA-AA75-4722-85C9-B1CB0669B193}" type="pres">
      <dgm:prSet presAssocID="{E7762763-EAEB-4C5C-8A62-02335B448F8B}" presName="childText" presStyleLbl="bgAcc1" presStyleIdx="1" presStyleCnt="4" custLinFactX="8726" custLinFactNeighborX="100000" custLinFactNeighborY="-58569">
        <dgm:presLayoutVars>
          <dgm:bulletEnabled val="1"/>
        </dgm:presLayoutVars>
      </dgm:prSet>
      <dgm:spPr/>
    </dgm:pt>
    <dgm:pt modelId="{22A188DB-14F3-49AC-B347-0CBC30A4E13E}" type="pres">
      <dgm:prSet presAssocID="{AAC06123-8D54-44F5-AA25-22339A610B02}" presName="Name13" presStyleLbl="parChTrans1D2" presStyleIdx="2" presStyleCnt="4"/>
      <dgm:spPr/>
    </dgm:pt>
    <dgm:pt modelId="{75E04026-F1DE-4AD4-A176-B66253DBE342}" type="pres">
      <dgm:prSet presAssocID="{21C4C50E-A714-4D66-87B7-312C7D71C0B7}" presName="childText" presStyleLbl="bgAcc1" presStyleIdx="2" presStyleCnt="4" custLinFactY="-15676" custLinFactNeighborX="1010" custLinFactNeighborY="-100000">
        <dgm:presLayoutVars>
          <dgm:bulletEnabled val="1"/>
        </dgm:presLayoutVars>
      </dgm:prSet>
      <dgm:spPr/>
    </dgm:pt>
    <dgm:pt modelId="{56C8FC98-2417-44B6-BCEE-85EF0B4943F4}" type="pres">
      <dgm:prSet presAssocID="{BC5B33BD-28AC-4EBE-B3C1-A87B0543810F}" presName="Name13" presStyleLbl="parChTrans1D2" presStyleIdx="3" presStyleCnt="4"/>
      <dgm:spPr/>
    </dgm:pt>
    <dgm:pt modelId="{CA939F5B-34B4-40A5-8884-F1D578BA1205}" type="pres">
      <dgm:prSet presAssocID="{ACF8B535-F0C1-4B13-95E2-B7C1A41FE14D}" presName="childText" presStyleLbl="bgAcc1" presStyleIdx="3" presStyleCnt="4" custLinFactX="10247" custLinFactY="-78951" custLinFactNeighborX="100000" custLinFactNeighborY="-100000">
        <dgm:presLayoutVars>
          <dgm:bulletEnabled val="1"/>
        </dgm:presLayoutVars>
      </dgm:prSet>
      <dgm:spPr/>
    </dgm:pt>
  </dgm:ptLst>
  <dgm:cxnLst>
    <dgm:cxn modelId="{6AD96203-9302-466A-956F-A26706682740}" srcId="{D8C63E56-468C-46EB-9E24-DD98EE8F8FF7}" destId="{2403D931-49B2-421E-AD31-899E4C0417F4}" srcOrd="0" destOrd="0" parTransId="{D3F6F6D4-E58D-4F1A-BA9A-A94BBB5BDB58}" sibTransId="{97B7E829-AE59-4603-BF3E-DEA8EE64CCA0}"/>
    <dgm:cxn modelId="{823AB903-4F12-4BD2-9741-2A8C12E32D5C}" type="presOf" srcId="{47648D0E-35F3-4125-8FE8-314B995FFE2D}" destId="{8A6540B3-0C43-402F-8FFF-BDDECFA02382}" srcOrd="0" destOrd="0" presId="urn:microsoft.com/office/officeart/2005/8/layout/hierarchy3"/>
    <dgm:cxn modelId="{1280D805-383C-4560-8292-6CA2A8E0CA4C}" type="presOf" srcId="{AAC06123-8D54-44F5-AA25-22339A610B02}" destId="{22A188DB-14F3-49AC-B347-0CBC30A4E13E}" srcOrd="0" destOrd="0" presId="urn:microsoft.com/office/officeart/2005/8/layout/hierarchy3"/>
    <dgm:cxn modelId="{EE5C8E0C-D758-4C35-8DBC-F429467AB841}" srcId="{2403D931-49B2-421E-AD31-899E4C0417F4}" destId="{F4EB5249-27F1-4C56-8ED6-498161E972E3}" srcOrd="0" destOrd="0" parTransId="{47648D0E-35F3-4125-8FE8-314B995FFE2D}" sibTransId="{133B6390-EE86-4E6A-A079-651C6494E747}"/>
    <dgm:cxn modelId="{2AA87658-634B-4FF1-B14E-08F8E5F45FEB}" srcId="{2403D931-49B2-421E-AD31-899E4C0417F4}" destId="{21C4C50E-A714-4D66-87B7-312C7D71C0B7}" srcOrd="2" destOrd="0" parTransId="{AAC06123-8D54-44F5-AA25-22339A610B02}" sibTransId="{57DB9026-6E36-427F-A23B-97A39996F53F}"/>
    <dgm:cxn modelId="{B57C0968-F084-46DE-8798-D61DC93DD285}" type="presOf" srcId="{BBB5B9C7-568A-4131-8288-5F626DE0ABB7}" destId="{2193EB58-51E3-4842-A294-DFBEBC81C32A}" srcOrd="0" destOrd="0" presId="urn:microsoft.com/office/officeart/2005/8/layout/hierarchy3"/>
    <dgm:cxn modelId="{A18E7682-01E1-4545-8B62-A0C64EBA6811}" srcId="{2403D931-49B2-421E-AD31-899E4C0417F4}" destId="{ACF8B535-F0C1-4B13-95E2-B7C1A41FE14D}" srcOrd="3" destOrd="0" parTransId="{BC5B33BD-28AC-4EBE-B3C1-A87B0543810F}" sibTransId="{261FEB87-E1E5-41BC-B61C-D9FBC0014D40}"/>
    <dgm:cxn modelId="{0CA02B83-E9A2-4AD1-B366-496E2F3A32E7}" type="presOf" srcId="{ACF8B535-F0C1-4B13-95E2-B7C1A41FE14D}" destId="{CA939F5B-34B4-40A5-8884-F1D578BA1205}" srcOrd="0" destOrd="0" presId="urn:microsoft.com/office/officeart/2005/8/layout/hierarchy3"/>
    <dgm:cxn modelId="{07F505AB-E389-4455-A3B7-ACD5D7FBBA23}" type="presOf" srcId="{BC5B33BD-28AC-4EBE-B3C1-A87B0543810F}" destId="{56C8FC98-2417-44B6-BCEE-85EF0B4943F4}" srcOrd="0" destOrd="0" presId="urn:microsoft.com/office/officeart/2005/8/layout/hierarchy3"/>
    <dgm:cxn modelId="{E4EED3B1-6F5C-4865-BE9B-A47DAA884F04}" type="presOf" srcId="{2403D931-49B2-421E-AD31-899E4C0417F4}" destId="{C6E92A90-ADD4-48A2-AA7A-BD1A0C5BC9F6}" srcOrd="1" destOrd="0" presId="urn:microsoft.com/office/officeart/2005/8/layout/hierarchy3"/>
    <dgm:cxn modelId="{4E3CA7B5-A958-4565-8C68-43D6E1886406}" type="presOf" srcId="{E7762763-EAEB-4C5C-8A62-02335B448F8B}" destId="{F6C38EFA-AA75-4722-85C9-B1CB0669B193}" srcOrd="0" destOrd="0" presId="urn:microsoft.com/office/officeart/2005/8/layout/hierarchy3"/>
    <dgm:cxn modelId="{927F7FBB-CAC1-4EA9-9ADC-D2A0DE3507A3}" type="presOf" srcId="{2403D931-49B2-421E-AD31-899E4C0417F4}" destId="{30DDD5DF-84DE-490C-906A-35C188D3C406}" srcOrd="0" destOrd="0" presId="urn:microsoft.com/office/officeart/2005/8/layout/hierarchy3"/>
    <dgm:cxn modelId="{2365ABDB-8DC5-4308-87C6-9B5DE9E9BCDD}" type="presOf" srcId="{D8C63E56-468C-46EB-9E24-DD98EE8F8FF7}" destId="{5AC07785-BA41-44F4-82C0-2EF5280CBBBD}" srcOrd="0" destOrd="0" presId="urn:microsoft.com/office/officeart/2005/8/layout/hierarchy3"/>
    <dgm:cxn modelId="{97EA1FE3-BF98-4168-BA1F-E8CD03BE0EBD}" type="presOf" srcId="{F4EB5249-27F1-4C56-8ED6-498161E972E3}" destId="{BEA7BC2F-3449-4426-BBEA-1EC73826D8C2}" srcOrd="0" destOrd="0" presId="urn:microsoft.com/office/officeart/2005/8/layout/hierarchy3"/>
    <dgm:cxn modelId="{1F37FDE3-A73B-4220-8A6D-F3C3E8F2374C}" srcId="{2403D931-49B2-421E-AD31-899E4C0417F4}" destId="{E7762763-EAEB-4C5C-8A62-02335B448F8B}" srcOrd="1" destOrd="0" parTransId="{BBB5B9C7-568A-4131-8288-5F626DE0ABB7}" sibTransId="{975A3565-B823-43FA-BC3A-E4E9376CCA0E}"/>
    <dgm:cxn modelId="{B65772EB-EA40-4336-9024-3B4615DFC1E3}" type="presOf" srcId="{21C4C50E-A714-4D66-87B7-312C7D71C0B7}" destId="{75E04026-F1DE-4AD4-A176-B66253DBE342}" srcOrd="0" destOrd="0" presId="urn:microsoft.com/office/officeart/2005/8/layout/hierarchy3"/>
    <dgm:cxn modelId="{46B7656E-53D6-4B06-8C8A-09C9FB36EDCA}" type="presParOf" srcId="{5AC07785-BA41-44F4-82C0-2EF5280CBBBD}" destId="{4B4F1846-5C0B-41FD-95B6-820AF920A664}" srcOrd="0" destOrd="0" presId="urn:microsoft.com/office/officeart/2005/8/layout/hierarchy3"/>
    <dgm:cxn modelId="{5767229F-52CF-4E15-A415-29EB7468C2F4}" type="presParOf" srcId="{4B4F1846-5C0B-41FD-95B6-820AF920A664}" destId="{C8AC99C3-4D94-47F8-8065-B9337AD94DF9}" srcOrd="0" destOrd="0" presId="urn:microsoft.com/office/officeart/2005/8/layout/hierarchy3"/>
    <dgm:cxn modelId="{9C694330-C66D-485E-9110-29F4D430BF70}" type="presParOf" srcId="{C8AC99C3-4D94-47F8-8065-B9337AD94DF9}" destId="{30DDD5DF-84DE-490C-906A-35C188D3C406}" srcOrd="0" destOrd="0" presId="urn:microsoft.com/office/officeart/2005/8/layout/hierarchy3"/>
    <dgm:cxn modelId="{22B1E85A-3046-4C35-B99B-684D11E9AA73}" type="presParOf" srcId="{C8AC99C3-4D94-47F8-8065-B9337AD94DF9}" destId="{C6E92A90-ADD4-48A2-AA7A-BD1A0C5BC9F6}" srcOrd="1" destOrd="0" presId="urn:microsoft.com/office/officeart/2005/8/layout/hierarchy3"/>
    <dgm:cxn modelId="{8184ABD6-C63E-4769-A24D-8BC2949F078A}" type="presParOf" srcId="{4B4F1846-5C0B-41FD-95B6-820AF920A664}" destId="{F99EADB5-28A9-4536-BF61-020E71C0DE75}" srcOrd="1" destOrd="0" presId="urn:microsoft.com/office/officeart/2005/8/layout/hierarchy3"/>
    <dgm:cxn modelId="{889344D2-89F6-4BCC-B493-CA04E0971C19}" type="presParOf" srcId="{F99EADB5-28A9-4536-BF61-020E71C0DE75}" destId="{8A6540B3-0C43-402F-8FFF-BDDECFA02382}" srcOrd="0" destOrd="0" presId="urn:microsoft.com/office/officeart/2005/8/layout/hierarchy3"/>
    <dgm:cxn modelId="{6E757C3F-3C24-4442-9FA0-5B49926D178D}" type="presParOf" srcId="{F99EADB5-28A9-4536-BF61-020E71C0DE75}" destId="{BEA7BC2F-3449-4426-BBEA-1EC73826D8C2}" srcOrd="1" destOrd="0" presId="urn:microsoft.com/office/officeart/2005/8/layout/hierarchy3"/>
    <dgm:cxn modelId="{A2BBFC98-DDA0-4CFD-9F23-335BF6C10CF1}" type="presParOf" srcId="{F99EADB5-28A9-4536-BF61-020E71C0DE75}" destId="{2193EB58-51E3-4842-A294-DFBEBC81C32A}" srcOrd="2" destOrd="0" presId="urn:microsoft.com/office/officeart/2005/8/layout/hierarchy3"/>
    <dgm:cxn modelId="{94BFAEF6-7738-4E64-8437-E0A47F13DA05}" type="presParOf" srcId="{F99EADB5-28A9-4536-BF61-020E71C0DE75}" destId="{F6C38EFA-AA75-4722-85C9-B1CB0669B193}" srcOrd="3" destOrd="0" presId="urn:microsoft.com/office/officeart/2005/8/layout/hierarchy3"/>
    <dgm:cxn modelId="{9FBE1972-CB87-4935-8042-204EBFD6F5EF}" type="presParOf" srcId="{F99EADB5-28A9-4536-BF61-020E71C0DE75}" destId="{22A188DB-14F3-49AC-B347-0CBC30A4E13E}" srcOrd="4" destOrd="0" presId="urn:microsoft.com/office/officeart/2005/8/layout/hierarchy3"/>
    <dgm:cxn modelId="{4DA32F1A-C5E2-4A38-879B-35EFAE61739E}" type="presParOf" srcId="{F99EADB5-28A9-4536-BF61-020E71C0DE75}" destId="{75E04026-F1DE-4AD4-A176-B66253DBE342}" srcOrd="5" destOrd="0" presId="urn:microsoft.com/office/officeart/2005/8/layout/hierarchy3"/>
    <dgm:cxn modelId="{107CFC8C-2807-4B9E-B4F7-4A8954CDE362}" type="presParOf" srcId="{F99EADB5-28A9-4536-BF61-020E71C0DE75}" destId="{56C8FC98-2417-44B6-BCEE-85EF0B4943F4}" srcOrd="6" destOrd="0" presId="urn:microsoft.com/office/officeart/2005/8/layout/hierarchy3"/>
    <dgm:cxn modelId="{AECAF9E6-A793-4731-8481-50D8C0DD386A}" type="presParOf" srcId="{F99EADB5-28A9-4536-BF61-020E71C0DE75}" destId="{CA939F5B-34B4-40A5-8884-F1D578BA120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2D0FF-078C-4F67-AE1C-AF8AA8162DD0}">
      <dsp:nvSpPr>
        <dsp:cNvPr id="0" name=""/>
        <dsp:cNvSpPr/>
      </dsp:nvSpPr>
      <dsp:spPr>
        <a:xfrm>
          <a:off x="1370" y="287435"/>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Biyomedikal Mühendisliği ve Biyoenformatik</a:t>
          </a:r>
          <a:endParaRPr lang="en-US" sz="1500" kern="1200" dirty="0"/>
        </a:p>
      </dsp:txBody>
      <dsp:txXfrm>
        <a:off x="24436" y="310501"/>
        <a:ext cx="1528931" cy="741399"/>
      </dsp:txXfrm>
    </dsp:sp>
    <dsp:sp modelId="{22A48473-C2C2-41AD-8BA5-58A71C325E92}">
      <dsp:nvSpPr>
        <dsp:cNvPr id="0" name=""/>
        <dsp:cNvSpPr/>
      </dsp:nvSpPr>
      <dsp:spPr>
        <a:xfrm>
          <a:off x="158876" y="1074967"/>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CD93B-869F-4C04-B3BE-13F57B640726}">
      <dsp:nvSpPr>
        <dsp:cNvPr id="0" name=""/>
        <dsp:cNvSpPr/>
      </dsp:nvSpPr>
      <dsp:spPr>
        <a:xfrm>
          <a:off x="316383"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ts val="0"/>
            </a:spcAft>
            <a:buNone/>
          </a:pPr>
          <a:r>
            <a:rPr lang="tr-TR" sz="1000" kern="1200" dirty="0">
              <a:solidFill>
                <a:schemeClr val="tx1">
                  <a:lumMod val="50000"/>
                </a:schemeClr>
              </a:solidFill>
            </a:rPr>
            <a:t>Doktora</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 (Tezli)</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 (Tezsiz)</a:t>
          </a:r>
          <a:endParaRPr lang="en-US" sz="1000" kern="1200" dirty="0">
            <a:solidFill>
              <a:schemeClr val="tx1">
                <a:lumMod val="50000"/>
              </a:schemeClr>
            </a:solidFill>
          </a:endParaRPr>
        </a:p>
      </dsp:txBody>
      <dsp:txXfrm>
        <a:off x="339449" y="1294916"/>
        <a:ext cx="1213918" cy="741399"/>
      </dsp:txXfrm>
    </dsp:sp>
    <dsp:sp modelId="{36BCFD3E-99F5-4573-AD37-6EEB6AC791E9}">
      <dsp:nvSpPr>
        <dsp:cNvPr id="0" name=""/>
        <dsp:cNvSpPr/>
      </dsp:nvSpPr>
      <dsp:spPr>
        <a:xfrm>
          <a:off x="1970199" y="287435"/>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bg1"/>
              </a:solidFill>
            </a:rPr>
            <a:t>Elektrik-Elektronik Mühendisliği ve Siber Sistemler </a:t>
          </a:r>
          <a:endParaRPr lang="en-US" sz="1500" kern="1200" dirty="0">
            <a:solidFill>
              <a:schemeClr val="bg1"/>
            </a:solidFill>
          </a:endParaRPr>
        </a:p>
      </dsp:txBody>
      <dsp:txXfrm>
        <a:off x="1993265" y="310501"/>
        <a:ext cx="1528931" cy="741399"/>
      </dsp:txXfrm>
    </dsp:sp>
    <dsp:sp modelId="{2507031F-E8C8-4160-9E61-95CCE32E2BE4}">
      <dsp:nvSpPr>
        <dsp:cNvPr id="0" name=""/>
        <dsp:cNvSpPr/>
      </dsp:nvSpPr>
      <dsp:spPr>
        <a:xfrm>
          <a:off x="2127706" y="1074967"/>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42714-854E-49B9-8BBC-BA34A7A76C4D}">
      <dsp:nvSpPr>
        <dsp:cNvPr id="0" name=""/>
        <dsp:cNvSpPr/>
      </dsp:nvSpPr>
      <dsp:spPr>
        <a:xfrm>
          <a:off x="2285212"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ts val="0"/>
            </a:spcAft>
            <a:buNone/>
          </a:pPr>
          <a:r>
            <a:rPr lang="tr-TR" sz="1000" kern="1200" dirty="0">
              <a:solidFill>
                <a:schemeClr val="tx1">
                  <a:lumMod val="50000"/>
                </a:schemeClr>
              </a:solidFill>
            </a:rPr>
            <a:t>Doktora</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 (Tezli)</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 (Tezsiz)</a:t>
          </a:r>
          <a:endParaRPr lang="en-US" sz="1000" kern="1200" dirty="0">
            <a:solidFill>
              <a:schemeClr val="tx1">
                <a:lumMod val="50000"/>
              </a:schemeClr>
            </a:solidFill>
          </a:endParaRPr>
        </a:p>
      </dsp:txBody>
      <dsp:txXfrm>
        <a:off x="2308278" y="1294916"/>
        <a:ext cx="1213918" cy="741399"/>
      </dsp:txXfrm>
    </dsp:sp>
    <dsp:sp modelId="{4648C98B-22CE-46C3-AB42-870AB726AED4}">
      <dsp:nvSpPr>
        <dsp:cNvPr id="0" name=""/>
        <dsp:cNvSpPr/>
      </dsp:nvSpPr>
      <dsp:spPr>
        <a:xfrm>
          <a:off x="3939029" y="287435"/>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Sağlık Sistemleri Mühendisliği</a:t>
          </a:r>
        </a:p>
      </dsp:txBody>
      <dsp:txXfrm>
        <a:off x="3962095" y="310501"/>
        <a:ext cx="1528931" cy="741399"/>
      </dsp:txXfrm>
    </dsp:sp>
    <dsp:sp modelId="{78DB45BF-2856-44F0-9D66-4698A9B314D9}">
      <dsp:nvSpPr>
        <dsp:cNvPr id="0" name=""/>
        <dsp:cNvSpPr/>
      </dsp:nvSpPr>
      <dsp:spPr>
        <a:xfrm>
          <a:off x="4096535" y="1074967"/>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F96C7-DB60-4B76-8478-8D67C7D90716}">
      <dsp:nvSpPr>
        <dsp:cNvPr id="0" name=""/>
        <dsp:cNvSpPr/>
      </dsp:nvSpPr>
      <dsp:spPr>
        <a:xfrm>
          <a:off x="4254042"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ts val="0"/>
            </a:spcAft>
            <a:buNone/>
          </a:pPr>
          <a:r>
            <a:rPr lang="tr-TR" sz="1000" kern="1200" dirty="0">
              <a:solidFill>
                <a:schemeClr val="tx1">
                  <a:lumMod val="50000"/>
                </a:schemeClr>
              </a:solidFill>
            </a:rPr>
            <a:t>Doktora</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 (Tezli)</a:t>
          </a:r>
          <a:endParaRPr lang="en-US" sz="1000" kern="1200" dirty="0">
            <a:solidFill>
              <a:schemeClr val="tx1">
                <a:lumMod val="50000"/>
              </a:schemeClr>
            </a:solidFill>
          </a:endParaRPr>
        </a:p>
      </dsp:txBody>
      <dsp:txXfrm>
        <a:off x="4277108" y="1294916"/>
        <a:ext cx="1213918" cy="741399"/>
      </dsp:txXfrm>
    </dsp:sp>
    <dsp:sp modelId="{056A7FEE-6D31-4161-8F7C-84BE15D6D1F7}">
      <dsp:nvSpPr>
        <dsp:cNvPr id="0" name=""/>
        <dsp:cNvSpPr/>
      </dsp:nvSpPr>
      <dsp:spPr>
        <a:xfrm>
          <a:off x="5907858" y="287435"/>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İklim Değişikliği, Enerji ve Sağlık</a:t>
          </a:r>
        </a:p>
      </dsp:txBody>
      <dsp:txXfrm>
        <a:off x="5930924" y="310501"/>
        <a:ext cx="1528931" cy="741399"/>
      </dsp:txXfrm>
    </dsp:sp>
    <dsp:sp modelId="{E0DA587F-55FD-BA46-A62A-5B3B7787E781}">
      <dsp:nvSpPr>
        <dsp:cNvPr id="0" name=""/>
        <dsp:cNvSpPr/>
      </dsp:nvSpPr>
      <dsp:spPr>
        <a:xfrm>
          <a:off x="6065365" y="1074967"/>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BA8F4-F4A5-EA4D-8B6C-8A82120EBEB9}">
      <dsp:nvSpPr>
        <dsp:cNvPr id="0" name=""/>
        <dsp:cNvSpPr/>
      </dsp:nvSpPr>
      <dsp:spPr>
        <a:xfrm>
          <a:off x="6222871"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noProof="0" dirty="0">
              <a:solidFill>
                <a:schemeClr val="tx1">
                  <a:lumMod val="50000"/>
                </a:schemeClr>
              </a:solidFill>
            </a:rPr>
            <a:t>(30% İngilizce)   </a:t>
          </a:r>
          <a:r>
            <a:rPr lang="tr-TR" sz="1000" kern="1200" dirty="0">
              <a:solidFill>
                <a:schemeClr val="tx1">
                  <a:lumMod val="50000"/>
                </a:schemeClr>
              </a:solidFill>
            </a:rPr>
            <a:t>Yüksek Lisans (Tezli)</a:t>
          </a:r>
          <a:endParaRPr lang="en-US" sz="1000" kern="1200" dirty="0">
            <a:solidFill>
              <a:schemeClr val="tx1">
                <a:lumMod val="50000"/>
              </a:schemeClr>
            </a:solidFill>
          </a:endParaRPr>
        </a:p>
      </dsp:txBody>
      <dsp:txXfrm>
        <a:off x="6245937" y="1294916"/>
        <a:ext cx="1213918" cy="741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B171-B0B2-FC47-B8C6-A87C9937E892}">
      <dsp:nvSpPr>
        <dsp:cNvPr id="0" name=""/>
        <dsp:cNvSpPr/>
      </dsp:nvSpPr>
      <dsp:spPr>
        <a:xfrm>
          <a:off x="1370" y="28743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İnşaat Yönetimi ve Hukuku </a:t>
          </a:r>
        </a:p>
      </dsp:txBody>
      <dsp:txXfrm>
        <a:off x="24436" y="310502"/>
        <a:ext cx="1528931" cy="741399"/>
      </dsp:txXfrm>
    </dsp:sp>
    <dsp:sp modelId="{C855D3A0-D978-1A43-AE0D-498E606F0FAB}">
      <dsp:nvSpPr>
        <dsp:cNvPr id="0" name=""/>
        <dsp:cNvSpPr/>
      </dsp:nvSpPr>
      <dsp:spPr>
        <a:xfrm>
          <a:off x="158876" y="107496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4BF19-0131-F441-828A-986A54C92E4F}">
      <dsp:nvSpPr>
        <dsp:cNvPr id="0" name=""/>
        <dsp:cNvSpPr/>
      </dsp:nvSpPr>
      <dsp:spPr>
        <a:xfrm>
          <a:off x="316383"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ts val="0"/>
            </a:spcAft>
            <a:buNone/>
          </a:pPr>
          <a:r>
            <a:rPr lang="tr-TR" sz="1000" kern="1200" dirty="0">
              <a:solidFill>
                <a:schemeClr val="tx1">
                  <a:lumMod val="50000"/>
                </a:schemeClr>
              </a:solidFill>
            </a:rPr>
            <a:t>Doktora</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Lisans(Tezli)</a:t>
          </a:r>
          <a:endParaRPr lang="en-US" sz="1000" kern="1200" dirty="0">
            <a:solidFill>
              <a:schemeClr val="tx1">
                <a:lumMod val="50000"/>
              </a:schemeClr>
            </a:solidFill>
          </a:endParaRPr>
        </a:p>
        <a:p>
          <a:pPr marL="0" lvl="0" indent="0" algn="l" defTabSz="444500">
            <a:lnSpc>
              <a:spcPct val="90000"/>
            </a:lnSpc>
            <a:spcBef>
              <a:spcPct val="0"/>
            </a:spcBef>
            <a:spcAft>
              <a:spcPts val="0"/>
            </a:spcAft>
            <a:buNone/>
          </a:pPr>
          <a:r>
            <a:rPr lang="tr-TR" sz="1000" kern="1200" dirty="0">
              <a:solidFill>
                <a:schemeClr val="tx1">
                  <a:lumMod val="50000"/>
                </a:schemeClr>
              </a:solidFill>
            </a:rPr>
            <a:t>Yüksek Lisans(Tezsiz)</a:t>
          </a:r>
          <a:endParaRPr lang="en-US" sz="1000" kern="1200" dirty="0">
            <a:solidFill>
              <a:schemeClr val="tx1">
                <a:lumMod val="50000"/>
              </a:schemeClr>
            </a:solidFill>
          </a:endParaRPr>
        </a:p>
      </dsp:txBody>
      <dsp:txXfrm>
        <a:off x="339449" y="1294916"/>
        <a:ext cx="1213918" cy="741399"/>
      </dsp:txXfrm>
    </dsp:sp>
    <dsp:sp modelId="{9F08C740-CAA9-664A-A125-765DE19548F7}">
      <dsp:nvSpPr>
        <dsp:cNvPr id="0" name=""/>
        <dsp:cNvSpPr/>
      </dsp:nvSpPr>
      <dsp:spPr>
        <a:xfrm>
          <a:off x="1970199" y="28743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dirty="0"/>
            <a:t>Yapılı Çevre ve Sağlık</a:t>
          </a:r>
        </a:p>
      </dsp:txBody>
      <dsp:txXfrm>
        <a:off x="1993265" y="310502"/>
        <a:ext cx="1528931" cy="741399"/>
      </dsp:txXfrm>
    </dsp:sp>
    <dsp:sp modelId="{6ADD289A-ABEE-45CD-A6F5-A6486E8D5D1B}">
      <dsp:nvSpPr>
        <dsp:cNvPr id="0" name=""/>
        <dsp:cNvSpPr/>
      </dsp:nvSpPr>
      <dsp:spPr>
        <a:xfrm>
          <a:off x="2127706" y="107496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BFD7D-CE08-4A14-BEC8-E9EC9A23BF8E}">
      <dsp:nvSpPr>
        <dsp:cNvPr id="0" name=""/>
        <dsp:cNvSpPr/>
      </dsp:nvSpPr>
      <dsp:spPr>
        <a:xfrm>
          <a:off x="2285212"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ct val="35000"/>
            </a:spcAft>
            <a:buNone/>
          </a:pPr>
          <a:r>
            <a:rPr lang="tr-TR" sz="1000" kern="1200" dirty="0">
              <a:solidFill>
                <a:schemeClr val="tx1">
                  <a:lumMod val="50000"/>
                </a:schemeClr>
              </a:solidFill>
            </a:rPr>
            <a:t>Yüksek Lisans(Tezsiz)</a:t>
          </a:r>
          <a:endParaRPr lang="en-US" sz="1000" kern="1200" noProof="0" dirty="0">
            <a:solidFill>
              <a:schemeClr val="tx1">
                <a:lumMod val="50000"/>
              </a:schemeClr>
            </a:solidFill>
          </a:endParaRPr>
        </a:p>
      </dsp:txBody>
      <dsp:txXfrm>
        <a:off x="2308278" y="1294916"/>
        <a:ext cx="1213918" cy="741399"/>
      </dsp:txXfrm>
    </dsp:sp>
    <dsp:sp modelId="{5DE31DB2-A2FD-4217-AE1F-5624B9A76D6C}">
      <dsp:nvSpPr>
        <dsp:cNvPr id="0" name=""/>
        <dsp:cNvSpPr/>
      </dsp:nvSpPr>
      <dsp:spPr>
        <a:xfrm>
          <a:off x="3939028" y="28743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noProof="0" dirty="0"/>
            <a:t>İnşaat Mühendisliği</a:t>
          </a:r>
          <a:endParaRPr lang="en-US" sz="1500" kern="1200" noProof="0" dirty="0"/>
        </a:p>
      </dsp:txBody>
      <dsp:txXfrm>
        <a:off x="3962094" y="310502"/>
        <a:ext cx="1528931" cy="741399"/>
      </dsp:txXfrm>
    </dsp:sp>
    <dsp:sp modelId="{B8A0F699-442F-45FD-A85B-C51808C7020A}">
      <dsp:nvSpPr>
        <dsp:cNvPr id="0" name=""/>
        <dsp:cNvSpPr/>
      </dsp:nvSpPr>
      <dsp:spPr>
        <a:xfrm>
          <a:off x="4096535" y="107496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01F4F-CBFA-49A7-BA08-87E403C5C058}">
      <dsp:nvSpPr>
        <dsp:cNvPr id="0" name=""/>
        <dsp:cNvSpPr/>
      </dsp:nvSpPr>
      <dsp:spPr>
        <a:xfrm>
          <a:off x="4254041"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noProof="0" dirty="0"/>
            <a:t>(30% İngilizce)</a:t>
          </a:r>
        </a:p>
        <a:p>
          <a:pPr marL="0" lvl="0" indent="0" algn="l" defTabSz="444500">
            <a:lnSpc>
              <a:spcPct val="90000"/>
            </a:lnSpc>
            <a:spcBef>
              <a:spcPct val="0"/>
            </a:spcBef>
            <a:spcAft>
              <a:spcPts val="0"/>
            </a:spcAft>
            <a:buNone/>
          </a:pPr>
          <a:r>
            <a:rPr lang="tr-TR" sz="1000" kern="1200" dirty="0"/>
            <a:t>Doktora</a:t>
          </a:r>
          <a:endParaRPr lang="en-US" sz="1000" kern="1200" dirty="0"/>
        </a:p>
        <a:p>
          <a:pPr marL="0" lvl="0" indent="0" algn="l" defTabSz="444500">
            <a:lnSpc>
              <a:spcPct val="90000"/>
            </a:lnSpc>
            <a:spcBef>
              <a:spcPct val="0"/>
            </a:spcBef>
            <a:spcAft>
              <a:spcPts val="0"/>
            </a:spcAft>
            <a:buNone/>
          </a:pPr>
          <a:r>
            <a:rPr lang="tr-TR" sz="1000" kern="1200" dirty="0"/>
            <a:t>Yüksek Lisans(Tezli)</a:t>
          </a:r>
          <a:endParaRPr lang="en-US" sz="1000" kern="1200" noProof="0" dirty="0"/>
        </a:p>
      </dsp:txBody>
      <dsp:txXfrm>
        <a:off x="4277107" y="1294916"/>
        <a:ext cx="1213918" cy="741399"/>
      </dsp:txXfrm>
    </dsp:sp>
    <dsp:sp modelId="{C665DA04-6850-451A-AAB3-F52D9F38710A}">
      <dsp:nvSpPr>
        <dsp:cNvPr id="0" name=""/>
        <dsp:cNvSpPr/>
      </dsp:nvSpPr>
      <dsp:spPr>
        <a:xfrm>
          <a:off x="5907858" y="287436"/>
          <a:ext cx="1575063" cy="7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tr-TR" sz="1500" kern="1200" noProof="0" dirty="0"/>
            <a:t>Bilgisayar Mühendisliği</a:t>
          </a:r>
          <a:endParaRPr lang="tr-TR" sz="1500" kern="1200" dirty="0"/>
        </a:p>
      </dsp:txBody>
      <dsp:txXfrm>
        <a:off x="5930924" y="310502"/>
        <a:ext cx="1528931" cy="741399"/>
      </dsp:txXfrm>
    </dsp:sp>
    <dsp:sp modelId="{F76F4487-BE27-4B54-8AFB-203EE664963E}">
      <dsp:nvSpPr>
        <dsp:cNvPr id="0" name=""/>
        <dsp:cNvSpPr/>
      </dsp:nvSpPr>
      <dsp:spPr>
        <a:xfrm>
          <a:off x="6065364" y="1074968"/>
          <a:ext cx="157506" cy="590648"/>
        </a:xfrm>
        <a:custGeom>
          <a:avLst/>
          <a:gdLst/>
          <a:ahLst/>
          <a:cxnLst/>
          <a:rect l="0" t="0" r="0" b="0"/>
          <a:pathLst>
            <a:path>
              <a:moveTo>
                <a:pt x="0" y="0"/>
              </a:moveTo>
              <a:lnTo>
                <a:pt x="0" y="590648"/>
              </a:lnTo>
              <a:lnTo>
                <a:pt x="157506" y="590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A5FF7-6D82-4D27-A4DE-9DFC02CED49F}">
      <dsp:nvSpPr>
        <dsp:cNvPr id="0" name=""/>
        <dsp:cNvSpPr/>
      </dsp:nvSpPr>
      <dsp:spPr>
        <a:xfrm>
          <a:off x="6222870" y="1271850"/>
          <a:ext cx="1260050" cy="787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ts val="0"/>
            </a:spcAft>
            <a:buNone/>
          </a:pPr>
          <a:r>
            <a:rPr lang="tr-TR" sz="1000" kern="1200" dirty="0"/>
            <a:t>Doktora</a:t>
          </a:r>
        </a:p>
        <a:p>
          <a:pPr marL="0" lvl="0" indent="0" algn="l" defTabSz="444500">
            <a:lnSpc>
              <a:spcPct val="90000"/>
            </a:lnSpc>
            <a:spcBef>
              <a:spcPct val="0"/>
            </a:spcBef>
            <a:spcAft>
              <a:spcPts val="0"/>
            </a:spcAft>
            <a:buNone/>
          </a:pPr>
          <a:r>
            <a:rPr lang="tr-TR" sz="1000" kern="1200" dirty="0"/>
            <a:t>Yüksek Lisans (Tezli) Yüksek Lisans (Tezsiz)</a:t>
          </a:r>
          <a:endParaRPr lang="en-US" sz="1000" kern="1200" noProof="0" dirty="0"/>
        </a:p>
      </dsp:txBody>
      <dsp:txXfrm>
        <a:off x="6245936" y="1294916"/>
        <a:ext cx="1213918" cy="741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9EB19-7108-473E-A0C1-E516AC32E717}">
      <dsp:nvSpPr>
        <dsp:cNvPr id="0" name=""/>
        <dsp:cNvSpPr/>
      </dsp:nvSpPr>
      <dsp:spPr>
        <a:xfrm>
          <a:off x="1472" y="0"/>
          <a:ext cx="2291641" cy="38417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r-TR" sz="2100" kern="1200" dirty="0"/>
            <a:t>Prof. Dr. </a:t>
          </a:r>
          <a:r>
            <a:rPr lang="en-US" sz="2100" kern="1200" dirty="0"/>
            <a:t>Yasemin Y</a:t>
          </a:r>
          <a:r>
            <a:rPr lang="tr-TR" sz="2100" kern="1200" dirty="0"/>
            <a:t>Ü</a:t>
          </a:r>
          <a:r>
            <a:rPr lang="en-US" sz="2100" kern="1200" dirty="0"/>
            <a:t>KSEL DURMAZ, </a:t>
          </a:r>
          <a:r>
            <a:rPr lang="tr-TR" sz="2100" kern="1200" dirty="0"/>
            <a:t>FBE Müdürü</a:t>
          </a:r>
          <a:endParaRPr lang="en-US" sz="2100" kern="1200" dirty="0"/>
        </a:p>
      </dsp:txBody>
      <dsp:txXfrm>
        <a:off x="1472" y="1536699"/>
        <a:ext cx="2291641" cy="1536700"/>
      </dsp:txXfrm>
    </dsp:sp>
    <dsp:sp modelId="{168262F6-ADA5-4ACE-83FB-4EE630FC4B45}">
      <dsp:nvSpPr>
        <dsp:cNvPr id="0" name=""/>
        <dsp:cNvSpPr/>
      </dsp:nvSpPr>
      <dsp:spPr>
        <a:xfrm>
          <a:off x="507642" y="230505"/>
          <a:ext cx="1279302" cy="127930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7CB7C-4981-4B7B-8719-49E61B596359}">
      <dsp:nvSpPr>
        <dsp:cNvPr id="0" name=""/>
        <dsp:cNvSpPr/>
      </dsp:nvSpPr>
      <dsp:spPr>
        <a:xfrm>
          <a:off x="2361863" y="0"/>
          <a:ext cx="2291641" cy="3841750"/>
        </a:xfrm>
        <a:prstGeom prst="roundRect">
          <a:avLst>
            <a:gd name="adj" fmla="val 10000"/>
          </a:avLst>
        </a:prstGeom>
        <a:solidFill>
          <a:schemeClr val="accent3">
            <a:hueOff val="501488"/>
            <a:satOff val="4768"/>
            <a:lumOff val="-8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r-TR" sz="2100" kern="1200" dirty="0"/>
            <a:t>Tuba Özcan</a:t>
          </a:r>
          <a:r>
            <a:rPr lang="en-US" sz="2100" kern="1200" dirty="0"/>
            <a:t> </a:t>
          </a:r>
          <a:endParaRPr lang="tr-TR" sz="2100" kern="1200" dirty="0"/>
        </a:p>
        <a:p>
          <a:pPr marL="0" lvl="0" indent="0" algn="ctr" defTabSz="933450">
            <a:lnSpc>
              <a:spcPct val="90000"/>
            </a:lnSpc>
            <a:spcBef>
              <a:spcPct val="0"/>
            </a:spcBef>
            <a:spcAft>
              <a:spcPct val="35000"/>
            </a:spcAft>
            <a:buNone/>
          </a:pPr>
          <a:r>
            <a:rPr lang="tr-TR" sz="2100" kern="1200" dirty="0"/>
            <a:t>FBE Sekreteri</a:t>
          </a:r>
          <a:endParaRPr lang="en-US" sz="2100" kern="1200" dirty="0"/>
        </a:p>
      </dsp:txBody>
      <dsp:txXfrm>
        <a:off x="2361863" y="1536699"/>
        <a:ext cx="2291641" cy="1536700"/>
      </dsp:txXfrm>
    </dsp:sp>
    <dsp:sp modelId="{95D3DE66-2714-4B83-BA2D-F008031F3807}">
      <dsp:nvSpPr>
        <dsp:cNvPr id="0" name=""/>
        <dsp:cNvSpPr/>
      </dsp:nvSpPr>
      <dsp:spPr>
        <a:xfrm>
          <a:off x="2834604" y="196993"/>
          <a:ext cx="1279302" cy="1295997"/>
        </a:xfrm>
        <a:prstGeom prst="ellipse">
          <a:avLst/>
        </a:prstGeom>
        <a:blipFill>
          <a:blip xmlns:r="http://schemas.openxmlformats.org/officeDocument/2006/relationships" r:embed="rId2"/>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8D704-4948-4C43-BC56-F8E6DB23F00A}">
      <dsp:nvSpPr>
        <dsp:cNvPr id="0" name=""/>
        <dsp:cNvSpPr/>
      </dsp:nvSpPr>
      <dsp:spPr>
        <a:xfrm>
          <a:off x="4722254" y="0"/>
          <a:ext cx="2291641" cy="3841750"/>
        </a:xfrm>
        <a:prstGeom prst="roundRect">
          <a:avLst>
            <a:gd name="adj" fmla="val 10000"/>
          </a:avLst>
        </a:prstGeom>
        <a:solidFill>
          <a:schemeClr val="accent3">
            <a:hueOff val="1002976"/>
            <a:satOff val="9535"/>
            <a:lumOff val="-17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100000"/>
            </a:lnSpc>
            <a:spcBef>
              <a:spcPct val="0"/>
            </a:spcBef>
            <a:spcAft>
              <a:spcPts val="0"/>
            </a:spcAft>
            <a:buNone/>
          </a:pPr>
          <a:r>
            <a:rPr lang="tr-TR" sz="2100" kern="1200" dirty="0"/>
            <a:t>Öğrenci İşleri</a:t>
          </a:r>
        </a:p>
        <a:p>
          <a:pPr marL="0" lvl="0" indent="0" algn="ctr" defTabSz="933450">
            <a:lnSpc>
              <a:spcPct val="100000"/>
            </a:lnSpc>
            <a:spcBef>
              <a:spcPct val="0"/>
            </a:spcBef>
            <a:spcAft>
              <a:spcPts val="0"/>
            </a:spcAft>
            <a:buNone/>
          </a:pPr>
          <a:r>
            <a:rPr lang="tr-TR" sz="2100" kern="1200" dirty="0"/>
            <a:t>Uzman Yardımcısı</a:t>
          </a:r>
          <a:endParaRPr lang="en-US" sz="2100" kern="1200" dirty="0"/>
        </a:p>
      </dsp:txBody>
      <dsp:txXfrm>
        <a:off x="4722254" y="1536699"/>
        <a:ext cx="2291641" cy="1536700"/>
      </dsp:txXfrm>
    </dsp:sp>
    <dsp:sp modelId="{E4F7F48C-FBF1-3A47-9FF4-6719ECA4F5F6}">
      <dsp:nvSpPr>
        <dsp:cNvPr id="0" name=""/>
        <dsp:cNvSpPr/>
      </dsp:nvSpPr>
      <dsp:spPr>
        <a:xfrm>
          <a:off x="5228423" y="230505"/>
          <a:ext cx="1279302" cy="1279302"/>
        </a:xfrm>
        <a:prstGeom prst="ellipse">
          <a:avLst/>
        </a:prstGeom>
        <a:solidFill>
          <a:schemeClr val="accent3">
            <a:tint val="50000"/>
            <a:hueOff val="1379979"/>
            <a:satOff val="-36806"/>
            <a:lumOff val="-5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AB546-549A-403C-AAAB-D45D860AB345}">
      <dsp:nvSpPr>
        <dsp:cNvPr id="0" name=""/>
        <dsp:cNvSpPr/>
      </dsp:nvSpPr>
      <dsp:spPr>
        <a:xfrm>
          <a:off x="247182" y="2929109"/>
          <a:ext cx="6454139" cy="576262"/>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D5DF-84DE-490C-906A-35C188D3C406}">
      <dsp:nvSpPr>
        <dsp:cNvPr id="0" name=""/>
        <dsp:cNvSpPr/>
      </dsp:nvSpPr>
      <dsp:spPr>
        <a:xfrm>
          <a:off x="1865217" y="496"/>
          <a:ext cx="2518035" cy="6771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BAP sistemi nasıl çalışır?</a:t>
          </a:r>
          <a:endParaRPr lang="en-US" sz="2000" kern="1200" dirty="0"/>
        </a:p>
      </dsp:txBody>
      <dsp:txXfrm>
        <a:off x="1885051" y="20330"/>
        <a:ext cx="2478367" cy="637499"/>
      </dsp:txXfrm>
    </dsp:sp>
    <dsp:sp modelId="{8A6540B3-0C43-402F-8FFF-BDDECFA02382}">
      <dsp:nvSpPr>
        <dsp:cNvPr id="0" name=""/>
        <dsp:cNvSpPr/>
      </dsp:nvSpPr>
      <dsp:spPr>
        <a:xfrm>
          <a:off x="2117021" y="677664"/>
          <a:ext cx="175567" cy="507875"/>
        </a:xfrm>
        <a:custGeom>
          <a:avLst/>
          <a:gdLst/>
          <a:ahLst/>
          <a:cxnLst/>
          <a:rect l="0" t="0" r="0" b="0"/>
          <a:pathLst>
            <a:path>
              <a:moveTo>
                <a:pt x="0" y="0"/>
              </a:moveTo>
              <a:lnTo>
                <a:pt x="0" y="507875"/>
              </a:lnTo>
              <a:lnTo>
                <a:pt x="175567" y="507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7BC2F-3449-4426-BBEA-1EC73826D8C2}">
      <dsp:nvSpPr>
        <dsp:cNvPr id="0" name=""/>
        <dsp:cNvSpPr/>
      </dsp:nvSpPr>
      <dsp:spPr>
        <a:xfrm>
          <a:off x="2292589" y="846956"/>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GPA</a:t>
          </a:r>
        </a:p>
      </dsp:txBody>
      <dsp:txXfrm>
        <a:off x="2312423" y="866790"/>
        <a:ext cx="1043800" cy="637499"/>
      </dsp:txXfrm>
    </dsp:sp>
    <dsp:sp modelId="{2193EB58-51E3-4842-A294-DFBEBC81C32A}">
      <dsp:nvSpPr>
        <dsp:cNvPr id="0" name=""/>
        <dsp:cNvSpPr/>
      </dsp:nvSpPr>
      <dsp:spPr>
        <a:xfrm>
          <a:off x="2117021" y="677664"/>
          <a:ext cx="1353580" cy="957725"/>
        </a:xfrm>
        <a:custGeom>
          <a:avLst/>
          <a:gdLst/>
          <a:ahLst/>
          <a:cxnLst/>
          <a:rect l="0" t="0" r="0" b="0"/>
          <a:pathLst>
            <a:path>
              <a:moveTo>
                <a:pt x="0" y="0"/>
              </a:moveTo>
              <a:lnTo>
                <a:pt x="0" y="957725"/>
              </a:lnTo>
              <a:lnTo>
                <a:pt x="1353580" y="9577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38EFA-AA75-4722-85C9-B1CB0669B193}">
      <dsp:nvSpPr>
        <dsp:cNvPr id="0" name=""/>
        <dsp:cNvSpPr/>
      </dsp:nvSpPr>
      <dsp:spPr>
        <a:xfrm>
          <a:off x="3470601" y="1296805"/>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kern="1200" dirty="0"/>
            <a:t>Devamlılık</a:t>
          </a:r>
          <a:endParaRPr lang="en-US" sz="1300" kern="1200" dirty="0"/>
        </a:p>
      </dsp:txBody>
      <dsp:txXfrm>
        <a:off x="3490435" y="1316639"/>
        <a:ext cx="1043800" cy="637499"/>
      </dsp:txXfrm>
    </dsp:sp>
    <dsp:sp modelId="{22A188DB-14F3-49AC-B347-0CBC30A4E13E}">
      <dsp:nvSpPr>
        <dsp:cNvPr id="0" name=""/>
        <dsp:cNvSpPr/>
      </dsp:nvSpPr>
      <dsp:spPr>
        <a:xfrm>
          <a:off x="2117021" y="677664"/>
          <a:ext cx="186511" cy="1417475"/>
        </a:xfrm>
        <a:custGeom>
          <a:avLst/>
          <a:gdLst/>
          <a:ahLst/>
          <a:cxnLst/>
          <a:rect l="0" t="0" r="0" b="0"/>
          <a:pathLst>
            <a:path>
              <a:moveTo>
                <a:pt x="0" y="0"/>
              </a:moveTo>
              <a:lnTo>
                <a:pt x="0" y="1417475"/>
              </a:lnTo>
              <a:lnTo>
                <a:pt x="186511" y="1417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04026-F1DE-4AD4-A176-B66253DBE342}">
      <dsp:nvSpPr>
        <dsp:cNvPr id="0" name=""/>
        <dsp:cNvSpPr/>
      </dsp:nvSpPr>
      <dsp:spPr>
        <a:xfrm>
          <a:off x="2303532" y="1756555"/>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kern="1200" dirty="0"/>
            <a:t>Araştırmacının Performansı</a:t>
          </a:r>
          <a:endParaRPr lang="en-US" sz="1300" kern="1200" dirty="0"/>
        </a:p>
      </dsp:txBody>
      <dsp:txXfrm>
        <a:off x="2323366" y="1776389"/>
        <a:ext cx="1043800" cy="637499"/>
      </dsp:txXfrm>
    </dsp:sp>
    <dsp:sp modelId="{56C8FC98-2417-44B6-BCEE-85EF0B4943F4}">
      <dsp:nvSpPr>
        <dsp:cNvPr id="0" name=""/>
        <dsp:cNvSpPr/>
      </dsp:nvSpPr>
      <dsp:spPr>
        <a:xfrm>
          <a:off x="2117021" y="677664"/>
          <a:ext cx="1370059" cy="1835457"/>
        </a:xfrm>
        <a:custGeom>
          <a:avLst/>
          <a:gdLst/>
          <a:ahLst/>
          <a:cxnLst/>
          <a:rect l="0" t="0" r="0" b="0"/>
          <a:pathLst>
            <a:path>
              <a:moveTo>
                <a:pt x="0" y="0"/>
              </a:moveTo>
              <a:lnTo>
                <a:pt x="0" y="1835457"/>
              </a:lnTo>
              <a:lnTo>
                <a:pt x="1370059" y="1835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939F5B-34B4-40A5-8884-F1D578BA1205}">
      <dsp:nvSpPr>
        <dsp:cNvPr id="0" name=""/>
        <dsp:cNvSpPr/>
      </dsp:nvSpPr>
      <dsp:spPr>
        <a:xfrm>
          <a:off x="3487081" y="2174537"/>
          <a:ext cx="1083468" cy="677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kern="1200" dirty="0"/>
            <a:t>Danışmanın verdiği not</a:t>
          </a:r>
          <a:endParaRPr lang="en-US" sz="1300" kern="1200" dirty="0"/>
        </a:p>
      </dsp:txBody>
      <dsp:txXfrm>
        <a:off x="3506915" y="2194371"/>
        <a:ext cx="1043800" cy="637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324AE2-1794-504B-AF6B-9EC191C188AB}" type="datetime1">
              <a:rPr lang="en-US" smtClean="0"/>
              <a:t>10/17/23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8541B7-1C0A-3447-94C4-D07816C8F0C3}" type="slidenum">
              <a:rPr lang="en-US" smtClean="0"/>
              <a:t>‹#›</a:t>
            </a:fld>
            <a:endParaRPr lang="en-US"/>
          </a:p>
        </p:txBody>
      </p:sp>
    </p:spTree>
    <p:extLst>
      <p:ext uri="{BB962C8B-B14F-4D97-AF65-F5344CB8AC3E}">
        <p14:creationId xmlns:p14="http://schemas.microsoft.com/office/powerpoint/2010/main" val="257351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07513-4A7E-D44B-9110-8FAC12D76B8E}" type="datetime1">
              <a:rPr lang="en-US" smtClean="0"/>
              <a:t>10/17/23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2DB62-D5C4-5F4A-8B1C-FA73A1224B9E}" type="slidenum">
              <a:rPr lang="en-US" smtClean="0"/>
              <a:t>‹#›</a:t>
            </a:fld>
            <a:endParaRPr lang="en-US"/>
          </a:p>
        </p:txBody>
      </p:sp>
    </p:spTree>
    <p:extLst>
      <p:ext uri="{BB962C8B-B14F-4D97-AF65-F5344CB8AC3E}">
        <p14:creationId xmlns:p14="http://schemas.microsoft.com/office/powerpoint/2010/main" val="941768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563" y="1721555"/>
            <a:ext cx="5958288" cy="1333637"/>
          </a:xfrm>
        </p:spPr>
        <p:txBody>
          <a:bodyPr anchor="b">
            <a:noAutofit/>
          </a:bodyPr>
          <a:lstStyle>
            <a:lvl1pPr algn="l">
              <a:lnSpc>
                <a:spcPct val="70000"/>
              </a:lnSpc>
              <a:defRPr sz="5000" b="0">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hasCustomPrompt="1"/>
          </p:nvPr>
        </p:nvSpPr>
        <p:spPr>
          <a:xfrm>
            <a:off x="711563" y="3704006"/>
            <a:ext cx="5958288" cy="635127"/>
          </a:xfrm>
          <a:prstGeom prst="rect">
            <a:avLst/>
          </a:prstGeom>
        </p:spPr>
        <p:txBody>
          <a:bodyPr>
            <a:normAutofit/>
          </a:bodyPr>
          <a:lstStyle>
            <a:lvl1pPr marL="0" indent="0" algn="l">
              <a:buNone/>
              <a:defRPr sz="2800" b="1">
                <a:solidFill>
                  <a:schemeClr val="accent3"/>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Footer Placeholder 4"/>
          <p:cNvSpPr>
            <a:spLocks noGrp="1"/>
          </p:cNvSpPr>
          <p:nvPr>
            <p:ph type="ftr" sz="quarter" idx="3"/>
          </p:nvPr>
        </p:nvSpPr>
        <p:spPr>
          <a:xfrm>
            <a:off x="672844" y="6457426"/>
            <a:ext cx="4284860" cy="362474"/>
          </a:xfrm>
          <a:prstGeom prst="rect">
            <a:avLst/>
          </a:prstGeom>
        </p:spPr>
        <p:txBody>
          <a:bodyPr vert="horz" lIns="91440" tIns="45720" rIns="91440" bIns="45720" rtlCol="0" anchor="t"/>
          <a:lstStyle>
            <a:lvl1pPr algn="l">
              <a:defRPr sz="1200">
                <a:solidFill>
                  <a:schemeClr val="tx1">
                    <a:tint val="75000"/>
                  </a:schemeClr>
                </a:solidFill>
              </a:defRPr>
            </a:lvl1pPr>
          </a:lstStyle>
          <a:p>
            <a:r>
              <a:rPr lang="en-US" dirty="0"/>
              <a:t>YOUR DEPARTMENT HERE</a:t>
            </a:r>
          </a:p>
        </p:txBody>
      </p:sp>
      <p:sp>
        <p:nvSpPr>
          <p:cNvPr id="7" name="Slide Number Placeholder 5"/>
          <p:cNvSpPr>
            <a:spLocks noGrp="1"/>
          </p:cNvSpPr>
          <p:nvPr>
            <p:ph type="sldNum" sz="quarter" idx="4"/>
          </p:nvPr>
        </p:nvSpPr>
        <p:spPr>
          <a:xfrm>
            <a:off x="342825" y="6472642"/>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10" name="Text Placeholder 9"/>
          <p:cNvSpPr>
            <a:spLocks noGrp="1"/>
          </p:cNvSpPr>
          <p:nvPr>
            <p:ph type="body" sz="quarter" idx="10" hasCustomPrompt="1"/>
          </p:nvPr>
        </p:nvSpPr>
        <p:spPr>
          <a:xfrm>
            <a:off x="711200" y="4587875"/>
            <a:ext cx="6027738" cy="774700"/>
          </a:xfrm>
        </p:spPr>
        <p:txBody>
          <a:bodyPr>
            <a:normAutofit/>
          </a:bodyPr>
          <a:lstStyle>
            <a:lvl1pPr marL="0" indent="0">
              <a:buNone/>
              <a:defRPr lang="en-US" sz="2000" b="1" kern="1200" dirty="0">
                <a:solidFill>
                  <a:schemeClr val="accent6">
                    <a:lumMod val="60000"/>
                    <a:lumOff val="40000"/>
                  </a:schemeClr>
                </a:solidFill>
                <a:latin typeface="Calibri"/>
                <a:ea typeface="+mn-ea"/>
                <a:cs typeface="Calibri"/>
              </a:defRPr>
            </a:lvl1pPr>
          </a:lstStyle>
          <a:p>
            <a:r>
              <a:rPr lang="en-US" dirty="0"/>
              <a:t>CLICK TO EDIT MASTER SUBTITLE STYLE</a:t>
            </a:r>
          </a:p>
        </p:txBody>
      </p:sp>
    </p:spTree>
    <p:extLst>
      <p:ext uri="{BB962C8B-B14F-4D97-AF65-F5344CB8AC3E}">
        <p14:creationId xmlns:p14="http://schemas.microsoft.com/office/powerpoint/2010/main" val="15047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607D427-353C-DD47-9C57-CDC06D475577}" type="slidenum">
              <a:rPr lang="en-US" smtClean="0"/>
              <a:pPr/>
              <a:t>‹#›</a:t>
            </a:fld>
            <a:endParaRPr lang="en-US" dirty="0"/>
          </a:p>
        </p:txBody>
      </p:sp>
      <p:sp>
        <p:nvSpPr>
          <p:cNvPr id="4"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Content Placeholder 6"/>
          <p:cNvSpPr>
            <a:spLocks noGrp="1"/>
          </p:cNvSpPr>
          <p:nvPr>
            <p:ph sz="quarter" idx="11"/>
          </p:nvPr>
        </p:nvSpPr>
        <p:spPr>
          <a:xfrm>
            <a:off x="360363" y="1343025"/>
            <a:ext cx="8199437" cy="49753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04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90674" y="2046134"/>
            <a:ext cx="3806714" cy="480650"/>
          </a:xfrm>
          <a:prstGeom prst="rect">
            <a:avLst/>
          </a:prstGeo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p:cNvSpPr>
            <a:spLocks noGrp="1"/>
          </p:cNvSpPr>
          <p:nvPr>
            <p:ph sz="half" idx="2" hasCustomPrompt="1"/>
          </p:nvPr>
        </p:nvSpPr>
        <p:spPr>
          <a:xfrm>
            <a:off x="690674" y="2649075"/>
            <a:ext cx="3806714" cy="248934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45025" y="2649075"/>
            <a:ext cx="3813871" cy="248934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0" name="Text Placeholder 2"/>
          <p:cNvSpPr>
            <a:spLocks noGrp="1"/>
          </p:cNvSpPr>
          <p:nvPr>
            <p:ph type="body" idx="13" hasCustomPrompt="1"/>
          </p:nvPr>
        </p:nvSpPr>
        <p:spPr>
          <a:xfrm>
            <a:off x="4645025" y="2046134"/>
            <a:ext cx="3806714" cy="480650"/>
          </a:xfrm>
          <a:prstGeom prst="rect">
            <a:avLst/>
          </a:prstGeom>
        </p:spPr>
        <p:txBody>
          <a:bodyPr anchor="b">
            <a:normAutofit/>
          </a:bodyPr>
          <a:lstStyle>
            <a:lvl1pPr marL="0" indent="0">
              <a:buNone/>
              <a:defRPr sz="1600" b="1">
                <a:solidFill>
                  <a:srgbClr val="2FB6E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Slide Number Placeholder 5"/>
          <p:cNvSpPr>
            <a:spLocks noGrp="1"/>
          </p:cNvSpPr>
          <p:nvPr>
            <p:ph type="sldNum" sz="quarter" idx="1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8"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78000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38" y="1260636"/>
            <a:ext cx="2590800" cy="480926"/>
          </a:xfrm>
        </p:spPr>
        <p:txBody>
          <a:bodyPr anchor="t">
            <a:normAutofit/>
          </a:bodyPr>
          <a:lstStyle>
            <a:lvl1pPr algn="l">
              <a:defRPr sz="1600" b="1">
                <a:solidFill>
                  <a:srgbClr val="2FB6E3"/>
                </a:solidFill>
              </a:defRPr>
            </a:lvl1pPr>
          </a:lstStyle>
          <a:p>
            <a:r>
              <a:rPr lang="en-US" dirty="0"/>
              <a:t>CLICK TO EDIT THE </a:t>
            </a:r>
            <a:br>
              <a:rPr lang="en-US" dirty="0"/>
            </a:br>
            <a:r>
              <a:rPr lang="en-US" dirty="0"/>
              <a:t>MASTER TITLE STYLE </a:t>
            </a:r>
          </a:p>
        </p:txBody>
      </p:sp>
      <p:sp>
        <p:nvSpPr>
          <p:cNvPr id="3" name="Content Placeholder 2"/>
          <p:cNvSpPr>
            <a:spLocks noGrp="1"/>
          </p:cNvSpPr>
          <p:nvPr>
            <p:ph idx="1"/>
          </p:nvPr>
        </p:nvSpPr>
        <p:spPr>
          <a:xfrm>
            <a:off x="3575050" y="1260636"/>
            <a:ext cx="5111750" cy="411932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hasCustomPrompt="1"/>
          </p:nvPr>
        </p:nvSpPr>
        <p:spPr>
          <a:xfrm>
            <a:off x="612635" y="1820271"/>
            <a:ext cx="2590802" cy="2189754"/>
          </a:xfrm>
          <a:prstGeom prst="rect">
            <a:avLst/>
          </a:prstGeom>
        </p:spPr>
        <p:txBody>
          <a:bodyPr>
            <a:normAutofit/>
          </a:bodyPr>
          <a:lstStyle>
            <a:lvl1pPr marL="0" indent="0">
              <a:buNone/>
              <a:defRPr sz="1200" baseline="0">
                <a:solidFill>
                  <a:schemeClr val="tx1">
                    <a:lumMod val="7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Bookmarks grove right at the coast of the Semantics, a large language ocean. A small river named </a:t>
            </a:r>
            <a:r>
              <a:rPr lang="en-US" sz="1200" dirty="0" err="1"/>
              <a:t>Duden</a:t>
            </a:r>
            <a:r>
              <a:rPr lang="en-US" sz="1200" dirty="0"/>
              <a:t> flows by their place and supplies it with the necessary regalia. It is a paradise country, in which roasted parts of sentences fly into your mouth.</a:t>
            </a:r>
            <a:endParaRPr lang="en-US" dirty="0"/>
          </a:p>
        </p:txBody>
      </p:sp>
      <p:sp>
        <p:nvSpPr>
          <p:cNvPr id="7"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1642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pattFill prst="wd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9" name="TextBox 8"/>
          <p:cNvSpPr txBox="1"/>
          <p:nvPr userDrawn="1"/>
        </p:nvSpPr>
        <p:spPr>
          <a:xfrm>
            <a:off x="1993378" y="-625116"/>
            <a:ext cx="5165660" cy="8462830"/>
          </a:xfrm>
          <a:prstGeom prst="rect">
            <a:avLst/>
          </a:prstGeom>
          <a:noFill/>
        </p:spPr>
        <p:txBody>
          <a:bodyPr wrap="square" rtlCol="0" anchor="ctr">
            <a:spAutoFit/>
          </a:bodyPr>
          <a:lstStyle/>
          <a:p>
            <a:pPr algn="ctr">
              <a:lnSpc>
                <a:spcPct val="140000"/>
              </a:lnSpc>
            </a:pPr>
            <a:r>
              <a:rPr lang="en-US" sz="19900" i="0" dirty="0">
                <a:solidFill>
                  <a:schemeClr val="bg1">
                    <a:lumMod val="85000"/>
                  </a:schemeClr>
                </a:solidFill>
                <a:latin typeface="Georgia"/>
                <a:cs typeface="Georgia"/>
              </a:rPr>
              <a:t>“</a:t>
            </a:r>
          </a:p>
          <a:p>
            <a:pPr algn="ctr">
              <a:lnSpc>
                <a:spcPct val="140000"/>
              </a:lnSpc>
            </a:pPr>
            <a:r>
              <a:rPr lang="en-US" sz="19900" i="0" dirty="0">
                <a:solidFill>
                  <a:schemeClr val="bg1">
                    <a:lumMod val="85000"/>
                  </a:schemeClr>
                </a:solidFill>
                <a:latin typeface="Georgia"/>
                <a:cs typeface="Georgia"/>
              </a:rPr>
              <a:t>”</a:t>
            </a:r>
          </a:p>
        </p:txBody>
      </p:sp>
      <p:sp>
        <p:nvSpPr>
          <p:cNvPr id="7" name="Rectangle 6"/>
          <p:cNvSpPr/>
          <p:nvPr userDrawn="1"/>
        </p:nvSpPr>
        <p:spPr>
          <a:xfrm>
            <a:off x="0" y="1382888"/>
            <a:ext cx="9144000" cy="3443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44304" y="1382887"/>
            <a:ext cx="5659326" cy="3443111"/>
          </a:xfrm>
        </p:spPr>
        <p:txBody>
          <a:bodyPr anchor="ctr">
            <a:normAutofit/>
          </a:bodyPr>
          <a:lstStyle>
            <a:lvl1pPr algn="ctr">
              <a:lnSpc>
                <a:spcPct val="90000"/>
              </a:lnSpc>
              <a:defRPr sz="4000" b="0" i="1">
                <a:solidFill>
                  <a:schemeClr val="bg1"/>
                </a:solidFill>
                <a:latin typeface="Georgia"/>
                <a:cs typeface="Georgia"/>
              </a:defRPr>
            </a:lvl1pPr>
          </a:lstStyle>
          <a:p>
            <a:r>
              <a:rPr lang="en-US" dirty="0"/>
              <a:t>Click to edit master title style to create a high-impact quotation.</a:t>
            </a:r>
          </a:p>
        </p:txBody>
      </p:sp>
      <p:sp>
        <p:nvSpPr>
          <p:cNvPr id="10" name="TextBox 9"/>
          <p:cNvSpPr txBox="1"/>
          <p:nvPr userDrawn="1"/>
        </p:nvSpPr>
        <p:spPr>
          <a:xfrm>
            <a:off x="2737555" y="4964498"/>
            <a:ext cx="3612444" cy="276999"/>
          </a:xfrm>
          <a:prstGeom prst="rect">
            <a:avLst/>
          </a:prstGeom>
          <a:noFill/>
        </p:spPr>
        <p:txBody>
          <a:bodyPr wrap="square" rtlCol="0">
            <a:spAutoFit/>
          </a:bodyPr>
          <a:lstStyle/>
          <a:p>
            <a:pPr algn="ctr"/>
            <a:r>
              <a:rPr lang="en-US" sz="1200" b="1" dirty="0">
                <a:solidFill>
                  <a:schemeClr val="bg1">
                    <a:lumMod val="50000"/>
                  </a:schemeClr>
                </a:solidFill>
              </a:rPr>
              <a:t>—CLICK TO TYPE ATTRIBUTION</a:t>
            </a:r>
          </a:p>
        </p:txBody>
      </p:sp>
      <p:sp>
        <p:nvSpPr>
          <p:cNvPr id="12"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60970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pattFill prst="wd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7" name="Rectangle 6"/>
          <p:cNvSpPr/>
          <p:nvPr userDrawn="1"/>
        </p:nvSpPr>
        <p:spPr>
          <a:xfrm>
            <a:off x="0" y="1382888"/>
            <a:ext cx="9144000" cy="3443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
          </p:nvPr>
        </p:nvSpPr>
        <p:spPr>
          <a:xfrm>
            <a:off x="0"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p:cNvSpPr>
            <a:spLocks noGrp="1"/>
          </p:cNvSpPr>
          <p:nvPr>
            <p:ph type="pic" idx="13"/>
          </p:nvPr>
        </p:nvSpPr>
        <p:spPr>
          <a:xfrm>
            <a:off x="3174823"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p:cNvSpPr>
            <a:spLocks noGrp="1"/>
          </p:cNvSpPr>
          <p:nvPr>
            <p:ph type="pic" idx="14"/>
          </p:nvPr>
        </p:nvSpPr>
        <p:spPr>
          <a:xfrm>
            <a:off x="6340239" y="1798108"/>
            <a:ext cx="2803761" cy="2557521"/>
          </a:xfrm>
          <a:prstGeom prst="rect">
            <a:avLst/>
          </a:prstGeom>
          <a:solidFill>
            <a:srgbClr val="FFFFFF"/>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2"/>
          <p:cNvSpPr>
            <a:spLocks noGrp="1"/>
          </p:cNvSpPr>
          <p:nvPr>
            <p:ph type="body" idx="15" hasCustomPrompt="1"/>
          </p:nvPr>
        </p:nvSpPr>
        <p:spPr>
          <a:xfrm>
            <a:off x="690674" y="4825999"/>
            <a:ext cx="3806714" cy="480650"/>
          </a:xfrm>
          <a:prstGeom prst="rect">
            <a:avLst/>
          </a:prstGeo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9"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400079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84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72844" y="612775"/>
            <a:ext cx="789730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2844"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424655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Tree>
    <p:extLst>
      <p:ext uri="{BB962C8B-B14F-4D97-AF65-F5344CB8AC3E}">
        <p14:creationId xmlns:p14="http://schemas.microsoft.com/office/powerpoint/2010/main" val="18863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rgbClr val="F8F8F8"/>
          </a:bgClr>
        </a:pattFill>
        <a:effectLst/>
      </p:bgPr>
    </p:bg>
    <p:spTree>
      <p:nvGrpSpPr>
        <p:cNvPr id="1" name=""/>
        <p:cNvGrpSpPr/>
        <p:nvPr/>
      </p:nvGrpSpPr>
      <p:grpSpPr>
        <a:xfrm>
          <a:off x="0" y="0"/>
          <a:ext cx="0" cy="0"/>
          <a:chOff x="0" y="0"/>
          <a:chExt cx="0" cy="0"/>
        </a:xfrm>
      </p:grpSpPr>
      <p:sp>
        <p:nvSpPr>
          <p:cNvPr id="7" name="Rectangle 6"/>
          <p:cNvSpPr/>
          <p:nvPr/>
        </p:nvSpPr>
        <p:spPr>
          <a:xfrm>
            <a:off x="0" y="6442862"/>
            <a:ext cx="9144000" cy="415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n>
                <a:solidFill>
                  <a:srgbClr val="FFFFFF"/>
                </a:solidFill>
              </a:ln>
              <a:solidFill>
                <a:schemeClr val="bg1"/>
              </a:solidFill>
            </a:endParaRPr>
          </a:p>
        </p:txBody>
      </p:sp>
      <p:sp>
        <p:nvSpPr>
          <p:cNvPr id="6" name="Slide Number Placeholder 5"/>
          <p:cNvSpPr>
            <a:spLocks noGrp="1"/>
          </p:cNvSpPr>
          <p:nvPr>
            <p:ph type="sldNum" sz="quarter" idx="4"/>
          </p:nvPr>
        </p:nvSpPr>
        <p:spPr>
          <a:xfrm>
            <a:off x="360655" y="6490267"/>
            <a:ext cx="330019" cy="315499"/>
          </a:xfrm>
          <a:prstGeom prst="rect">
            <a:avLst/>
          </a:prstGeom>
        </p:spPr>
        <p:txBody>
          <a:bodyPr vert="horz" lIns="91440" tIns="45720" rIns="91440" bIns="45720" rtlCol="0" anchor="b"/>
          <a:lstStyle>
            <a:lvl1pPr algn="l">
              <a:defRPr sz="800">
                <a:solidFill>
                  <a:schemeClr val="bg1">
                    <a:lumMod val="50000"/>
                  </a:schemeClr>
                </a:solidFill>
              </a:defRPr>
            </a:lvl1pPr>
          </a:lstStyle>
          <a:p>
            <a:fld id="{2607D427-353C-DD47-9C57-CDC06D475577}" type="slidenum">
              <a:rPr lang="en-US" smtClean="0"/>
              <a:pPr/>
              <a:t>‹#›</a:t>
            </a:fld>
            <a:endParaRPr lang="en-US" dirty="0"/>
          </a:p>
        </p:txBody>
      </p:sp>
      <p:sp>
        <p:nvSpPr>
          <p:cNvPr id="2" name="Title Placeholder 1"/>
          <p:cNvSpPr>
            <a:spLocks noGrp="1"/>
          </p:cNvSpPr>
          <p:nvPr>
            <p:ph type="title"/>
          </p:nvPr>
        </p:nvSpPr>
        <p:spPr>
          <a:xfrm>
            <a:off x="360655" y="243273"/>
            <a:ext cx="8198459" cy="992404"/>
          </a:xfrm>
          <a:prstGeom prst="rect">
            <a:avLst/>
          </a:prstGeom>
        </p:spPr>
        <p:txBody>
          <a:bodyPr vert="horz" lIns="91440" tIns="45720" rIns="91440" bIns="45720" rtlCol="0" anchor="b">
            <a:normAutofit/>
          </a:bodyPr>
          <a:lstStyle/>
          <a:p>
            <a:r>
              <a:rPr lang="en-US" dirty="0"/>
              <a:t>CLICK TO EDIT </a:t>
            </a:r>
            <a:br>
              <a:rPr lang="en-US" dirty="0"/>
            </a:br>
            <a:r>
              <a:rPr lang="en-US" dirty="0"/>
              <a:t>MASTER TITLE STYLE</a:t>
            </a:r>
          </a:p>
        </p:txBody>
      </p:sp>
      <p:sp>
        <p:nvSpPr>
          <p:cNvPr id="11" name="Text Placeholder 2"/>
          <p:cNvSpPr>
            <a:spLocks noGrp="1"/>
          </p:cNvSpPr>
          <p:nvPr>
            <p:ph type="body" idx="1"/>
          </p:nvPr>
        </p:nvSpPr>
        <p:spPr>
          <a:xfrm>
            <a:off x="360655" y="1351005"/>
            <a:ext cx="8198459" cy="49756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6" descr="http://sens.medipol.edu.tr/wp-content/uploads/2015/11/sens-logo.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815913" y="6442861"/>
            <a:ext cx="3328087" cy="410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6753474"/>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3" r:id="rId3"/>
    <p:sldLayoutId id="2147483656" r:id="rId4"/>
    <p:sldLayoutId id="2147483654" r:id="rId5"/>
    <p:sldLayoutId id="2147483667" r:id="rId6"/>
    <p:sldLayoutId id="2147483657" r:id="rId7"/>
    <p:sldLayoutId id="2147483668" r:id="rId8"/>
  </p:sldLayoutIdLst>
  <p:hf hdr="0" dt="0"/>
  <p:txStyles>
    <p:title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s.medipol.edu.tr/form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medipol.edu.tr/akademik/enstituler/fen-bilimleri-enstitus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50" y="1721555"/>
            <a:ext cx="8921750" cy="1628315"/>
          </a:xfrm>
        </p:spPr>
        <p:txBody>
          <a:bodyPr/>
          <a:lstStyle/>
          <a:p>
            <a:r>
              <a:rPr lang="tr-TR" dirty="0"/>
              <a:t>Fen Bilimleri Enstitüsü</a:t>
            </a:r>
            <a:endParaRPr lang="en-US" dirty="0"/>
          </a:p>
        </p:txBody>
      </p:sp>
      <p:sp>
        <p:nvSpPr>
          <p:cNvPr id="3" name="Subtitle 2"/>
          <p:cNvSpPr>
            <a:spLocks noGrp="1"/>
          </p:cNvSpPr>
          <p:nvPr>
            <p:ph type="subTitle" idx="1"/>
          </p:nvPr>
        </p:nvSpPr>
        <p:spPr>
          <a:xfrm>
            <a:off x="342825" y="3349870"/>
            <a:ext cx="6647598" cy="989264"/>
          </a:xfrm>
        </p:spPr>
        <p:txBody>
          <a:bodyPr>
            <a:normAutofit/>
          </a:bodyPr>
          <a:lstStyle/>
          <a:p>
            <a:r>
              <a:rPr lang="tr-TR" dirty="0"/>
              <a:t>Lisansüstü Programları Oryantasyonu</a:t>
            </a:r>
            <a:endParaRPr lang="en-US" dirty="0"/>
          </a:p>
        </p:txBody>
      </p:sp>
      <p:sp>
        <p:nvSpPr>
          <p:cNvPr id="5" name="Slide Number Placeholder 4"/>
          <p:cNvSpPr>
            <a:spLocks noGrp="1"/>
          </p:cNvSpPr>
          <p:nvPr>
            <p:ph type="sldNum" sz="quarter" idx="4"/>
          </p:nvPr>
        </p:nvSpPr>
        <p:spPr/>
        <p:txBody>
          <a:bodyPr/>
          <a:lstStyle/>
          <a:p>
            <a:fld id="{2607D427-353C-DD47-9C57-CDC06D475577}" type="slidenum">
              <a:rPr lang="en-US" smtClean="0"/>
              <a:pPr/>
              <a:t>1</a:t>
            </a:fld>
            <a:endParaRPr lang="en-US" dirty="0"/>
          </a:p>
        </p:txBody>
      </p:sp>
    </p:spTree>
    <p:extLst>
      <p:ext uri="{BB962C8B-B14F-4D97-AF65-F5344CB8AC3E}">
        <p14:creationId xmlns:p14="http://schemas.microsoft.com/office/powerpoint/2010/main" val="13004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10</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457985968"/>
              </p:ext>
            </p:extLst>
          </p:nvPr>
        </p:nvGraphicFramePr>
        <p:xfrm>
          <a:off x="360363" y="123465"/>
          <a:ext cx="8522379" cy="2397641"/>
        </p:xfrm>
        <a:graphic>
          <a:graphicData uri="http://schemas.openxmlformats.org/drawingml/2006/table">
            <a:tbl>
              <a:tblPr firstRow="1" bandRow="1">
                <a:tableStyleId>{5C22544A-7EE6-4342-B048-85BDC9FD1C3A}</a:tableStyleId>
              </a:tblPr>
              <a:tblGrid>
                <a:gridCol w="2181757">
                  <a:extLst>
                    <a:ext uri="{9D8B030D-6E8A-4147-A177-3AD203B41FA5}">
                      <a16:colId xmlns:a16="http://schemas.microsoft.com/office/drawing/2014/main" val="2841299123"/>
                    </a:ext>
                  </a:extLst>
                </a:gridCol>
                <a:gridCol w="3499829">
                  <a:extLst>
                    <a:ext uri="{9D8B030D-6E8A-4147-A177-3AD203B41FA5}">
                      <a16:colId xmlns:a16="http://schemas.microsoft.com/office/drawing/2014/main" val="30893481"/>
                    </a:ext>
                  </a:extLst>
                </a:gridCol>
                <a:gridCol w="2840793">
                  <a:extLst>
                    <a:ext uri="{9D8B030D-6E8A-4147-A177-3AD203B41FA5}">
                      <a16:colId xmlns:a16="http://schemas.microsoft.com/office/drawing/2014/main" val="2346501872"/>
                    </a:ext>
                  </a:extLst>
                </a:gridCol>
              </a:tblGrid>
              <a:tr h="339771">
                <a:tc gridSpan="3">
                  <a:txBody>
                    <a:bodyPr/>
                    <a:lstStyle/>
                    <a:p>
                      <a:pPr algn="ctr"/>
                      <a:r>
                        <a:rPr lang="tr-TR" dirty="0"/>
                        <a:t>                                   Yüksek Lisans                                     AKTS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50990377"/>
                  </a:ext>
                </a:extLst>
              </a:tr>
              <a:tr h="1474323">
                <a:tc>
                  <a:txBody>
                    <a:bodyPr/>
                    <a:lstStyle/>
                    <a:p>
                      <a:r>
                        <a:rPr lang="tr-TR" sz="1500" dirty="0"/>
                        <a:t>Minimum Ders</a:t>
                      </a:r>
                      <a:r>
                        <a:rPr lang="tr-TR" sz="1500" baseline="0" dirty="0"/>
                        <a:t> Gereklilikleri</a:t>
                      </a:r>
                      <a:endParaRPr lang="en-US" sz="1500" dirty="0"/>
                    </a:p>
                  </a:txBody>
                  <a:tcPr/>
                </a:tc>
                <a:tc>
                  <a:txBody>
                    <a:bodyPr/>
                    <a:lstStyle/>
                    <a:p>
                      <a:pPr marL="285750" indent="-285750">
                        <a:buFont typeface="Arial" panose="020B0604020202020204" pitchFamily="34" charset="0"/>
                        <a:buChar char="•"/>
                      </a:pPr>
                      <a:r>
                        <a:rPr lang="tr-TR" sz="1500" dirty="0"/>
                        <a:t>Lisansüstü Semineri</a:t>
                      </a:r>
                      <a:endParaRPr lang="en-US" sz="1500" dirty="0"/>
                    </a:p>
                    <a:p>
                      <a:pPr marL="285750" indent="-285750">
                        <a:buFont typeface="Arial" panose="020B0604020202020204" pitchFamily="34" charset="0"/>
                        <a:buChar char="•"/>
                      </a:pPr>
                      <a:r>
                        <a:rPr lang="tr-TR" sz="1500" dirty="0"/>
                        <a:t>Bilimsel Araştırma Teknikleri ve Yayın Etiği</a:t>
                      </a:r>
                      <a:endParaRPr lang="en-US" sz="1500" baseline="0" dirty="0"/>
                    </a:p>
                    <a:p>
                      <a:pPr marL="285750" indent="-285750">
                        <a:buFont typeface="Arial" panose="020B0604020202020204" pitchFamily="34" charset="0"/>
                        <a:buChar char="•"/>
                      </a:pPr>
                      <a:r>
                        <a:rPr lang="en-US" sz="1500" baseline="0" dirty="0"/>
                        <a:t>7 </a:t>
                      </a:r>
                      <a:r>
                        <a:rPr lang="tr-TR" sz="1500" baseline="0" dirty="0"/>
                        <a:t>Teknik Ders </a:t>
                      </a:r>
                      <a:r>
                        <a:rPr lang="en-US" sz="1500" baseline="0" dirty="0"/>
                        <a:t>(21 </a:t>
                      </a:r>
                      <a:r>
                        <a:rPr lang="tr-TR" sz="1500" baseline="0" dirty="0"/>
                        <a:t>kredi</a:t>
                      </a:r>
                      <a:r>
                        <a:rPr lang="en-US" sz="1500" baseline="0" dirty="0"/>
                        <a:t>)</a:t>
                      </a:r>
                      <a:endParaRPr lang="en-US" sz="15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aseline="0" dirty="0" err="1"/>
                        <a:t>En</a:t>
                      </a:r>
                      <a:r>
                        <a:rPr lang="en-US" sz="1500" baseline="0" dirty="0"/>
                        <a:t> </a:t>
                      </a:r>
                      <a:r>
                        <a:rPr lang="en-US" sz="1500" baseline="0" dirty="0" err="1"/>
                        <a:t>az</a:t>
                      </a:r>
                      <a:r>
                        <a:rPr lang="en-US" sz="1500" baseline="0" dirty="0"/>
                        <a:t> 60 AKTS (</a:t>
                      </a:r>
                      <a:r>
                        <a:rPr lang="tr-TR" sz="1500" dirty="0"/>
                        <a:t>Bilimsel Araştırma Teknikleri ve Yayın Etiği hariç</a:t>
                      </a:r>
                      <a:r>
                        <a:rPr lang="en-US" sz="1500" baseline="0" dirty="0"/>
                        <a:t>)</a:t>
                      </a:r>
                    </a:p>
                  </a:txBody>
                  <a:tcPr/>
                </a:tc>
                <a:extLst>
                  <a:ext uri="{0D108BD9-81ED-4DB2-BD59-A6C34878D82A}">
                    <a16:rowId xmlns:a16="http://schemas.microsoft.com/office/drawing/2014/main" val="2932524400"/>
                  </a:ext>
                </a:extLst>
              </a:tr>
              <a:tr h="557558">
                <a:tc>
                  <a:txBody>
                    <a:bodyPr/>
                    <a:lstStyle/>
                    <a:p>
                      <a:r>
                        <a:rPr lang="tr-TR" sz="1500" dirty="0"/>
                        <a:t>Mezuniyet için Gereken Min. AKTS</a:t>
                      </a:r>
                      <a:endParaRPr lang="en-US" sz="1500" dirty="0"/>
                    </a:p>
                  </a:txBody>
                  <a:tcPr/>
                </a:tc>
                <a:tc>
                  <a:txBody>
                    <a:bodyPr/>
                    <a:lstStyle/>
                    <a:p>
                      <a:pPr marL="0" indent="0" algn="ctr">
                        <a:buFont typeface="Arial" panose="020B0604020202020204" pitchFamily="34" charset="0"/>
                        <a:buNone/>
                      </a:pPr>
                      <a:r>
                        <a:rPr lang="en-US" sz="1500" dirty="0"/>
                        <a:t>120</a:t>
                      </a:r>
                    </a:p>
                  </a:txBody>
                  <a:tcPr/>
                </a:tc>
                <a:tc>
                  <a:txBody>
                    <a:bodyPr/>
                    <a:lstStyle/>
                    <a:p>
                      <a:r>
                        <a:rPr lang="en-US" sz="1500" dirty="0"/>
                        <a:t>(7+2) </a:t>
                      </a:r>
                      <a:r>
                        <a:rPr lang="tr-TR" sz="1500" dirty="0"/>
                        <a:t>ders</a:t>
                      </a:r>
                      <a:r>
                        <a:rPr lang="en-US" sz="1500" dirty="0"/>
                        <a:t> </a:t>
                      </a:r>
                      <a:r>
                        <a:rPr lang="tr-TR" sz="1500" dirty="0"/>
                        <a:t>+ </a:t>
                      </a:r>
                      <a:r>
                        <a:rPr lang="en-US" sz="1500" baseline="0" dirty="0"/>
                        <a:t>60 </a:t>
                      </a:r>
                      <a:r>
                        <a:rPr lang="tr-TR" sz="1500" baseline="0" dirty="0"/>
                        <a:t>AKTS </a:t>
                      </a:r>
                      <a:r>
                        <a:rPr lang="en-US" sz="1500" dirty="0"/>
                        <a:t>T</a:t>
                      </a:r>
                      <a:r>
                        <a:rPr lang="tr-TR" sz="1500" dirty="0"/>
                        <a:t>ez</a:t>
                      </a:r>
                      <a:r>
                        <a:rPr lang="en-US" sz="1500" baseline="0" dirty="0"/>
                        <a:t> </a:t>
                      </a:r>
                      <a:endParaRPr lang="en-US" sz="1500" dirty="0"/>
                    </a:p>
                  </a:txBody>
                  <a:tcPr/>
                </a:tc>
                <a:extLst>
                  <a:ext uri="{0D108BD9-81ED-4DB2-BD59-A6C34878D82A}">
                    <a16:rowId xmlns:a16="http://schemas.microsoft.com/office/drawing/2014/main" val="3751782093"/>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999831455"/>
              </p:ext>
            </p:extLst>
          </p:nvPr>
        </p:nvGraphicFramePr>
        <p:xfrm>
          <a:off x="360363" y="2521106"/>
          <a:ext cx="8522380" cy="3416502"/>
        </p:xfrm>
        <a:graphic>
          <a:graphicData uri="http://schemas.openxmlformats.org/drawingml/2006/table">
            <a:tbl>
              <a:tblPr firstRow="1" bandRow="1">
                <a:tableStyleId>{5C22544A-7EE6-4342-B048-85BDC9FD1C3A}</a:tableStyleId>
              </a:tblPr>
              <a:tblGrid>
                <a:gridCol w="1769765">
                  <a:extLst>
                    <a:ext uri="{9D8B030D-6E8A-4147-A177-3AD203B41FA5}">
                      <a16:colId xmlns:a16="http://schemas.microsoft.com/office/drawing/2014/main" val="2841299123"/>
                    </a:ext>
                  </a:extLst>
                </a:gridCol>
                <a:gridCol w="2589776">
                  <a:extLst>
                    <a:ext uri="{9D8B030D-6E8A-4147-A177-3AD203B41FA5}">
                      <a16:colId xmlns:a16="http://schemas.microsoft.com/office/drawing/2014/main" val="30893481"/>
                    </a:ext>
                  </a:extLst>
                </a:gridCol>
                <a:gridCol w="670583">
                  <a:extLst>
                    <a:ext uri="{9D8B030D-6E8A-4147-A177-3AD203B41FA5}">
                      <a16:colId xmlns:a16="http://schemas.microsoft.com/office/drawing/2014/main" val="1462287793"/>
                    </a:ext>
                  </a:extLst>
                </a:gridCol>
                <a:gridCol w="2664914">
                  <a:extLst>
                    <a:ext uri="{9D8B030D-6E8A-4147-A177-3AD203B41FA5}">
                      <a16:colId xmlns:a16="http://schemas.microsoft.com/office/drawing/2014/main" val="2346501872"/>
                    </a:ext>
                  </a:extLst>
                </a:gridCol>
                <a:gridCol w="827342">
                  <a:extLst>
                    <a:ext uri="{9D8B030D-6E8A-4147-A177-3AD203B41FA5}">
                      <a16:colId xmlns:a16="http://schemas.microsoft.com/office/drawing/2014/main" val="806228435"/>
                    </a:ext>
                  </a:extLst>
                </a:gridCol>
              </a:tblGrid>
              <a:tr h="348462">
                <a:tc>
                  <a:txBody>
                    <a:bodyPr/>
                    <a:lstStyle/>
                    <a:p>
                      <a:pPr algn="ctr"/>
                      <a:r>
                        <a:rPr lang="tr-TR" dirty="0"/>
                        <a:t>Doktora</a:t>
                      </a:r>
                      <a:endParaRPr lang="en-US" dirty="0"/>
                    </a:p>
                  </a:txBody>
                  <a:tcPr/>
                </a:tc>
                <a:tc>
                  <a:txBody>
                    <a:bodyPr/>
                    <a:lstStyle/>
                    <a:p>
                      <a:pPr algn="ctr"/>
                      <a:r>
                        <a:rPr lang="tr-TR" dirty="0"/>
                        <a:t>Yüksek Lisanslı</a:t>
                      </a:r>
                      <a:endParaRPr lang="en-US" dirty="0"/>
                    </a:p>
                  </a:txBody>
                  <a:tcPr/>
                </a:tc>
                <a:tc>
                  <a:txBody>
                    <a:bodyPr/>
                    <a:lstStyle/>
                    <a:p>
                      <a:pPr algn="ctr"/>
                      <a:r>
                        <a:rPr lang="tr-TR" dirty="0"/>
                        <a:t>AKTS</a:t>
                      </a:r>
                      <a:endParaRPr lang="en-US" dirty="0"/>
                    </a:p>
                  </a:txBody>
                  <a:tcPr/>
                </a:tc>
                <a:tc>
                  <a:txBody>
                    <a:bodyPr/>
                    <a:lstStyle/>
                    <a:p>
                      <a:pPr algn="ctr"/>
                      <a:r>
                        <a:rPr lang="tr-TR" dirty="0"/>
                        <a:t>Yüksek Lisanssız</a:t>
                      </a:r>
                      <a:endParaRPr lang="en-US" dirty="0"/>
                    </a:p>
                  </a:txBody>
                  <a:tcPr/>
                </a:tc>
                <a:tc>
                  <a:txBody>
                    <a:bodyPr/>
                    <a:lstStyle/>
                    <a:p>
                      <a:pPr algn="ctr"/>
                      <a:r>
                        <a:rPr lang="tr-TR" dirty="0"/>
                        <a:t>AKTS</a:t>
                      </a:r>
                      <a:endParaRPr lang="en-US" dirty="0"/>
                    </a:p>
                  </a:txBody>
                  <a:tcPr/>
                </a:tc>
                <a:extLst>
                  <a:ext uri="{0D108BD9-81ED-4DB2-BD59-A6C34878D82A}">
                    <a16:rowId xmlns:a16="http://schemas.microsoft.com/office/drawing/2014/main" val="4250990377"/>
                  </a:ext>
                </a:extLst>
              </a:tr>
              <a:tr h="1393846">
                <a:tc rowSpan="4">
                  <a:txBody>
                    <a:bodyPr/>
                    <a:lstStyle/>
                    <a:p>
                      <a:r>
                        <a:rPr lang="tr-TR" sz="1500" dirty="0"/>
                        <a:t>Minimum Ders</a:t>
                      </a:r>
                      <a:r>
                        <a:rPr lang="tr-TR" sz="1500" baseline="0" dirty="0"/>
                        <a:t> Gereklilikleri</a:t>
                      </a:r>
                      <a:endParaRPr lang="en-US" sz="1500" dirty="0"/>
                    </a:p>
                  </a:txBody>
                  <a:tcPr anchor="ctr"/>
                </a:tc>
                <a:tc>
                  <a:txBody>
                    <a:bodyPr/>
                    <a:lstStyle/>
                    <a:p>
                      <a:pPr marL="285750" indent="-285750">
                        <a:buFont typeface="Arial" panose="020B0604020202020204" pitchFamily="34" charset="0"/>
                        <a:buChar char="•"/>
                      </a:pPr>
                      <a:r>
                        <a:rPr lang="tr-TR" sz="1500" dirty="0"/>
                        <a:t>Lisansüstü Semineri</a:t>
                      </a:r>
                      <a:endParaRPr lang="en-US" sz="1500" dirty="0"/>
                    </a:p>
                    <a:p>
                      <a:pPr marL="285750" indent="-285750">
                        <a:buFont typeface="Arial" panose="020B0604020202020204" pitchFamily="34" charset="0"/>
                        <a:buChar char="•"/>
                      </a:pPr>
                      <a:r>
                        <a:rPr lang="tr-TR" sz="1500" dirty="0"/>
                        <a:t>Bilimsel Araştırma Teknikleri ve Yayın Etiği</a:t>
                      </a:r>
                      <a:r>
                        <a:rPr lang="tr-TR" sz="1500" baseline="30000" dirty="0"/>
                        <a:t>*</a:t>
                      </a:r>
                      <a:endParaRPr lang="en-US" sz="1500" baseline="0" dirty="0"/>
                    </a:p>
                    <a:p>
                      <a:pPr marL="285750" indent="-285750">
                        <a:buFont typeface="Arial" panose="020B0604020202020204" pitchFamily="34" charset="0"/>
                        <a:buChar char="•"/>
                      </a:pPr>
                      <a:r>
                        <a:rPr lang="en-US" sz="1500" baseline="0" dirty="0"/>
                        <a:t>7 </a:t>
                      </a:r>
                      <a:r>
                        <a:rPr lang="tr-TR" sz="1500" baseline="0" dirty="0"/>
                        <a:t>Teknik Ders </a:t>
                      </a:r>
                      <a:r>
                        <a:rPr lang="en-US" sz="1500" baseline="0" dirty="0"/>
                        <a:t>(21 </a:t>
                      </a:r>
                      <a:r>
                        <a:rPr lang="tr-TR" sz="1500" baseline="0" dirty="0"/>
                        <a:t>kredi</a:t>
                      </a:r>
                      <a:r>
                        <a:rPr lang="en-US" sz="1500" baseline="0" dirty="0"/>
                        <a:t>)</a:t>
                      </a:r>
                      <a:endParaRPr lang="en-US" sz="1500" dirty="0"/>
                    </a:p>
                  </a:txBody>
                  <a:tcPr/>
                </a:tc>
                <a:tc>
                  <a:txBody>
                    <a:bodyPr/>
                    <a:lstStyle/>
                    <a:p>
                      <a:pPr marL="0" indent="0" algn="ctr">
                        <a:buFont typeface="Arial" panose="020B0604020202020204" pitchFamily="34" charset="0"/>
                        <a:buNone/>
                      </a:pPr>
                      <a:r>
                        <a:rPr lang="tr-TR" sz="1500" dirty="0"/>
                        <a:t>En az</a:t>
                      </a:r>
                    </a:p>
                    <a:p>
                      <a:pPr marL="0" indent="0" algn="ctr">
                        <a:buFont typeface="Arial" panose="020B0604020202020204" pitchFamily="34" charset="0"/>
                        <a:buNone/>
                      </a:pPr>
                      <a:r>
                        <a:rPr lang="tr-TR" sz="1500" dirty="0"/>
                        <a:t>60 AKTS</a:t>
                      </a:r>
                      <a:endParaRPr lang="en-US" sz="1500" dirty="0"/>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dirty="0"/>
                        <a:t>Lisansüstü Seminer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dirty="0"/>
                        <a:t>Bilimsel Araştırma Teknikleri ve Yayın Etiği</a:t>
                      </a:r>
                      <a:r>
                        <a:rPr lang="tr-TR" sz="1500" baseline="30000" dirty="0"/>
                        <a:t>*</a:t>
                      </a:r>
                      <a:endParaRPr lang="tr-TR" sz="15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dirty="0"/>
                        <a:t>14 Teknik Ders (42 kredi)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baseline="0" dirty="0"/>
                    </a:p>
                  </a:txBody>
                  <a:tcPr/>
                </a:tc>
                <a:tc>
                  <a:txBody>
                    <a:bodyPr/>
                    <a:lstStyle/>
                    <a:p>
                      <a:pPr marL="0" indent="0" algn="ctr">
                        <a:buFont typeface="Arial" panose="020B0604020202020204" pitchFamily="34" charset="0"/>
                        <a:buNone/>
                      </a:pPr>
                      <a:r>
                        <a:rPr lang="tr-TR" sz="1500" dirty="0"/>
                        <a:t>En az </a:t>
                      </a:r>
                      <a:r>
                        <a:rPr lang="en-US" sz="1500" dirty="0"/>
                        <a:t>120</a:t>
                      </a:r>
                      <a:endParaRPr lang="tr-TR" sz="1500" dirty="0"/>
                    </a:p>
                    <a:p>
                      <a:pPr marL="0" indent="0" algn="ctr">
                        <a:buFont typeface="Arial" panose="020B0604020202020204" pitchFamily="34" charset="0"/>
                        <a:buNone/>
                      </a:pPr>
                      <a:r>
                        <a:rPr lang="tr-TR" sz="1500" dirty="0"/>
                        <a:t>AKTS</a:t>
                      </a:r>
                      <a:endParaRPr lang="en-US" sz="1500" dirty="0"/>
                    </a:p>
                  </a:txBody>
                  <a:tcPr anchor="ctr"/>
                </a:tc>
                <a:extLst>
                  <a:ext uri="{0D108BD9-81ED-4DB2-BD59-A6C34878D82A}">
                    <a16:rowId xmlns:a16="http://schemas.microsoft.com/office/drawing/2014/main" val="2932524400"/>
                  </a:ext>
                </a:extLst>
              </a:tr>
              <a:tr h="348462">
                <a:tc vMerge="1">
                  <a:txBody>
                    <a:bodyPr/>
                    <a:lstStyle/>
                    <a:p>
                      <a:endParaRPr lang="en-US"/>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baseline="0" dirty="0"/>
                        <a:t>Yeterlilik</a:t>
                      </a:r>
                    </a:p>
                  </a:txBody>
                  <a:tcPr/>
                </a:tc>
                <a:tc>
                  <a:txBody>
                    <a:bodyPr/>
                    <a:lstStyle/>
                    <a:p>
                      <a:pPr algn="ctr"/>
                      <a:r>
                        <a:rPr lang="en-US" sz="1500" dirty="0"/>
                        <a:t>30</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baseline="0" dirty="0"/>
                        <a:t>Yeterlilik</a:t>
                      </a:r>
                    </a:p>
                  </a:txBody>
                  <a:tcPr/>
                </a:tc>
                <a:tc>
                  <a:txBody>
                    <a:bodyPr/>
                    <a:lstStyle/>
                    <a:p>
                      <a:pPr algn="ctr"/>
                      <a:r>
                        <a:rPr lang="en-US" sz="1500" dirty="0"/>
                        <a:t>30</a:t>
                      </a:r>
                    </a:p>
                  </a:txBody>
                  <a:tcPr anchor="ctr"/>
                </a:tc>
                <a:extLst>
                  <a:ext uri="{0D108BD9-81ED-4DB2-BD59-A6C34878D82A}">
                    <a16:rowId xmlns:a16="http://schemas.microsoft.com/office/drawing/2014/main" val="2071140993"/>
                  </a:ext>
                </a:extLst>
              </a:tr>
              <a:tr h="348462">
                <a:tc vMerge="1">
                  <a:txBody>
                    <a:bodyPr/>
                    <a:lstStyle/>
                    <a:p>
                      <a:endParaRPr lang="en-US"/>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baseline="0" dirty="0"/>
                        <a:t>Tez</a:t>
                      </a:r>
                      <a:endParaRPr lang="en-US" sz="1500" dirty="0"/>
                    </a:p>
                  </a:txBody>
                  <a:tcPr/>
                </a:tc>
                <a:tc>
                  <a:txBody>
                    <a:bodyPr/>
                    <a:lstStyle/>
                    <a:p>
                      <a:pPr algn="ctr"/>
                      <a:r>
                        <a:rPr lang="en-US" sz="1500" dirty="0"/>
                        <a:t>120</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500" baseline="0" dirty="0"/>
                        <a:t>Tez</a:t>
                      </a:r>
                      <a:endParaRPr lang="en-US" sz="1500" dirty="0"/>
                    </a:p>
                  </a:txBody>
                  <a:tcPr/>
                </a:tc>
                <a:tc>
                  <a:txBody>
                    <a:bodyPr/>
                    <a:lstStyle/>
                    <a:p>
                      <a:pPr algn="ctr"/>
                      <a:r>
                        <a:rPr lang="en-US" sz="1500" dirty="0"/>
                        <a:t>120</a:t>
                      </a:r>
                    </a:p>
                  </a:txBody>
                  <a:tcPr anchor="ctr"/>
                </a:tc>
                <a:extLst>
                  <a:ext uri="{0D108BD9-81ED-4DB2-BD59-A6C34878D82A}">
                    <a16:rowId xmlns:a16="http://schemas.microsoft.com/office/drawing/2014/main" val="10003"/>
                  </a:ext>
                </a:extLst>
              </a:tr>
              <a:tr h="348462">
                <a:tc vMerge="1">
                  <a:txBody>
                    <a:bodyPr/>
                    <a:lstStyle/>
                    <a:p>
                      <a:endParaRPr lang="en-US"/>
                    </a:p>
                  </a:txBody>
                  <a:tcPr/>
                </a:tc>
                <a:tc>
                  <a:txBody>
                    <a:bodyPr/>
                    <a:lstStyle/>
                    <a:p>
                      <a:pPr marL="285750" indent="-285750">
                        <a:buFont typeface="Arial"/>
                        <a:buChar char="•"/>
                      </a:pPr>
                      <a:r>
                        <a:rPr lang="tr-TR" sz="1500" dirty="0"/>
                        <a:t>Güdümlü Araştırma</a:t>
                      </a:r>
                      <a:endParaRPr lang="en-US" sz="1500" dirty="0"/>
                    </a:p>
                  </a:txBody>
                  <a:tcPr/>
                </a:tc>
                <a:tc>
                  <a:txBody>
                    <a:bodyPr/>
                    <a:lstStyle/>
                    <a:p>
                      <a:pPr algn="ctr"/>
                      <a:r>
                        <a:rPr lang="en-US" sz="1500" dirty="0"/>
                        <a:t>30</a:t>
                      </a:r>
                    </a:p>
                  </a:txBody>
                  <a:tcPr anchor="ctr"/>
                </a:tc>
                <a:tc>
                  <a:txBody>
                    <a:bodyPr/>
                    <a:lstStyle/>
                    <a:p>
                      <a:pPr marL="285750" indent="-285750">
                        <a:buFont typeface="Arial"/>
                        <a:buChar char="•"/>
                      </a:pPr>
                      <a:r>
                        <a:rPr lang="tr-TR" sz="1500" dirty="0"/>
                        <a:t>Güdümlü Araştırma</a:t>
                      </a:r>
                      <a:endParaRPr lang="en-US" sz="1500" dirty="0"/>
                    </a:p>
                  </a:txBody>
                  <a:tcPr/>
                </a:tc>
                <a:tc>
                  <a:txBody>
                    <a:bodyPr/>
                    <a:lstStyle/>
                    <a:p>
                      <a:pPr algn="ctr"/>
                      <a:r>
                        <a:rPr lang="en-US" sz="1500" dirty="0"/>
                        <a:t>30</a:t>
                      </a:r>
                    </a:p>
                  </a:txBody>
                  <a:tcPr anchor="ctr"/>
                </a:tc>
                <a:extLst>
                  <a:ext uri="{0D108BD9-81ED-4DB2-BD59-A6C34878D82A}">
                    <a16:rowId xmlns:a16="http://schemas.microsoft.com/office/drawing/2014/main" val="480542985"/>
                  </a:ext>
                </a:extLst>
              </a:tr>
              <a:tr h="611510">
                <a:tc>
                  <a:txBody>
                    <a:bodyPr/>
                    <a:lstStyle/>
                    <a:p>
                      <a:r>
                        <a:rPr lang="tr-TR" sz="1400" dirty="0"/>
                        <a:t>Mezuniyet için Gereken Min. AKTS</a:t>
                      </a:r>
                      <a:endParaRPr lang="en-US" sz="1400" dirty="0"/>
                    </a:p>
                  </a:txBody>
                  <a:tcPr/>
                </a:tc>
                <a:tc gridSpan="2">
                  <a:txBody>
                    <a:bodyPr/>
                    <a:lstStyle/>
                    <a:p>
                      <a:pPr marL="0" indent="0" algn="ctr">
                        <a:buFont typeface="Arial" panose="020B0604020202020204" pitchFamily="34" charset="0"/>
                        <a:buNone/>
                      </a:pPr>
                      <a:r>
                        <a:rPr lang="en-US" sz="1500" dirty="0"/>
                        <a:t>240</a:t>
                      </a:r>
                    </a:p>
                  </a:txBody>
                  <a:tcPr/>
                </a:tc>
                <a:tc hMerge="1">
                  <a:txBody>
                    <a:bodyPr/>
                    <a:lstStyle/>
                    <a:p>
                      <a:endParaRPr lang="en-US"/>
                    </a:p>
                  </a:txBody>
                  <a:tcPr/>
                </a:tc>
                <a:tc gridSpan="2">
                  <a:txBody>
                    <a:bodyPr/>
                    <a:lstStyle/>
                    <a:p>
                      <a:pPr marL="0" indent="0" algn="ctr">
                        <a:buFont typeface="Arial" panose="020B0604020202020204" pitchFamily="34" charset="0"/>
                        <a:buNone/>
                      </a:pPr>
                      <a:r>
                        <a:rPr lang="en-US" sz="1500" dirty="0"/>
                        <a:t>300</a:t>
                      </a:r>
                    </a:p>
                  </a:txBody>
                  <a:tcPr/>
                </a:tc>
                <a:tc hMerge="1">
                  <a:txBody>
                    <a:bodyPr/>
                    <a:lstStyle/>
                    <a:p>
                      <a:endParaRPr lang="en-US"/>
                    </a:p>
                  </a:txBody>
                  <a:tcPr/>
                </a:tc>
                <a:extLst>
                  <a:ext uri="{0D108BD9-81ED-4DB2-BD59-A6C34878D82A}">
                    <a16:rowId xmlns:a16="http://schemas.microsoft.com/office/drawing/2014/main" val="3751782093"/>
                  </a:ext>
                </a:extLst>
              </a:tr>
            </a:tbl>
          </a:graphicData>
        </a:graphic>
      </p:graphicFrame>
      <p:sp>
        <p:nvSpPr>
          <p:cNvPr id="8" name="Content Placeholder 3"/>
          <p:cNvSpPr txBox="1">
            <a:spLocks/>
          </p:cNvSpPr>
          <p:nvPr/>
        </p:nvSpPr>
        <p:spPr>
          <a:xfrm>
            <a:off x="412275" y="5969026"/>
            <a:ext cx="8199437" cy="7375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700" b="1" dirty="0">
                <a:solidFill>
                  <a:srgbClr val="C00000"/>
                </a:solidFill>
              </a:rPr>
              <a:t>Ders yükü 4 sömestr içinde tamamlanmalıdır aksi takdirde öğrenciliğiniz sonlandırılır.</a:t>
            </a:r>
            <a:endParaRPr lang="en-US" sz="700" b="1" dirty="0">
              <a:solidFill>
                <a:srgbClr val="C00000"/>
              </a:solidFill>
            </a:endParaRPr>
          </a:p>
          <a:p>
            <a:r>
              <a:rPr lang="tr-TR" sz="700" b="1" dirty="0">
                <a:solidFill>
                  <a:srgbClr val="C00000"/>
                </a:solidFill>
              </a:rPr>
              <a:t>Eksik </a:t>
            </a:r>
            <a:r>
              <a:rPr lang="tr-TR" sz="700" b="1" dirty="0" err="1">
                <a:solidFill>
                  <a:srgbClr val="C00000"/>
                </a:solidFill>
              </a:rPr>
              <a:t>AKTS’ler</a:t>
            </a:r>
            <a:r>
              <a:rPr lang="tr-TR" sz="700" b="1" dirty="0">
                <a:solidFill>
                  <a:srgbClr val="C00000"/>
                </a:solidFill>
              </a:rPr>
              <a:t> ‘’Güdümlü Araştırma I ve II’’ ile tamamlanabilir.</a:t>
            </a:r>
            <a:endParaRPr lang="en-US" sz="700" b="1" dirty="0">
              <a:solidFill>
                <a:srgbClr val="C00000"/>
              </a:solidFill>
            </a:endParaRPr>
          </a:p>
          <a:p>
            <a:r>
              <a:rPr lang="tr-TR" sz="700" b="1" dirty="0">
                <a:solidFill>
                  <a:srgbClr val="C00000"/>
                </a:solidFill>
              </a:rPr>
              <a:t>Öğrenciler SADECE gerekli kredinin yarısını transfer ettirebilir. Yani, FBE en fazla 3 dersi kabul eder.</a:t>
            </a:r>
            <a:endParaRPr lang="en-US" sz="700" b="1" dirty="0">
              <a:solidFill>
                <a:srgbClr val="C00000"/>
              </a:solidFill>
            </a:endParaRPr>
          </a:p>
          <a:p>
            <a:r>
              <a:rPr lang="en-US" sz="700" b="1" dirty="0">
                <a:solidFill>
                  <a:srgbClr val="C00000"/>
                </a:solidFill>
              </a:rPr>
              <a:t>*</a:t>
            </a:r>
            <a:r>
              <a:rPr lang="tr-TR" sz="700" b="1" dirty="0">
                <a:solidFill>
                  <a:srgbClr val="C00000"/>
                </a:solidFill>
              </a:rPr>
              <a:t>Daha önce alınmışsa Bilimsel Araştırma ve Yayın Etiği dersi alınmayabilir.</a:t>
            </a:r>
          </a:p>
          <a:p>
            <a:r>
              <a:rPr lang="tr-TR" sz="700" b="1" dirty="0">
                <a:solidFill>
                  <a:srgbClr val="C00000"/>
                </a:solidFill>
              </a:rPr>
              <a:t>Bilimsel Araştırma ve Yayın Etiği dersi teknik ders olarak sayılmaz.</a:t>
            </a:r>
            <a:endParaRPr lang="en-US" sz="700" b="1" dirty="0">
              <a:solidFill>
                <a:srgbClr val="C00000"/>
              </a:solidFill>
            </a:endParaRPr>
          </a:p>
        </p:txBody>
      </p:sp>
    </p:spTree>
    <p:extLst>
      <p:ext uri="{BB962C8B-B14F-4D97-AF65-F5344CB8AC3E}">
        <p14:creationId xmlns:p14="http://schemas.microsoft.com/office/powerpoint/2010/main" val="414419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C63E8-9998-2B42-8961-8B2FE8A18F7E}"/>
              </a:ext>
            </a:extLst>
          </p:cNvPr>
          <p:cNvSpPr>
            <a:spLocks noGrp="1"/>
          </p:cNvSpPr>
          <p:nvPr>
            <p:ph type="sldNum" sz="quarter" idx="10"/>
          </p:nvPr>
        </p:nvSpPr>
        <p:spPr/>
        <p:txBody>
          <a:bodyPr/>
          <a:lstStyle/>
          <a:p>
            <a:fld id="{2607D427-353C-DD47-9C57-CDC06D475577}" type="slidenum">
              <a:rPr lang="en-US" smtClean="0"/>
              <a:pPr/>
              <a:t>11</a:t>
            </a:fld>
            <a:endParaRPr lang="en-US" dirty="0"/>
          </a:p>
        </p:txBody>
      </p:sp>
      <p:sp>
        <p:nvSpPr>
          <p:cNvPr id="3" name="Title 2">
            <a:extLst>
              <a:ext uri="{FF2B5EF4-FFF2-40B4-BE49-F238E27FC236}">
                <a16:creationId xmlns:a16="http://schemas.microsoft.com/office/drawing/2014/main" id="{8B53F468-A1B4-CC48-9F67-31DC1717CD2F}"/>
              </a:ext>
            </a:extLst>
          </p:cNvPr>
          <p:cNvSpPr>
            <a:spLocks noGrp="1"/>
          </p:cNvSpPr>
          <p:nvPr>
            <p:ph type="title"/>
          </p:nvPr>
        </p:nvSpPr>
        <p:spPr>
          <a:xfrm>
            <a:off x="360655" y="243273"/>
            <a:ext cx="8198459" cy="578362"/>
          </a:xfrm>
        </p:spPr>
        <p:txBody>
          <a:bodyPr/>
          <a:lstStyle/>
          <a:p>
            <a:r>
              <a:rPr lang="tr-TR" dirty="0"/>
              <a:t>Dersler</a:t>
            </a:r>
            <a:endParaRPr lang="en-US" dirty="0"/>
          </a:p>
        </p:txBody>
      </p:sp>
      <p:sp>
        <p:nvSpPr>
          <p:cNvPr id="4" name="Content Placeholder 3">
            <a:extLst>
              <a:ext uri="{FF2B5EF4-FFF2-40B4-BE49-F238E27FC236}">
                <a16:creationId xmlns:a16="http://schemas.microsoft.com/office/drawing/2014/main" id="{74D378EF-44A4-6F43-98B4-712793EE18D1}"/>
              </a:ext>
            </a:extLst>
          </p:cNvPr>
          <p:cNvSpPr>
            <a:spLocks noGrp="1"/>
          </p:cNvSpPr>
          <p:nvPr>
            <p:ph sz="quarter" idx="11"/>
          </p:nvPr>
        </p:nvSpPr>
        <p:spPr>
          <a:xfrm>
            <a:off x="360363" y="945460"/>
            <a:ext cx="8624611" cy="4975397"/>
          </a:xfrm>
        </p:spPr>
        <p:txBody>
          <a:bodyPr>
            <a:normAutofit/>
          </a:bodyPr>
          <a:lstStyle/>
          <a:p>
            <a:pPr algn="just"/>
            <a:r>
              <a:rPr lang="tr-TR" dirty="0"/>
              <a:t>Ders listesi ‘’</a:t>
            </a:r>
            <a:r>
              <a:rPr lang="en-US" dirty="0">
                <a:solidFill>
                  <a:schemeClr val="accent1">
                    <a:lumMod val="90000"/>
                    <a:lumOff val="10000"/>
                  </a:schemeClr>
                </a:solidFill>
              </a:rPr>
              <a:t>sens.medipol.edu.tr</a:t>
            </a:r>
            <a:r>
              <a:rPr lang="tr-TR" dirty="0">
                <a:solidFill>
                  <a:schemeClr val="accent1">
                    <a:lumMod val="90000"/>
                    <a:lumOff val="10000"/>
                  </a:schemeClr>
                </a:solidFill>
              </a:rPr>
              <a:t>’’ </a:t>
            </a:r>
            <a:r>
              <a:rPr lang="tr-TR" dirty="0"/>
              <a:t>adresinden kontrol edilebilir.</a:t>
            </a:r>
            <a:endParaRPr lang="en-US" dirty="0">
              <a:solidFill>
                <a:schemeClr val="accent1">
                  <a:lumMod val="90000"/>
                  <a:lumOff val="10000"/>
                </a:schemeClr>
              </a:solidFill>
            </a:endParaRPr>
          </a:p>
          <a:p>
            <a:pPr algn="just"/>
            <a:r>
              <a:rPr lang="tr-TR" dirty="0"/>
              <a:t>Yüksek lisans öğrencileri daha önce almamış olmaları şartı ile en fazla 2 tane olacak şekilde lisans dersi alabilir.</a:t>
            </a:r>
            <a:endParaRPr lang="en-US" dirty="0"/>
          </a:p>
          <a:p>
            <a:pPr algn="just"/>
            <a:r>
              <a:rPr lang="tr-TR" dirty="0"/>
              <a:t>Doktora öğrencileri lisans dersi </a:t>
            </a:r>
            <a:r>
              <a:rPr lang="tr-TR" b="1" u="sng" dirty="0"/>
              <a:t>alamaz.</a:t>
            </a:r>
            <a:endParaRPr lang="en-US" b="1" u="sng" dirty="0"/>
          </a:p>
          <a:p>
            <a:pPr algn="just"/>
            <a:r>
              <a:rPr lang="tr-TR" dirty="0"/>
              <a:t>Yüksek lisans ve doktora öğrencileri diğer enstitülerden en fazla 2 ders alabilir.</a:t>
            </a:r>
            <a:r>
              <a:rPr lang="en-US" dirty="0"/>
              <a:t> (</a:t>
            </a:r>
            <a:r>
              <a:rPr lang="tr-TR" dirty="0"/>
              <a:t>Yüksek lisanssız doktora programı için en fazla 4 tane</a:t>
            </a:r>
            <a:r>
              <a:rPr lang="en-US" dirty="0"/>
              <a:t>)</a:t>
            </a:r>
          </a:p>
          <a:p>
            <a:pPr algn="just"/>
            <a:r>
              <a:rPr lang="tr-TR" dirty="0"/>
              <a:t>Doktora öğrencileri </a:t>
            </a:r>
            <a:r>
              <a:rPr lang="tr-TR" b="1" u="sng" dirty="0"/>
              <a:t>dengeyi gözeterek </a:t>
            </a:r>
            <a:r>
              <a:rPr lang="tr-TR" dirty="0"/>
              <a:t>yüksek lisans dersi alabilir.</a:t>
            </a:r>
            <a:endParaRPr lang="en-US" dirty="0"/>
          </a:p>
          <a:p>
            <a:pPr algn="just"/>
            <a:r>
              <a:rPr lang="tr-TR" dirty="0"/>
              <a:t>Yüksek lisans öğrencileri hem yüksek lisans hem de doktora derslerini alabilir. Ancak, doktora programlarından aldıkları dersler doktorayı devam ettikleri takdirde ders yükünden sayılmayacaktır.</a:t>
            </a:r>
            <a:endParaRPr lang="en-US" dirty="0"/>
          </a:p>
        </p:txBody>
      </p:sp>
    </p:spTree>
    <p:extLst>
      <p:ext uri="{BB962C8B-B14F-4D97-AF65-F5344CB8AC3E}">
        <p14:creationId xmlns:p14="http://schemas.microsoft.com/office/powerpoint/2010/main" val="269203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12</a:t>
            </a:fld>
            <a:endParaRPr lang="en-US" dirty="0"/>
          </a:p>
        </p:txBody>
      </p:sp>
      <p:sp>
        <p:nvSpPr>
          <p:cNvPr id="3" name="Title 2"/>
          <p:cNvSpPr>
            <a:spLocks noGrp="1"/>
          </p:cNvSpPr>
          <p:nvPr>
            <p:ph type="title"/>
          </p:nvPr>
        </p:nvSpPr>
        <p:spPr>
          <a:xfrm>
            <a:off x="360655" y="139494"/>
            <a:ext cx="8198459" cy="992404"/>
          </a:xfrm>
        </p:spPr>
        <p:txBody>
          <a:bodyPr/>
          <a:lstStyle/>
          <a:p>
            <a:r>
              <a:rPr lang="en-US" dirty="0"/>
              <a:t>Program </a:t>
            </a:r>
            <a:r>
              <a:rPr lang="tr-TR" dirty="0"/>
              <a:t>Süreleri</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961079144"/>
              </p:ext>
            </p:extLst>
          </p:nvPr>
        </p:nvGraphicFramePr>
        <p:xfrm>
          <a:off x="2942883" y="1121937"/>
          <a:ext cx="4114800" cy="17475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32546042"/>
                    </a:ext>
                  </a:extLst>
                </a:gridCol>
                <a:gridCol w="1371600">
                  <a:extLst>
                    <a:ext uri="{9D8B030D-6E8A-4147-A177-3AD203B41FA5}">
                      <a16:colId xmlns:a16="http://schemas.microsoft.com/office/drawing/2014/main" val="1898006579"/>
                    </a:ext>
                  </a:extLst>
                </a:gridCol>
                <a:gridCol w="1371600">
                  <a:extLst>
                    <a:ext uri="{9D8B030D-6E8A-4147-A177-3AD203B41FA5}">
                      <a16:colId xmlns:a16="http://schemas.microsoft.com/office/drawing/2014/main" val="2979041086"/>
                    </a:ext>
                  </a:extLst>
                </a:gridCol>
              </a:tblGrid>
              <a:tr h="18542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dirty="0"/>
                        <a:t>Yüksek</a:t>
                      </a:r>
                      <a:r>
                        <a:rPr lang="tr-TR" baseline="0" dirty="0"/>
                        <a:t> Lisans</a:t>
                      </a:r>
                      <a:endParaRPr lang="en-US" dirty="0"/>
                    </a:p>
                    <a:p>
                      <a:pPr algn="ctr"/>
                      <a:endParaRPr lang="en-US" dirty="0"/>
                    </a:p>
                  </a:txBody>
                  <a:tcPr/>
                </a:tc>
                <a:tc gridSpan="2">
                  <a:txBody>
                    <a:bodyPr/>
                    <a:lstStyle/>
                    <a:p>
                      <a:pPr algn="ctr"/>
                      <a:r>
                        <a:rPr lang="tr-TR" dirty="0"/>
                        <a:t>Doktora</a:t>
                      </a:r>
                      <a:endParaRPr lang="en-US" dirty="0"/>
                    </a:p>
                  </a:txBody>
                  <a:tcPr/>
                </a:tc>
                <a:tc hMerge="1">
                  <a:txBody>
                    <a:bodyPr/>
                    <a:lstStyle/>
                    <a:p>
                      <a:endParaRPr lang="en-US" dirty="0"/>
                    </a:p>
                  </a:txBody>
                  <a:tcPr/>
                </a:tc>
                <a:extLst>
                  <a:ext uri="{0D108BD9-81ED-4DB2-BD59-A6C34878D82A}">
                    <a16:rowId xmlns:a16="http://schemas.microsoft.com/office/drawing/2014/main" val="15918371"/>
                  </a:ext>
                </a:extLst>
              </a:tr>
              <a:tr h="185420">
                <a:tc vMerge="1">
                  <a:txBody>
                    <a:bodyPr/>
                    <a:lstStyle/>
                    <a:p>
                      <a:endParaRPr lang="en-US"/>
                    </a:p>
                  </a:txBody>
                  <a:tcPr/>
                </a:tc>
                <a:tc>
                  <a:txBody>
                    <a:bodyPr/>
                    <a:lstStyle/>
                    <a:p>
                      <a:pPr algn="ctr"/>
                      <a:r>
                        <a:rPr lang="tr-TR" dirty="0"/>
                        <a:t>Yüksek Lisanslı</a:t>
                      </a:r>
                      <a:endParaRPr lang="en-US" dirty="0"/>
                    </a:p>
                  </a:txBody>
                  <a:tcPr/>
                </a:tc>
                <a:tc>
                  <a:txBody>
                    <a:bodyPr/>
                    <a:lstStyle/>
                    <a:p>
                      <a:pPr algn="ctr"/>
                      <a:r>
                        <a:rPr lang="tr-TR" dirty="0"/>
                        <a:t>Yüksek Lisanssız</a:t>
                      </a:r>
                      <a:endParaRPr lang="en-US" dirty="0"/>
                    </a:p>
                  </a:txBody>
                  <a:tcPr/>
                </a:tc>
                <a:extLst>
                  <a:ext uri="{0D108BD9-81ED-4DB2-BD59-A6C34878D82A}">
                    <a16:rowId xmlns:a16="http://schemas.microsoft.com/office/drawing/2014/main" val="2733571909"/>
                  </a:ext>
                </a:extLst>
              </a:tr>
              <a:tr h="370840">
                <a:tc>
                  <a:txBody>
                    <a:bodyPr/>
                    <a:lstStyle/>
                    <a:p>
                      <a:pPr algn="ctr"/>
                      <a:r>
                        <a:rPr lang="en-US" dirty="0"/>
                        <a:t>4</a:t>
                      </a:r>
                    </a:p>
                  </a:txBody>
                  <a:tcPr/>
                </a:tc>
                <a:tc>
                  <a:txBody>
                    <a:bodyPr/>
                    <a:lstStyle/>
                    <a:p>
                      <a:pPr algn="ctr"/>
                      <a:r>
                        <a:rPr lang="en-US" dirty="0"/>
                        <a:t>8</a:t>
                      </a:r>
                    </a:p>
                  </a:txBody>
                  <a:tcPr/>
                </a:tc>
                <a:tc>
                  <a:txBody>
                    <a:bodyPr/>
                    <a:lstStyle/>
                    <a:p>
                      <a:pPr algn="ctr"/>
                      <a:r>
                        <a:rPr lang="en-US" dirty="0"/>
                        <a:t>10</a:t>
                      </a:r>
                    </a:p>
                  </a:txBody>
                  <a:tcPr/>
                </a:tc>
                <a:extLst>
                  <a:ext uri="{0D108BD9-81ED-4DB2-BD59-A6C34878D82A}">
                    <a16:rowId xmlns:a16="http://schemas.microsoft.com/office/drawing/2014/main" val="2298588959"/>
                  </a:ext>
                </a:extLst>
              </a:tr>
              <a:tr h="370840">
                <a:tc>
                  <a:txBody>
                    <a:bodyPr/>
                    <a:lstStyle/>
                    <a:p>
                      <a:pPr algn="ctr"/>
                      <a:r>
                        <a:rPr lang="en-US" dirty="0"/>
                        <a:t>6</a:t>
                      </a:r>
                    </a:p>
                  </a:txBody>
                  <a:tcPr/>
                </a:tc>
                <a:tc>
                  <a:txBody>
                    <a:bodyPr/>
                    <a:lstStyle/>
                    <a:p>
                      <a:pPr algn="ctr"/>
                      <a:r>
                        <a:rPr lang="en-US" dirty="0"/>
                        <a:t>12</a:t>
                      </a:r>
                    </a:p>
                  </a:txBody>
                  <a:tcPr/>
                </a:tc>
                <a:tc>
                  <a:txBody>
                    <a:bodyPr/>
                    <a:lstStyle/>
                    <a:p>
                      <a:pPr algn="ctr"/>
                      <a:r>
                        <a:rPr lang="en-US" dirty="0"/>
                        <a:t>14</a:t>
                      </a:r>
                    </a:p>
                  </a:txBody>
                  <a:tcPr/>
                </a:tc>
                <a:extLst>
                  <a:ext uri="{0D108BD9-81ED-4DB2-BD59-A6C34878D82A}">
                    <a16:rowId xmlns:a16="http://schemas.microsoft.com/office/drawing/2014/main" val="24599129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07224870"/>
              </p:ext>
            </p:extLst>
          </p:nvPr>
        </p:nvGraphicFramePr>
        <p:xfrm>
          <a:off x="690674" y="2127777"/>
          <a:ext cx="2252209" cy="741680"/>
        </p:xfrm>
        <a:graphic>
          <a:graphicData uri="http://schemas.openxmlformats.org/drawingml/2006/table">
            <a:tbl>
              <a:tblPr firstRow="1" bandRow="1">
                <a:tableStyleId>{69CF1AB2-1976-4502-BF36-3FF5EA218861}</a:tableStyleId>
              </a:tblPr>
              <a:tblGrid>
                <a:gridCol w="2252209">
                  <a:extLst>
                    <a:ext uri="{9D8B030D-6E8A-4147-A177-3AD203B41FA5}">
                      <a16:colId xmlns:a16="http://schemas.microsoft.com/office/drawing/2014/main" val="2697820290"/>
                    </a:ext>
                  </a:extLst>
                </a:gridCol>
              </a:tblGrid>
              <a:tr h="370840">
                <a:tc>
                  <a:txBody>
                    <a:bodyPr/>
                    <a:lstStyle/>
                    <a:p>
                      <a:r>
                        <a:rPr lang="en-US" dirty="0"/>
                        <a:t>Min.</a:t>
                      </a:r>
                      <a:r>
                        <a:rPr lang="en-US" baseline="0" dirty="0"/>
                        <a:t> </a:t>
                      </a:r>
                      <a:r>
                        <a:rPr lang="tr-TR" baseline="0" dirty="0"/>
                        <a:t>Süre</a:t>
                      </a:r>
                      <a:r>
                        <a:rPr lang="en-US" baseline="0" dirty="0"/>
                        <a:t> (</a:t>
                      </a:r>
                      <a:r>
                        <a:rPr lang="tr-TR" baseline="0" dirty="0"/>
                        <a:t>sömestr</a:t>
                      </a:r>
                      <a:r>
                        <a:rPr lang="en-US" baseline="0" dirty="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6317455"/>
                  </a:ext>
                </a:extLst>
              </a:tr>
              <a:tr h="370840">
                <a:tc>
                  <a:txBody>
                    <a:bodyPr/>
                    <a:lstStyle/>
                    <a:p>
                      <a:r>
                        <a:rPr lang="en-US" sz="1800" b="1" kern="1200" baseline="0" dirty="0">
                          <a:solidFill>
                            <a:schemeClr val="dk1"/>
                          </a:solidFill>
                          <a:latin typeface="+mn-lt"/>
                          <a:ea typeface="+mn-ea"/>
                          <a:cs typeface="+mn-cs"/>
                        </a:rPr>
                        <a:t>Max. </a:t>
                      </a:r>
                      <a:r>
                        <a:rPr lang="tr-TR" sz="1800" b="1" kern="1200" baseline="0" dirty="0">
                          <a:solidFill>
                            <a:schemeClr val="dk1"/>
                          </a:solidFill>
                          <a:latin typeface="+mn-lt"/>
                          <a:ea typeface="+mn-ea"/>
                          <a:cs typeface="+mn-cs"/>
                        </a:rPr>
                        <a:t>Süre</a:t>
                      </a:r>
                      <a:r>
                        <a:rPr lang="en-US" sz="1800" b="1" kern="1200" baseline="0" dirty="0">
                          <a:solidFill>
                            <a:schemeClr val="dk1"/>
                          </a:solidFill>
                          <a:latin typeface="+mn-lt"/>
                          <a:ea typeface="+mn-ea"/>
                          <a:cs typeface="+mn-cs"/>
                        </a:rPr>
                        <a:t> (</a:t>
                      </a:r>
                      <a:r>
                        <a:rPr lang="tr-TR" sz="1800" b="1" kern="1200" baseline="0" dirty="0">
                          <a:solidFill>
                            <a:schemeClr val="dk1"/>
                          </a:solidFill>
                          <a:latin typeface="+mn-lt"/>
                          <a:ea typeface="+mn-ea"/>
                          <a:cs typeface="+mn-cs"/>
                        </a:rPr>
                        <a:t>sömestr</a:t>
                      </a:r>
                      <a:r>
                        <a:rPr lang="en-US" sz="1800" b="1" kern="1200" baseline="0" dirty="0">
                          <a:solidFill>
                            <a:schemeClr val="dk1"/>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5973494"/>
                  </a:ext>
                </a:extLst>
              </a:tr>
            </a:tbl>
          </a:graphicData>
        </a:graphic>
      </p:graphicFrame>
      <p:sp>
        <p:nvSpPr>
          <p:cNvPr id="7" name="Content Placeholder 3"/>
          <p:cNvSpPr txBox="1">
            <a:spLocks/>
          </p:cNvSpPr>
          <p:nvPr/>
        </p:nvSpPr>
        <p:spPr>
          <a:xfrm>
            <a:off x="360363" y="3048000"/>
            <a:ext cx="8199437" cy="35520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tr-TR" sz="2000" dirty="0"/>
              <a:t>Maksimum süresini tamamlayıp da programdan mezun olması için gereken şartları tamamlayamayan öğrencilerin ilişiği kesilecektir.</a:t>
            </a:r>
            <a:endParaRPr lang="en-US" sz="2000" dirty="0"/>
          </a:p>
          <a:p>
            <a:pPr algn="just"/>
            <a:r>
              <a:rPr lang="tr-TR" sz="2000" dirty="0"/>
              <a:t>Yüksek lisans öğrencilerine derslerini tamamlamak için verilen maksimum süre 4 sömestrdir.</a:t>
            </a:r>
            <a:endParaRPr lang="en-US" sz="2000" dirty="0"/>
          </a:p>
          <a:p>
            <a:pPr algn="just"/>
            <a:r>
              <a:rPr lang="tr-TR" sz="2000" dirty="0"/>
              <a:t>Yüksek lisanslı doktora öğrencilerine derslerini tamamlamak için verilen maksimum süre 4 sömestir, yüksek lisanssız doktora öğrencilerine ise 6 sömestrdir.</a:t>
            </a:r>
            <a:endParaRPr lang="en-US" sz="2000" dirty="0"/>
          </a:p>
          <a:p>
            <a:pPr algn="just"/>
            <a:r>
              <a:rPr lang="tr-TR" sz="2000" dirty="0"/>
              <a:t>Yüksek lisans öğrencileri için erken mezuniyet (3. sömestr sonu) şansı vardır ancak kayda değer bir başarı gerektirir.</a:t>
            </a:r>
            <a:endParaRPr lang="en-US" sz="2000" dirty="0"/>
          </a:p>
        </p:txBody>
      </p:sp>
    </p:spTree>
    <p:extLst>
      <p:ext uri="{BB962C8B-B14F-4D97-AF65-F5344CB8AC3E}">
        <p14:creationId xmlns:p14="http://schemas.microsoft.com/office/powerpoint/2010/main" val="108921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13</a:t>
            </a:fld>
            <a:endParaRPr lang="en-US" dirty="0"/>
          </a:p>
        </p:txBody>
      </p:sp>
      <p:sp>
        <p:nvSpPr>
          <p:cNvPr id="3" name="Title 2"/>
          <p:cNvSpPr>
            <a:spLocks noGrp="1"/>
          </p:cNvSpPr>
          <p:nvPr>
            <p:ph type="title"/>
          </p:nvPr>
        </p:nvSpPr>
        <p:spPr>
          <a:xfrm>
            <a:off x="360655" y="243273"/>
            <a:ext cx="8198459" cy="517378"/>
          </a:xfrm>
        </p:spPr>
        <p:txBody>
          <a:bodyPr>
            <a:normAutofit fontScale="90000"/>
          </a:bodyPr>
          <a:lstStyle/>
          <a:p>
            <a:r>
              <a:rPr lang="tr-TR" dirty="0"/>
              <a:t>Danışman</a:t>
            </a:r>
            <a:endParaRPr lang="en-US" dirty="0"/>
          </a:p>
        </p:txBody>
      </p:sp>
      <p:sp>
        <p:nvSpPr>
          <p:cNvPr id="4" name="Content Placeholder 3"/>
          <p:cNvSpPr>
            <a:spLocks noGrp="1"/>
          </p:cNvSpPr>
          <p:nvPr>
            <p:ph sz="quarter" idx="11"/>
          </p:nvPr>
        </p:nvSpPr>
        <p:spPr>
          <a:xfrm>
            <a:off x="343493" y="768490"/>
            <a:ext cx="8533470" cy="5575666"/>
          </a:xfrm>
        </p:spPr>
        <p:txBody>
          <a:bodyPr>
            <a:normAutofit fontScale="77500" lnSpcReduction="20000"/>
          </a:bodyPr>
          <a:lstStyle/>
          <a:p>
            <a:r>
              <a:rPr lang="tr-TR" dirty="0"/>
              <a:t>İlk dönem </a:t>
            </a:r>
            <a:r>
              <a:rPr lang="tr-TR" dirty="0" err="1"/>
              <a:t>Mebis</a:t>
            </a:r>
            <a:r>
              <a:rPr lang="tr-TR" dirty="0"/>
              <a:t> sisteminde tanımlı danışman akademik danışmanınız olup ders seçimlerinizi onaylayan kişidir.</a:t>
            </a:r>
          </a:p>
          <a:p>
            <a:r>
              <a:rPr lang="tr-TR" dirty="0"/>
              <a:t>Her lisansüstü öğrenciye </a:t>
            </a:r>
            <a:r>
              <a:rPr lang="tr-TR" b="1" u="sng" dirty="0"/>
              <a:t>ilk sömestrin sonuna kadar </a:t>
            </a:r>
            <a:r>
              <a:rPr lang="tr-TR" b="1" dirty="0"/>
              <a:t>TEZ/PROJE danışmanı</a:t>
            </a:r>
            <a:r>
              <a:rPr lang="tr-TR" dirty="0"/>
              <a:t> atanması zorunludur. Bu nedenle öğrencilerin ilk dönemin sonunda ilgili formları doldurarak </a:t>
            </a:r>
            <a:r>
              <a:rPr lang="tr-TR" dirty="0" err="1"/>
              <a:t>FBE’ye</a:t>
            </a:r>
            <a:r>
              <a:rPr lang="tr-TR" dirty="0"/>
              <a:t> teslim etmeleri gerekmektedir.</a:t>
            </a:r>
            <a:endParaRPr lang="en-US" u="sng" dirty="0"/>
          </a:p>
          <a:p>
            <a:r>
              <a:rPr lang="tr-TR" b="1" u="sng" dirty="0"/>
              <a:t>En geç ikinci sömestrin sonunda </a:t>
            </a:r>
            <a:r>
              <a:rPr lang="tr-TR" b="1" dirty="0"/>
              <a:t>tez/proje konusu </a:t>
            </a:r>
            <a:r>
              <a:rPr lang="tr-TR" dirty="0"/>
              <a:t>kararlaştırılmış olmalıdır. Bu nedenle öğrencilerin ilk dönemin sonunda ilgili formları doldurarak </a:t>
            </a:r>
            <a:r>
              <a:rPr lang="tr-TR" dirty="0" err="1"/>
              <a:t>FBE‘ye</a:t>
            </a:r>
            <a:r>
              <a:rPr lang="tr-TR" dirty="0"/>
              <a:t> teslim etmeleri gerekmektedir.</a:t>
            </a:r>
            <a:endParaRPr lang="en-US" b="1" u="sng" dirty="0"/>
          </a:p>
          <a:p>
            <a:pPr marL="339725" lvl="1" indent="-338138">
              <a:buFont typeface="Wingdings" panose="05000000000000000000" pitchFamily="2" charset="2"/>
              <a:buChar char="§"/>
            </a:pPr>
            <a:r>
              <a:rPr lang="tr-TR" dirty="0"/>
              <a:t>Eğer tez çalışması birden fazla danışman gerektiriyor ise üniversiteden veya üniversiteden olmayan </a:t>
            </a:r>
            <a:r>
              <a:rPr lang="tr-TR" b="1" dirty="0"/>
              <a:t>ikinci bir danışman </a:t>
            </a:r>
            <a:r>
              <a:rPr lang="tr-TR" dirty="0"/>
              <a:t>da seçilebilir.</a:t>
            </a:r>
          </a:p>
          <a:p>
            <a:pPr marL="339725" lvl="1" indent="-338138">
              <a:buFont typeface="Wingdings" panose="05000000000000000000" pitchFamily="2" charset="2"/>
              <a:buChar char="§"/>
            </a:pPr>
            <a:r>
              <a:rPr lang="tr-TR" dirty="0"/>
              <a:t>Öğrencinin gerekçeli </a:t>
            </a:r>
            <a:r>
              <a:rPr lang="tr-TR" b="1" dirty="0"/>
              <a:t>danışman değişikliği </a:t>
            </a:r>
            <a:r>
              <a:rPr lang="tr-TR" dirty="0"/>
              <a:t>talepleri </a:t>
            </a:r>
            <a:r>
              <a:rPr lang="tr-TR" dirty="0" err="1"/>
              <a:t>FBE’ye</a:t>
            </a:r>
            <a:r>
              <a:rPr lang="tr-TR" dirty="0"/>
              <a:t> bildirilir ve Enstitü Yönetim Kurulu kararıyla kesinleşir.</a:t>
            </a:r>
          </a:p>
          <a:p>
            <a:pPr marL="339725" lvl="1" indent="-338138">
              <a:buFont typeface="Wingdings" panose="05000000000000000000" pitchFamily="2" charset="2"/>
              <a:buChar char="§"/>
            </a:pPr>
            <a:r>
              <a:rPr lang="tr-TR" b="1" dirty="0"/>
              <a:t>Danışman değişikliği ya da eş danışman talepleri </a:t>
            </a:r>
            <a:r>
              <a:rPr lang="tr-TR" b="1" dirty="0" err="1"/>
              <a:t>FBE’ye</a:t>
            </a:r>
            <a:r>
              <a:rPr lang="tr-TR" b="1" dirty="0"/>
              <a:t> vaktinde bildirilmelidir. </a:t>
            </a:r>
            <a:r>
              <a:rPr lang="tr-TR" dirty="0"/>
              <a:t>Son dakika talepleri dikkate alınmamaktadır. </a:t>
            </a:r>
          </a:p>
          <a:p>
            <a:pPr marL="339725" lvl="1" indent="-338138">
              <a:buFont typeface="Wingdings" panose="05000000000000000000" pitchFamily="2" charset="2"/>
              <a:buChar char="§"/>
            </a:pPr>
            <a:r>
              <a:rPr lang="tr-TR" b="1" dirty="0"/>
              <a:t>Tez Konusu </a:t>
            </a:r>
            <a:r>
              <a:rPr lang="tr-TR" dirty="0"/>
              <a:t>değişikliklerinde mevzuata göre tezin tamamlanması için kalan süre gözetilmelidir ve gerekçe sunulmalıdır. Tez konusunda herhangi bir değişikliğe sebebiyet vermeyen </a:t>
            </a:r>
            <a:r>
              <a:rPr lang="tr-TR" b="1" dirty="0"/>
              <a:t>Tez Başlığı </a:t>
            </a:r>
            <a:r>
              <a:rPr lang="tr-TR" dirty="0"/>
              <a:t>değişiklikleri </a:t>
            </a:r>
            <a:r>
              <a:rPr lang="tr-TR" dirty="0" err="1"/>
              <a:t>FBE’ye</a:t>
            </a:r>
            <a:r>
              <a:rPr lang="tr-TR" dirty="0"/>
              <a:t> dilekçe ile bildirilmelidir. </a:t>
            </a:r>
          </a:p>
          <a:p>
            <a:pPr marL="339725" lvl="1" indent="-338138">
              <a:buFont typeface="Wingdings" panose="05000000000000000000" pitchFamily="2" charset="2"/>
              <a:buChar char="§"/>
            </a:pPr>
            <a:r>
              <a:rPr lang="tr-TR" b="1" dirty="0"/>
              <a:t>Tezlerin öğretim dili </a:t>
            </a:r>
            <a:r>
              <a:rPr lang="tr-TR" dirty="0"/>
              <a:t>yükseköğretim kurumlarında öğretim dili Türkçe olan lisansüstü programlarda danışmanın gerekçeli görüşü, Anabilim Dalı Kurul Kararı ve ilgili Enstitü Yönetim Kurulu'nun onayı ile tezlerin, geniş bir Türkçe özet verilmek kaydıyla, İngilizce de yazılabilmesi uygun görülmüştür.</a:t>
            </a:r>
            <a:endParaRPr lang="en-US" dirty="0"/>
          </a:p>
        </p:txBody>
      </p:sp>
      <p:pic>
        <p:nvPicPr>
          <p:cNvPr id="6" name="Picture 5">
            <a:hlinkClick r:id="rId2"/>
          </p:cNvPr>
          <p:cNvPicPr>
            <a:picLocks noChangeAspect="1"/>
          </p:cNvPicPr>
          <p:nvPr/>
        </p:nvPicPr>
        <p:blipFill>
          <a:blip r:embed="rId3"/>
          <a:stretch>
            <a:fillRect/>
          </a:stretch>
        </p:blipFill>
        <p:spPr>
          <a:xfrm>
            <a:off x="3708748" y="6065795"/>
            <a:ext cx="307030" cy="307030"/>
          </a:xfrm>
          <a:prstGeom prst="rect">
            <a:avLst/>
          </a:prstGeom>
        </p:spPr>
      </p:pic>
      <p:sp>
        <p:nvSpPr>
          <p:cNvPr id="7" name="TextBox 6">
            <a:hlinkClick r:id="rId2"/>
            <a:extLst>
              <a:ext uri="{FF2B5EF4-FFF2-40B4-BE49-F238E27FC236}">
                <a16:creationId xmlns:a16="http://schemas.microsoft.com/office/drawing/2014/main" id="{D4911966-0205-D746-BF1B-29490B9304E8}"/>
              </a:ext>
            </a:extLst>
          </p:cNvPr>
          <p:cNvSpPr txBox="1"/>
          <p:nvPr/>
        </p:nvSpPr>
        <p:spPr>
          <a:xfrm>
            <a:off x="2524863" y="6488668"/>
            <a:ext cx="2778133" cy="369332"/>
          </a:xfrm>
          <a:prstGeom prst="rect">
            <a:avLst/>
          </a:prstGeom>
          <a:noFill/>
          <a:ln>
            <a:solidFill>
              <a:schemeClr val="accent4"/>
            </a:solidFill>
          </a:ln>
        </p:spPr>
        <p:txBody>
          <a:bodyPr wrap="none" rtlCol="0">
            <a:spAutoFit/>
          </a:bodyPr>
          <a:lstStyle/>
          <a:p>
            <a:r>
              <a:rPr lang="en-US" dirty="0"/>
              <a:t>sens.medipol.edu.tr/forms/</a:t>
            </a:r>
          </a:p>
        </p:txBody>
      </p:sp>
    </p:spTree>
    <p:extLst>
      <p:ext uri="{BB962C8B-B14F-4D97-AF65-F5344CB8AC3E}">
        <p14:creationId xmlns:p14="http://schemas.microsoft.com/office/powerpoint/2010/main" val="209325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14</a:t>
            </a:fld>
            <a:endParaRPr lang="en-US" dirty="0"/>
          </a:p>
        </p:txBody>
      </p:sp>
      <p:sp>
        <p:nvSpPr>
          <p:cNvPr id="3" name="Title 2"/>
          <p:cNvSpPr>
            <a:spLocks noGrp="1"/>
          </p:cNvSpPr>
          <p:nvPr>
            <p:ph type="title"/>
          </p:nvPr>
        </p:nvSpPr>
        <p:spPr>
          <a:xfrm>
            <a:off x="360655" y="15874"/>
            <a:ext cx="8198459" cy="695927"/>
          </a:xfrm>
        </p:spPr>
        <p:txBody>
          <a:bodyPr>
            <a:normAutofit fontScale="90000"/>
          </a:bodyPr>
          <a:lstStyle/>
          <a:p>
            <a:r>
              <a:rPr lang="tr-TR" dirty="0"/>
              <a:t>Tezin Bitirilmesi ve Mezuniyet </a:t>
            </a:r>
            <a:r>
              <a:rPr lang="en-US" dirty="0"/>
              <a:t>(</a:t>
            </a:r>
            <a:r>
              <a:rPr lang="tr-TR" dirty="0"/>
              <a:t>Yüksek Lisans</a:t>
            </a:r>
            <a:r>
              <a:rPr lang="en-US" dirty="0"/>
              <a:t>)</a:t>
            </a:r>
          </a:p>
        </p:txBody>
      </p:sp>
      <p:pic>
        <p:nvPicPr>
          <p:cNvPr id="5" name="Picture 4">
            <a:hlinkClick r:id="rId2"/>
          </p:cNvPr>
          <p:cNvPicPr>
            <a:picLocks noChangeAspect="1"/>
          </p:cNvPicPr>
          <p:nvPr/>
        </p:nvPicPr>
        <p:blipFill>
          <a:blip r:embed="rId3"/>
          <a:stretch>
            <a:fillRect/>
          </a:stretch>
        </p:blipFill>
        <p:spPr>
          <a:xfrm>
            <a:off x="7089494" y="3579414"/>
            <a:ext cx="872687" cy="872687"/>
          </a:xfrm>
          <a:prstGeom prst="rect">
            <a:avLst/>
          </a:prstGeom>
        </p:spPr>
      </p:pic>
      <p:sp>
        <p:nvSpPr>
          <p:cNvPr id="6" name="TextBox 5">
            <a:hlinkClick r:id="rId2"/>
          </p:cNvPr>
          <p:cNvSpPr txBox="1"/>
          <p:nvPr/>
        </p:nvSpPr>
        <p:spPr>
          <a:xfrm>
            <a:off x="6036807" y="4484213"/>
            <a:ext cx="2778133" cy="369332"/>
          </a:xfrm>
          <a:prstGeom prst="rect">
            <a:avLst/>
          </a:prstGeom>
          <a:noFill/>
          <a:ln>
            <a:solidFill>
              <a:schemeClr val="accent4"/>
            </a:solidFill>
          </a:ln>
        </p:spPr>
        <p:txBody>
          <a:bodyPr wrap="none" rtlCol="0">
            <a:spAutoFit/>
          </a:bodyPr>
          <a:lstStyle/>
          <a:p>
            <a:r>
              <a:rPr lang="en-US" dirty="0"/>
              <a:t>sens.medipol.edu.tr/forms/</a:t>
            </a:r>
          </a:p>
        </p:txBody>
      </p:sp>
      <p:sp>
        <p:nvSpPr>
          <p:cNvPr id="8" name="Content Placeholder 3"/>
          <p:cNvSpPr txBox="1">
            <a:spLocks/>
          </p:cNvSpPr>
          <p:nvPr/>
        </p:nvSpPr>
        <p:spPr>
          <a:xfrm>
            <a:off x="360656" y="711801"/>
            <a:ext cx="8710516" cy="5939824"/>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2900" b="1" dirty="0">
                <a:solidFill>
                  <a:srgbClr val="0000FF"/>
                </a:solidFill>
                <a:latin typeface="+mj-lt"/>
              </a:rPr>
              <a:t>Savunma yapacağınız günden </a:t>
            </a:r>
            <a:r>
              <a:rPr lang="tr-TR" sz="2900" b="1" u="sng" dirty="0">
                <a:solidFill>
                  <a:srgbClr val="0000FF"/>
                </a:solidFill>
                <a:latin typeface="+mj-lt"/>
              </a:rPr>
              <a:t>iki ay önce </a:t>
            </a:r>
            <a:r>
              <a:rPr lang="tr-TR" sz="2900" b="1" dirty="0">
                <a:solidFill>
                  <a:srgbClr val="0000FF"/>
                </a:solidFill>
                <a:latin typeface="+mj-lt"/>
              </a:rPr>
              <a:t>danışmanınız ile birlikte savunmanızı hazırlamaya başlayın. Tez teslimlerinin son günlerine dikkat ediniz.</a:t>
            </a:r>
            <a:endParaRPr lang="en-US" sz="2900" dirty="0">
              <a:solidFill>
                <a:srgbClr val="0000FF"/>
              </a:solidFill>
              <a:latin typeface="+mj-lt"/>
            </a:endParaRPr>
          </a:p>
          <a:p>
            <a:r>
              <a:rPr lang="tr-TR" sz="2900" dirty="0">
                <a:latin typeface="+mj-lt"/>
              </a:rPr>
              <a:t>Tezler </a:t>
            </a:r>
            <a:r>
              <a:rPr lang="tr-TR" sz="2900" dirty="0" err="1">
                <a:latin typeface="+mj-lt"/>
              </a:rPr>
              <a:t>FBE’nin</a:t>
            </a:r>
            <a:r>
              <a:rPr lang="tr-TR" sz="2900" dirty="0">
                <a:latin typeface="+mj-lt"/>
              </a:rPr>
              <a:t> belirlediği </a:t>
            </a:r>
            <a:r>
              <a:rPr lang="tr-TR" sz="2900" b="1" u="sng" dirty="0">
                <a:solidFill>
                  <a:srgbClr val="3C00FE"/>
                </a:solidFill>
                <a:latin typeface="+mj-lt"/>
              </a:rPr>
              <a:t>Tez yazım kılavuzuna </a:t>
            </a:r>
            <a:r>
              <a:rPr lang="tr-TR" sz="2900" dirty="0">
                <a:latin typeface="+mj-lt"/>
              </a:rPr>
              <a:t>göre yazılmak zorundadır. Tez bittikten sonra gözden geçirmesi için danışmana teslim edilmelidir.</a:t>
            </a:r>
          </a:p>
          <a:p>
            <a:r>
              <a:rPr lang="tr-TR" sz="2900" dirty="0">
                <a:latin typeface="+mj-lt"/>
              </a:rPr>
              <a:t>Tezinizi incelemesi için danışmanınıza </a:t>
            </a:r>
            <a:r>
              <a:rPr lang="tr-TR" sz="2900" u="sng" dirty="0">
                <a:solidFill>
                  <a:schemeClr val="accent1">
                    <a:lumMod val="75000"/>
                    <a:lumOff val="25000"/>
                  </a:schemeClr>
                </a:solidFill>
                <a:latin typeface="+mj-lt"/>
              </a:rPr>
              <a:t>en az 2 haftalık, </a:t>
            </a:r>
            <a:r>
              <a:rPr lang="tr-TR" sz="2900" dirty="0">
                <a:latin typeface="+mj-lt"/>
              </a:rPr>
              <a:t>tezin son teslim tarihine göre, gözden geçirme süresi tanıyınız.</a:t>
            </a:r>
            <a:endParaRPr lang="en-US" sz="2900" dirty="0">
              <a:latin typeface="+mj-lt"/>
            </a:endParaRPr>
          </a:p>
          <a:p>
            <a:r>
              <a:rPr lang="tr-TR" sz="2900" b="1" u="sng" dirty="0">
                <a:solidFill>
                  <a:srgbClr val="0000FF"/>
                </a:solidFill>
                <a:latin typeface="+mj-lt"/>
              </a:rPr>
              <a:t>Tez, danışman tarafından kabul edilip, gerekli tüm bilgilerle birlikte </a:t>
            </a:r>
            <a:r>
              <a:rPr lang="tr-TR" sz="2900" b="1" u="sng" dirty="0" err="1">
                <a:solidFill>
                  <a:srgbClr val="0000FF"/>
                </a:solidFill>
                <a:latin typeface="+mj-lt"/>
              </a:rPr>
              <a:t>FBE’ye</a:t>
            </a:r>
            <a:r>
              <a:rPr lang="tr-TR" sz="2900" b="1" u="sng" dirty="0">
                <a:solidFill>
                  <a:srgbClr val="0000FF"/>
                </a:solidFill>
                <a:latin typeface="+mj-lt"/>
              </a:rPr>
              <a:t>, </a:t>
            </a:r>
            <a:r>
              <a:rPr lang="tr-TR" sz="2900" dirty="0">
                <a:latin typeface="+mj-lt"/>
              </a:rPr>
              <a:t>tez savunmasının jüri üyeleri, savunmanın günü ve saati gibi bilgileri içeren formlar ile birlikte </a:t>
            </a:r>
            <a:r>
              <a:rPr lang="tr-TR" sz="2900" b="1" u="sng" dirty="0">
                <a:solidFill>
                  <a:srgbClr val="0000FF"/>
                </a:solidFill>
                <a:latin typeface="+mj-lt"/>
              </a:rPr>
              <a:t>teslim edilir.</a:t>
            </a:r>
            <a:r>
              <a:rPr lang="tr-TR" sz="2900" dirty="0">
                <a:solidFill>
                  <a:srgbClr val="0000FF"/>
                </a:solidFill>
                <a:latin typeface="+mj-lt"/>
              </a:rPr>
              <a:t> </a:t>
            </a:r>
            <a:endParaRPr lang="en-US" sz="2900" dirty="0">
              <a:latin typeface="+mj-lt"/>
            </a:endParaRPr>
          </a:p>
          <a:p>
            <a:r>
              <a:rPr lang="tr-TR" sz="2900" dirty="0">
                <a:latin typeface="+mj-lt"/>
              </a:rPr>
              <a:t>Aşağıdaki formlar doldurulmalıdır</a:t>
            </a:r>
            <a:r>
              <a:rPr lang="en-US" sz="2900" dirty="0">
                <a:latin typeface="+mj-lt"/>
              </a:rPr>
              <a:t>;</a:t>
            </a:r>
          </a:p>
          <a:p>
            <a:pPr lvl="1"/>
            <a:r>
              <a:rPr lang="tr-TR" sz="2900" i="1" dirty="0">
                <a:latin typeface="+mj-lt"/>
              </a:rPr>
              <a:t>Tez teslim formu</a:t>
            </a:r>
            <a:r>
              <a:rPr lang="en-US" sz="2900" i="1" dirty="0">
                <a:latin typeface="+mj-lt"/>
              </a:rPr>
              <a:t>.</a:t>
            </a:r>
          </a:p>
          <a:p>
            <a:pPr lvl="1"/>
            <a:r>
              <a:rPr lang="tr-TR" sz="2900" i="1" dirty="0">
                <a:latin typeface="+mj-lt"/>
              </a:rPr>
              <a:t>Tez savunma sınavı başvurusu</a:t>
            </a:r>
            <a:endParaRPr lang="en-US" sz="2900" i="1" dirty="0">
              <a:latin typeface="+mj-lt"/>
            </a:endParaRPr>
          </a:p>
          <a:p>
            <a:pPr lvl="1"/>
            <a:r>
              <a:rPr lang="tr-TR" sz="2900" i="1" dirty="0">
                <a:latin typeface="+mj-lt"/>
              </a:rPr>
              <a:t>Tez sınavı üyeleri ve tarihi</a:t>
            </a:r>
            <a:endParaRPr lang="en-US" sz="2900" i="1" dirty="0">
              <a:latin typeface="+mj-lt"/>
            </a:endParaRPr>
          </a:p>
          <a:p>
            <a:pPr lvl="1"/>
            <a:r>
              <a:rPr lang="tr-TR" sz="2900" i="1" dirty="0">
                <a:latin typeface="+mj-lt"/>
              </a:rPr>
              <a:t>Tezin intihal raporu</a:t>
            </a:r>
            <a:endParaRPr lang="en-US" sz="2900" i="1" dirty="0">
              <a:latin typeface="+mj-lt"/>
            </a:endParaRPr>
          </a:p>
          <a:p>
            <a:r>
              <a:rPr lang="tr-TR" sz="2900" u="sng" dirty="0">
                <a:solidFill>
                  <a:srgbClr val="0000FF"/>
                </a:solidFill>
                <a:latin typeface="+mj-lt"/>
              </a:rPr>
              <a:t>FBE orijinallik raporu oluşturur</a:t>
            </a:r>
            <a:r>
              <a:rPr lang="tr-TR" sz="2900" dirty="0">
                <a:latin typeface="+mj-lt"/>
              </a:rPr>
              <a:t> ve tezle birlikte danışman ve tez sınav jürisi üyelerine gönderir. </a:t>
            </a:r>
            <a:r>
              <a:rPr lang="tr-TR" sz="2900" dirty="0">
                <a:solidFill>
                  <a:srgbClr val="3C00FE"/>
                </a:solidFill>
                <a:latin typeface="+mj-lt"/>
              </a:rPr>
              <a:t>Orijinallik oranı %15’in </a:t>
            </a:r>
            <a:r>
              <a:rPr lang="tr-TR" sz="2900" dirty="0">
                <a:latin typeface="+mj-lt"/>
              </a:rPr>
              <a:t>altında kalan tezler kabul edilir. Tez orijinallik raporu başarılı sayılmadan önce jüri üyelerine gönderilmemelidir.</a:t>
            </a:r>
          </a:p>
          <a:p>
            <a:r>
              <a:rPr lang="tr-TR" sz="2900" u="sng" dirty="0">
                <a:solidFill>
                  <a:schemeClr val="accent1">
                    <a:lumMod val="75000"/>
                    <a:lumOff val="25000"/>
                  </a:schemeClr>
                </a:solidFill>
                <a:latin typeface="+mj-lt"/>
              </a:rPr>
              <a:t>Bu süreç 3-4 hafta sürer.</a:t>
            </a:r>
            <a:endParaRPr lang="en-US" sz="2900" u="sng" dirty="0">
              <a:solidFill>
                <a:schemeClr val="accent1">
                  <a:lumMod val="75000"/>
                  <a:lumOff val="25000"/>
                </a:schemeClr>
              </a:solidFill>
              <a:latin typeface="+mj-lt"/>
            </a:endParaRPr>
          </a:p>
          <a:p>
            <a:pPr lvl="1"/>
            <a:r>
              <a:rPr lang="tr-TR" sz="2900" dirty="0">
                <a:latin typeface="+mj-lt"/>
              </a:rPr>
              <a:t>Jüri üyelerine teslim edildikten sonra savunma için bir ayınız kalır.</a:t>
            </a:r>
            <a:endParaRPr lang="en-US" sz="2900" dirty="0"/>
          </a:p>
        </p:txBody>
      </p:sp>
    </p:spTree>
    <p:extLst>
      <p:ext uri="{BB962C8B-B14F-4D97-AF65-F5344CB8AC3E}">
        <p14:creationId xmlns:p14="http://schemas.microsoft.com/office/powerpoint/2010/main" val="328632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15</a:t>
            </a:fld>
            <a:endParaRPr lang="en-US" dirty="0"/>
          </a:p>
        </p:txBody>
      </p:sp>
      <p:sp>
        <p:nvSpPr>
          <p:cNvPr id="3" name="Title 2"/>
          <p:cNvSpPr>
            <a:spLocks noGrp="1"/>
          </p:cNvSpPr>
          <p:nvPr>
            <p:ph type="title"/>
          </p:nvPr>
        </p:nvSpPr>
        <p:spPr/>
        <p:txBody>
          <a:bodyPr/>
          <a:lstStyle/>
          <a:p>
            <a:r>
              <a:rPr lang="tr-TR" dirty="0"/>
              <a:t>Savunma Sınavı (Yüksek Lisans)</a:t>
            </a:r>
            <a:endParaRPr lang="en-US" dirty="0"/>
          </a:p>
        </p:txBody>
      </p:sp>
      <p:sp>
        <p:nvSpPr>
          <p:cNvPr id="4" name="Content Placeholder 3"/>
          <p:cNvSpPr>
            <a:spLocks noGrp="1"/>
          </p:cNvSpPr>
          <p:nvPr>
            <p:ph sz="quarter" idx="11"/>
          </p:nvPr>
        </p:nvSpPr>
        <p:spPr/>
        <p:txBody>
          <a:bodyPr/>
          <a:lstStyle/>
          <a:p>
            <a:r>
              <a:rPr lang="tr-TR" dirty="0"/>
              <a:t>Savunma Jürisi</a:t>
            </a:r>
            <a:r>
              <a:rPr lang="en-US" dirty="0"/>
              <a:t>;</a:t>
            </a:r>
          </a:p>
          <a:p>
            <a:pPr lvl="1"/>
            <a:r>
              <a:rPr lang="tr-TR" dirty="0"/>
              <a:t>Öğrencinin danışmanı dahil 3 üye</a:t>
            </a:r>
            <a:r>
              <a:rPr lang="en-US" dirty="0"/>
              <a:t>.</a:t>
            </a:r>
          </a:p>
          <a:p>
            <a:pPr lvl="1"/>
            <a:r>
              <a:rPr lang="tr-TR" dirty="0"/>
              <a:t>Üyelerden biri başka bir üniversiteden olmak zorundadır</a:t>
            </a:r>
            <a:endParaRPr lang="en-US" dirty="0"/>
          </a:p>
          <a:p>
            <a:pPr lvl="1"/>
            <a:r>
              <a:rPr lang="tr-TR" dirty="0"/>
              <a:t>Eş-danışman sınava katılabilir.</a:t>
            </a:r>
            <a:endParaRPr lang="en-US" dirty="0"/>
          </a:p>
          <a:p>
            <a:r>
              <a:rPr lang="tr-TR" dirty="0"/>
              <a:t>Sınav sonuçları FBE’ye </a:t>
            </a:r>
            <a:r>
              <a:rPr lang="tr-TR" u="sng" dirty="0"/>
              <a:t>3</a:t>
            </a:r>
            <a:r>
              <a:rPr lang="tr-TR" dirty="0"/>
              <a:t> gün içinde teslim edilmelidir.</a:t>
            </a:r>
            <a:endParaRPr lang="en-US" dirty="0"/>
          </a:p>
          <a:p>
            <a:pPr lvl="1"/>
            <a:r>
              <a:rPr lang="tr-TR" dirty="0"/>
              <a:t>Doldurulması gereken form.</a:t>
            </a:r>
            <a:endParaRPr lang="en-US" dirty="0"/>
          </a:p>
          <a:p>
            <a:pPr lvl="2"/>
            <a:r>
              <a:rPr lang="tr-TR" dirty="0"/>
              <a:t>Sınav sonucu formu</a:t>
            </a:r>
            <a:r>
              <a:rPr lang="en-US" dirty="0"/>
              <a:t>.</a:t>
            </a:r>
          </a:p>
        </p:txBody>
      </p:sp>
      <p:pic>
        <p:nvPicPr>
          <p:cNvPr id="5" name="Picture 4">
            <a:hlinkClick r:id="rId2"/>
          </p:cNvPr>
          <p:cNvPicPr>
            <a:picLocks noChangeAspect="1"/>
          </p:cNvPicPr>
          <p:nvPr/>
        </p:nvPicPr>
        <p:blipFill>
          <a:blip r:embed="rId3"/>
          <a:stretch>
            <a:fillRect/>
          </a:stretch>
        </p:blipFill>
        <p:spPr>
          <a:xfrm>
            <a:off x="2532495" y="4405565"/>
            <a:ext cx="718802" cy="718802"/>
          </a:xfrm>
          <a:prstGeom prst="rect">
            <a:avLst/>
          </a:prstGeom>
        </p:spPr>
      </p:pic>
      <p:sp>
        <p:nvSpPr>
          <p:cNvPr id="6" name="TextBox 5">
            <a:hlinkClick r:id="rId2"/>
          </p:cNvPr>
          <p:cNvSpPr txBox="1"/>
          <p:nvPr/>
        </p:nvSpPr>
        <p:spPr>
          <a:xfrm>
            <a:off x="1480351" y="5231715"/>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395980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64369" y="6490267"/>
            <a:ext cx="330019" cy="315499"/>
          </a:xfrm>
        </p:spPr>
        <p:txBody>
          <a:bodyPr/>
          <a:lstStyle/>
          <a:p>
            <a:fld id="{2607D427-353C-DD47-9C57-CDC06D475577}" type="slidenum">
              <a:rPr lang="en-US" smtClean="0"/>
              <a:pPr/>
              <a:t>16</a:t>
            </a:fld>
            <a:endParaRPr lang="en-US" dirty="0"/>
          </a:p>
        </p:txBody>
      </p:sp>
      <p:grpSp>
        <p:nvGrpSpPr>
          <p:cNvPr id="15" name="Group 14"/>
          <p:cNvGrpSpPr/>
          <p:nvPr/>
        </p:nvGrpSpPr>
        <p:grpSpPr>
          <a:xfrm>
            <a:off x="150924" y="1755673"/>
            <a:ext cx="8833449" cy="3673055"/>
            <a:chOff x="417183" y="1382024"/>
            <a:chExt cx="7772400" cy="2864749"/>
          </a:xfrm>
        </p:grpSpPr>
        <p:grpSp>
          <p:nvGrpSpPr>
            <p:cNvPr id="49" name="Group 48"/>
            <p:cNvGrpSpPr/>
            <p:nvPr/>
          </p:nvGrpSpPr>
          <p:grpSpPr>
            <a:xfrm>
              <a:off x="417183" y="2199437"/>
              <a:ext cx="3251200" cy="1272276"/>
              <a:chOff x="520700" y="1099509"/>
              <a:chExt cx="3251200" cy="1272276"/>
            </a:xfrm>
          </p:grpSpPr>
          <p:sp>
            <p:nvSpPr>
              <p:cNvPr id="4" name="Rectangle 3"/>
              <p:cNvSpPr/>
              <p:nvPr/>
            </p:nvSpPr>
            <p:spPr>
              <a:xfrm>
                <a:off x="520700" y="1261734"/>
                <a:ext cx="1346320" cy="910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tr-TR" dirty="0"/>
                  <a:t>3 Muhtemel sonuç vardır</a:t>
                </a:r>
                <a:r>
                  <a:rPr lang="en-US" dirty="0"/>
                  <a:t>:</a:t>
                </a:r>
              </a:p>
            </p:txBody>
          </p:sp>
          <p:cxnSp>
            <p:nvCxnSpPr>
              <p:cNvPr id="10" name="Straight Arrow Connector 9"/>
              <p:cNvCxnSpPr/>
              <p:nvPr/>
            </p:nvCxnSpPr>
            <p:spPr>
              <a:xfrm>
                <a:off x="2198597" y="1721330"/>
                <a:ext cx="328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4" idx="3"/>
              </p:cNvCxnSpPr>
              <p:nvPr/>
            </p:nvCxnSpPr>
            <p:spPr>
              <a:xfrm>
                <a:off x="1867020" y="1716897"/>
                <a:ext cx="660280" cy="4961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 idx="3"/>
              </p:cNvCxnSpPr>
              <p:nvPr/>
            </p:nvCxnSpPr>
            <p:spPr>
              <a:xfrm flipV="1">
                <a:off x="1867020" y="1261735"/>
                <a:ext cx="660280" cy="4551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4450" y="1099509"/>
                <a:ext cx="1187450" cy="31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a:t>Kabul</a:t>
                </a:r>
                <a:endParaRPr lang="en-US" dirty="0"/>
              </a:p>
            </p:txBody>
          </p:sp>
          <p:sp>
            <p:nvSpPr>
              <p:cNvPr id="21" name="Rectangle 20"/>
              <p:cNvSpPr/>
              <p:nvPr/>
            </p:nvSpPr>
            <p:spPr>
              <a:xfrm>
                <a:off x="2584450" y="1576897"/>
                <a:ext cx="1187450" cy="3175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a:t>Ret</a:t>
                </a:r>
                <a:endParaRPr lang="en-US" dirty="0"/>
              </a:p>
            </p:txBody>
          </p:sp>
          <p:sp>
            <p:nvSpPr>
              <p:cNvPr id="22" name="Rectangle 21"/>
              <p:cNvSpPr/>
              <p:nvPr/>
            </p:nvSpPr>
            <p:spPr>
              <a:xfrm>
                <a:off x="2584450" y="2054285"/>
                <a:ext cx="1187450" cy="3175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Düzeltme</a:t>
                </a:r>
                <a:endParaRPr lang="en-US" dirty="0"/>
              </a:p>
            </p:txBody>
          </p:sp>
        </p:grpSp>
        <p:sp>
          <p:nvSpPr>
            <p:cNvPr id="28" name="Rectangle 27"/>
            <p:cNvSpPr/>
            <p:nvPr/>
          </p:nvSpPr>
          <p:spPr>
            <a:xfrm>
              <a:off x="4106533" y="1382024"/>
              <a:ext cx="1739900" cy="782009"/>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Diploma için gereken prosedürleri takip edin</a:t>
              </a:r>
              <a:endParaRPr lang="en-US" dirty="0"/>
            </a:p>
          </p:txBody>
        </p:sp>
        <p:cxnSp>
          <p:nvCxnSpPr>
            <p:cNvPr id="30" name="Elbow Connector 29"/>
            <p:cNvCxnSpPr>
              <a:stCxn id="20" idx="3"/>
              <a:endCxn id="28" idx="1"/>
            </p:cNvCxnSpPr>
            <p:nvPr/>
          </p:nvCxnSpPr>
          <p:spPr>
            <a:xfrm flipV="1">
              <a:off x="3668383" y="1773029"/>
              <a:ext cx="438151" cy="58515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106533" y="2444570"/>
              <a:ext cx="1739900" cy="782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Öğrenciliğiniz sonlandırılır.</a:t>
              </a:r>
              <a:endParaRPr lang="en-US" dirty="0"/>
            </a:p>
          </p:txBody>
        </p:sp>
        <p:cxnSp>
          <p:nvCxnSpPr>
            <p:cNvPr id="34" name="Straight Arrow Connector 33"/>
            <p:cNvCxnSpPr>
              <a:stCxn id="21" idx="3"/>
              <a:endCxn id="32" idx="1"/>
            </p:cNvCxnSpPr>
            <p:nvPr/>
          </p:nvCxnSpPr>
          <p:spPr>
            <a:xfrm>
              <a:off x="3668383" y="2835575"/>
              <a:ext cx="438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06533" y="3464764"/>
              <a:ext cx="1739900" cy="782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Düzeltmek için 3 ayınız olur.</a:t>
              </a:r>
              <a:endParaRPr lang="en-US" dirty="0"/>
            </a:p>
          </p:txBody>
        </p:sp>
        <p:cxnSp>
          <p:nvCxnSpPr>
            <p:cNvPr id="42" name="Elbow Connector 41"/>
            <p:cNvCxnSpPr>
              <a:stCxn id="22" idx="3"/>
              <a:endCxn id="40" idx="1"/>
            </p:cNvCxnSpPr>
            <p:nvPr/>
          </p:nvCxnSpPr>
          <p:spPr>
            <a:xfrm>
              <a:off x="3668383" y="3312963"/>
              <a:ext cx="438151" cy="5428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760833" y="3464764"/>
              <a:ext cx="1428750" cy="78200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a:t>Tekrar Savunma Sınavı</a:t>
              </a:r>
              <a:endParaRPr lang="en-US" dirty="0"/>
            </a:p>
          </p:txBody>
        </p:sp>
        <p:cxnSp>
          <p:nvCxnSpPr>
            <p:cNvPr id="45" name="Straight Arrow Connector 44"/>
            <p:cNvCxnSpPr>
              <a:stCxn id="40" idx="3"/>
              <a:endCxn id="43" idx="1"/>
            </p:cNvCxnSpPr>
            <p:nvPr/>
          </p:nvCxnSpPr>
          <p:spPr>
            <a:xfrm>
              <a:off x="5846433" y="3855769"/>
              <a:ext cx="91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43" idx="0"/>
              <a:endCxn id="32" idx="3"/>
            </p:cNvCxnSpPr>
            <p:nvPr/>
          </p:nvCxnSpPr>
          <p:spPr>
            <a:xfrm flipH="1" flipV="1">
              <a:off x="5846433" y="2835575"/>
              <a:ext cx="1628775" cy="629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3" idx="0"/>
              <a:endCxn id="28" idx="3"/>
            </p:cNvCxnSpPr>
            <p:nvPr/>
          </p:nvCxnSpPr>
          <p:spPr>
            <a:xfrm rot="16200000" flipV="1">
              <a:off x="5814954" y="1804509"/>
              <a:ext cx="1691736" cy="162877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25712" y="2676825"/>
              <a:ext cx="673582" cy="1015663"/>
            </a:xfrm>
            <a:prstGeom prst="rect">
              <a:avLst/>
            </a:prstGeom>
          </p:spPr>
          <p:txBody>
            <a:bodyPr wrap="none">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Rectangle 12"/>
            <p:cNvSpPr/>
            <p:nvPr/>
          </p:nvSpPr>
          <p:spPr>
            <a:xfrm>
              <a:off x="6332864" y="1687685"/>
              <a:ext cx="788999" cy="1015663"/>
            </a:xfrm>
            <a:prstGeom prst="rect">
              <a:avLst/>
            </a:prstGeom>
          </p:spPr>
          <p:txBody>
            <a:bodyPr wrap="none">
              <a:spAutoFit/>
            </a:bodyPr>
            <a:lstStyle/>
            <a:p>
              <a:r>
                <a:rPr lang="en-US" sz="6000" dirty="0">
                  <a:solidFill>
                    <a:srgbClr val="00B050"/>
                  </a:solidFill>
                  <a:sym typeface="Wingdings" panose="05000000000000000000" pitchFamily="2" charset="2"/>
                </a:rPr>
                <a:t></a:t>
              </a:r>
              <a:endParaRPr lang="en-US" sz="6000" dirty="0">
                <a:solidFill>
                  <a:srgbClr val="00B050"/>
                </a:solidFill>
              </a:endParaRPr>
            </a:p>
          </p:txBody>
        </p:sp>
      </p:grpSp>
      <p:sp>
        <p:nvSpPr>
          <p:cNvPr id="29" name="Title 2"/>
          <p:cNvSpPr txBox="1">
            <a:spLocks/>
          </p:cNvSpPr>
          <p:nvPr/>
        </p:nvSpPr>
        <p:spPr>
          <a:xfrm>
            <a:off x="360655" y="243273"/>
            <a:ext cx="8198459" cy="992404"/>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dirty="0"/>
              <a:t>Savunma Sınavı (Yüksek Lisans)</a:t>
            </a:r>
            <a:endParaRPr lang="en-US" dirty="0"/>
          </a:p>
        </p:txBody>
      </p:sp>
    </p:spTree>
    <p:extLst>
      <p:ext uri="{BB962C8B-B14F-4D97-AF65-F5344CB8AC3E}">
        <p14:creationId xmlns:p14="http://schemas.microsoft.com/office/powerpoint/2010/main" val="2056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17</a:t>
            </a:fld>
            <a:endParaRPr lang="en-US" dirty="0"/>
          </a:p>
        </p:txBody>
      </p:sp>
      <p:sp>
        <p:nvSpPr>
          <p:cNvPr id="3" name="Title 2"/>
          <p:cNvSpPr>
            <a:spLocks noGrp="1"/>
          </p:cNvSpPr>
          <p:nvPr>
            <p:ph type="title"/>
          </p:nvPr>
        </p:nvSpPr>
        <p:spPr>
          <a:xfrm>
            <a:off x="138405" y="36898"/>
            <a:ext cx="8198459" cy="598102"/>
          </a:xfrm>
        </p:spPr>
        <p:txBody>
          <a:bodyPr/>
          <a:lstStyle/>
          <a:p>
            <a:r>
              <a:rPr lang="en-US" dirty="0"/>
              <a:t>Diploma (</a:t>
            </a:r>
            <a:r>
              <a:rPr lang="tr-TR" dirty="0"/>
              <a:t>Yüksek Lisans</a:t>
            </a:r>
            <a:r>
              <a:rPr lang="en-US" dirty="0"/>
              <a:t>)</a:t>
            </a:r>
          </a:p>
        </p:txBody>
      </p:sp>
      <p:sp>
        <p:nvSpPr>
          <p:cNvPr id="4" name="Content Placeholder 3"/>
          <p:cNvSpPr>
            <a:spLocks noGrp="1"/>
          </p:cNvSpPr>
          <p:nvPr>
            <p:ph sz="quarter" idx="11"/>
          </p:nvPr>
        </p:nvSpPr>
        <p:spPr>
          <a:xfrm>
            <a:off x="360363" y="635001"/>
            <a:ext cx="8199437" cy="5683422"/>
          </a:xfrm>
        </p:spPr>
        <p:txBody>
          <a:bodyPr>
            <a:normAutofit fontScale="92500" lnSpcReduction="10000"/>
          </a:bodyPr>
          <a:lstStyle/>
          <a:p>
            <a:r>
              <a:rPr lang="tr-TR" dirty="0"/>
              <a:t>Bir ay içinde düzeltilmiş </a:t>
            </a:r>
            <a:r>
              <a:rPr lang="tr-TR" b="1" dirty="0"/>
              <a:t>ve tez yazım kılavuzuna göre hazırlanmış </a:t>
            </a:r>
            <a:r>
              <a:rPr lang="tr-TR" dirty="0"/>
              <a:t>tez ilgili </a:t>
            </a:r>
            <a:r>
              <a:rPr lang="tr-TR" b="1" dirty="0"/>
              <a:t>FBE Tez kontrol sorumlusuna </a:t>
            </a:r>
            <a:r>
              <a:rPr lang="tr-TR" dirty="0"/>
              <a:t>kontrol ettirilerek Tez Kontrol Listesi  tamamlanır. Bu işlem öncesi </a:t>
            </a:r>
            <a:r>
              <a:rPr lang="tr-TR" sz="2400" dirty="0"/>
              <a:t>ÖĞRENCİNİN DANIŞMANI TEZİ SON BİR KEZ GÖZDEN GEÇİRMELİDİR.</a:t>
            </a:r>
            <a:endParaRPr lang="tr-TR" dirty="0"/>
          </a:p>
          <a:p>
            <a:r>
              <a:rPr lang="tr-TR" dirty="0"/>
              <a:t>Tez yazım kılavuzuna göre hazırlanmış ve kontrol ettirilmiş </a:t>
            </a:r>
            <a:r>
              <a:rPr lang="tr-TR" u="sng" dirty="0"/>
              <a:t>tez (2 tane bütün jüri üyelerinin imzası ve orijinallik raporunun sonuç sayfasını içeren basılı kopya ve 1 tane elektronik kopya olarak CD</a:t>
            </a:r>
            <a:r>
              <a:rPr lang="tr-TR" dirty="0"/>
              <a:t>) FBE’ye teslim edilmelidir. </a:t>
            </a:r>
          </a:p>
          <a:p>
            <a:r>
              <a:rPr lang="tr-TR" dirty="0"/>
              <a:t>Mezuniyet günü savunmanın yapıldığı gündür.</a:t>
            </a:r>
            <a:endParaRPr lang="en-US" dirty="0"/>
          </a:p>
          <a:p>
            <a:r>
              <a:rPr lang="tr-TR" dirty="0"/>
              <a:t>Gerekli olduğu takdirde öğrenci bu süreç için ekstra bir ay isteğinde bulunabilir.</a:t>
            </a:r>
            <a:endParaRPr lang="en-US" dirty="0"/>
          </a:p>
          <a:p>
            <a:pPr lvl="1"/>
            <a:r>
              <a:rPr lang="tr-TR" dirty="0"/>
              <a:t>Ancak bu noktada sonra tez teslim edilmezse öğrenci pasif öğrenci statüsüne düşer ve öğrencilik haklarından yararlanamaz.(Göçmen ofisi ve TC vatandaşları için askerlik)</a:t>
            </a:r>
            <a:endParaRPr lang="en-US" dirty="0"/>
          </a:p>
          <a:p>
            <a:pPr lvl="1"/>
            <a:r>
              <a:rPr lang="tr-TR" dirty="0"/>
              <a:t>Yüksek lisans programına verilen maksimum sürenin sonunda öğrencilik sonlandırılır.</a:t>
            </a:r>
            <a:endParaRPr lang="en-US" dirty="0"/>
          </a:p>
        </p:txBody>
      </p:sp>
    </p:spTree>
    <p:extLst>
      <p:ext uri="{BB962C8B-B14F-4D97-AF65-F5344CB8AC3E}">
        <p14:creationId xmlns:p14="http://schemas.microsoft.com/office/powerpoint/2010/main" val="337134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18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967" y="0"/>
            <a:ext cx="4733158" cy="64864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55" y="554730"/>
            <a:ext cx="1241583" cy="5377009"/>
          </a:xfrm>
          <a:prstGeom prst="rect">
            <a:avLst/>
          </a:prstGeom>
        </p:spPr>
      </p:pic>
      <p:sp>
        <p:nvSpPr>
          <p:cNvPr id="5" name="Title 1">
            <a:extLst>
              <a:ext uri="{FF2B5EF4-FFF2-40B4-BE49-F238E27FC236}">
                <a16:creationId xmlns:a16="http://schemas.microsoft.com/office/drawing/2014/main" id="{9685ED20-B59E-E345-B208-E903A35FB360}"/>
              </a:ext>
            </a:extLst>
          </p:cNvPr>
          <p:cNvSpPr txBox="1">
            <a:spLocks/>
          </p:cNvSpPr>
          <p:nvPr/>
        </p:nvSpPr>
        <p:spPr>
          <a:xfrm>
            <a:off x="6715125" y="2587221"/>
            <a:ext cx="2397125" cy="1683558"/>
          </a:xfrm>
          <a:prstGeom prst="rect">
            <a:avLst/>
          </a:prstGeom>
          <a:solidFill>
            <a:srgbClr val="0D0E38"/>
          </a:solidFill>
          <a:ln>
            <a:solidFill>
              <a:srgbClr val="22275E"/>
            </a:solidFill>
          </a:ln>
        </p:spPr>
        <p:txBody>
          <a:bodyPr anchor="ct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pl-PL" sz="1800" dirty="0">
                <a:solidFill>
                  <a:schemeClr val="bg1"/>
                </a:solidFill>
              </a:rPr>
              <a:t>CMYK: 100, 81, 0, 51</a:t>
            </a:r>
            <a:endParaRPr lang="en-US" sz="1800" dirty="0">
              <a:solidFill>
                <a:schemeClr val="bg1"/>
              </a:solidFill>
            </a:endParaRPr>
          </a:p>
        </p:txBody>
      </p:sp>
      <p:pic>
        <p:nvPicPr>
          <p:cNvPr id="6" name="Resim 10">
            <a:extLst>
              <a:ext uri="{FF2B5EF4-FFF2-40B4-BE49-F238E27FC236}">
                <a16:creationId xmlns:a16="http://schemas.microsoft.com/office/drawing/2014/main" id="{1C374DDE-E7AA-9346-9FCF-94AB769EA529}"/>
              </a:ext>
            </a:extLst>
          </p:cNvPr>
          <p:cNvPicPr>
            <a:picLocks noChangeAspect="1"/>
          </p:cNvPicPr>
          <p:nvPr/>
        </p:nvPicPr>
        <p:blipFill rotWithShape="1">
          <a:blip r:embed="rId4"/>
          <a:srcRect b="68378"/>
          <a:stretch/>
        </p:blipFill>
        <p:spPr>
          <a:xfrm>
            <a:off x="2039193" y="2"/>
            <a:ext cx="4614053" cy="2063467"/>
          </a:xfrm>
          <a:prstGeom prst="rect">
            <a:avLst/>
          </a:prstGeom>
        </p:spPr>
      </p:pic>
    </p:spTree>
    <p:extLst>
      <p:ext uri="{BB962C8B-B14F-4D97-AF65-F5344CB8AC3E}">
        <p14:creationId xmlns:p14="http://schemas.microsoft.com/office/powerpoint/2010/main" val="27787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F9530D8-85EA-46B6-82AD-A4CF27F1420F}"/>
              </a:ext>
            </a:extLst>
          </p:cNvPr>
          <p:cNvSpPr>
            <a:spLocks noGrp="1"/>
          </p:cNvSpPr>
          <p:nvPr>
            <p:ph type="sldNum" sz="quarter" idx="4"/>
          </p:nvPr>
        </p:nvSpPr>
        <p:spPr/>
        <p:txBody>
          <a:bodyPr/>
          <a:lstStyle/>
          <a:p>
            <a:fld id="{2607D427-353C-DD47-9C57-CDC06D475577}" type="slidenum">
              <a:rPr lang="en-US" smtClean="0"/>
              <a:pPr/>
              <a:t>19</a:t>
            </a:fld>
            <a:endParaRPr lang="en-US" dirty="0"/>
          </a:p>
        </p:txBody>
      </p:sp>
      <p:pic>
        <p:nvPicPr>
          <p:cNvPr id="5" name="Resim 4">
            <a:extLst>
              <a:ext uri="{FF2B5EF4-FFF2-40B4-BE49-F238E27FC236}">
                <a16:creationId xmlns:a16="http://schemas.microsoft.com/office/drawing/2014/main" id="{24D1C08E-0477-479A-823C-16F7C14C52C0}"/>
              </a:ext>
            </a:extLst>
          </p:cNvPr>
          <p:cNvPicPr>
            <a:picLocks noChangeAspect="1"/>
          </p:cNvPicPr>
          <p:nvPr/>
        </p:nvPicPr>
        <p:blipFill>
          <a:blip r:embed="rId2"/>
          <a:stretch>
            <a:fillRect/>
          </a:stretch>
        </p:blipFill>
        <p:spPr>
          <a:xfrm>
            <a:off x="360655" y="191971"/>
            <a:ext cx="7761829" cy="6217218"/>
          </a:xfrm>
          <a:prstGeom prst="rect">
            <a:avLst/>
          </a:prstGeom>
        </p:spPr>
      </p:pic>
    </p:spTree>
    <p:extLst>
      <p:ext uri="{BB962C8B-B14F-4D97-AF65-F5344CB8AC3E}">
        <p14:creationId xmlns:p14="http://schemas.microsoft.com/office/powerpoint/2010/main" val="250911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a:t>
            </a:fld>
            <a:endParaRPr lang="en-US" dirty="0"/>
          </a:p>
        </p:txBody>
      </p:sp>
      <p:sp>
        <p:nvSpPr>
          <p:cNvPr id="3" name="Title 2"/>
          <p:cNvSpPr>
            <a:spLocks noGrp="1"/>
          </p:cNvSpPr>
          <p:nvPr>
            <p:ph type="title"/>
          </p:nvPr>
        </p:nvSpPr>
        <p:spPr>
          <a:xfrm>
            <a:off x="360655" y="116273"/>
            <a:ext cx="8198459" cy="992404"/>
          </a:xfrm>
        </p:spPr>
        <p:txBody>
          <a:bodyPr/>
          <a:lstStyle/>
          <a:p>
            <a:pPr algn="ctr"/>
            <a:r>
              <a:rPr lang="tr-TR" dirty="0"/>
              <a:t>Fen Bilimleri Enstitüsü</a:t>
            </a:r>
            <a:endParaRPr lang="en-US" dirty="0"/>
          </a:p>
        </p:txBody>
      </p:sp>
      <p:graphicFrame>
        <p:nvGraphicFramePr>
          <p:cNvPr id="16" name="Content Placeholder 4">
            <a:extLst>
              <a:ext uri="{FF2B5EF4-FFF2-40B4-BE49-F238E27FC236}">
                <a16:creationId xmlns:a16="http://schemas.microsoft.com/office/drawing/2014/main" id="{8D112EB2-6D50-448A-82A3-85DFA811D30D}"/>
              </a:ext>
            </a:extLst>
          </p:cNvPr>
          <p:cNvGraphicFramePr>
            <a:graphicFrameLocks noGrp="1"/>
          </p:cNvGraphicFramePr>
          <p:nvPr>
            <p:ph sz="quarter" idx="11"/>
            <p:extLst>
              <p:ext uri="{D42A27DB-BD31-4B8C-83A1-F6EECF244321}">
                <p14:modId xmlns:p14="http://schemas.microsoft.com/office/powerpoint/2010/main" val="2077211500"/>
              </p:ext>
            </p:extLst>
          </p:nvPr>
        </p:nvGraphicFramePr>
        <p:xfrm>
          <a:off x="717737" y="1082181"/>
          <a:ext cx="7484293" cy="2346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Content Placeholder 4">
            <a:extLst>
              <a:ext uri="{FF2B5EF4-FFF2-40B4-BE49-F238E27FC236}">
                <a16:creationId xmlns:a16="http://schemas.microsoft.com/office/drawing/2014/main" id="{04D28153-FC55-47D5-ABCF-059734D47DF8}"/>
              </a:ext>
            </a:extLst>
          </p:cNvPr>
          <p:cNvGraphicFramePr>
            <a:graphicFrameLocks/>
          </p:cNvGraphicFramePr>
          <p:nvPr>
            <p:extLst>
              <p:ext uri="{D42A27DB-BD31-4B8C-83A1-F6EECF244321}">
                <p14:modId xmlns:p14="http://schemas.microsoft.com/office/powerpoint/2010/main" val="2390513100"/>
              </p:ext>
            </p:extLst>
          </p:nvPr>
        </p:nvGraphicFramePr>
        <p:xfrm>
          <a:off x="717737" y="3429000"/>
          <a:ext cx="7484292" cy="23468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3234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20</a:t>
            </a:fld>
            <a:endParaRPr lang="en-US" dirty="0"/>
          </a:p>
        </p:txBody>
      </p:sp>
      <p:sp>
        <p:nvSpPr>
          <p:cNvPr id="3" name="Title 2"/>
          <p:cNvSpPr>
            <a:spLocks noGrp="1"/>
          </p:cNvSpPr>
          <p:nvPr>
            <p:ph type="title"/>
          </p:nvPr>
        </p:nvSpPr>
        <p:spPr>
          <a:xfrm>
            <a:off x="360655" y="243273"/>
            <a:ext cx="8198459" cy="593489"/>
          </a:xfrm>
        </p:spPr>
        <p:txBody>
          <a:bodyPr/>
          <a:lstStyle/>
          <a:p>
            <a:r>
              <a:rPr lang="tr-TR" dirty="0"/>
              <a:t>Doktora</a:t>
            </a:r>
            <a:endParaRPr lang="en-US" dirty="0"/>
          </a:p>
        </p:txBody>
      </p:sp>
      <p:sp>
        <p:nvSpPr>
          <p:cNvPr id="4" name="Content Placeholder 3"/>
          <p:cNvSpPr>
            <a:spLocks noGrp="1"/>
          </p:cNvSpPr>
          <p:nvPr>
            <p:ph sz="quarter" idx="11"/>
          </p:nvPr>
        </p:nvSpPr>
        <p:spPr>
          <a:xfrm>
            <a:off x="360655" y="836762"/>
            <a:ext cx="8199437" cy="2087593"/>
          </a:xfrm>
        </p:spPr>
        <p:txBody>
          <a:bodyPr>
            <a:normAutofit fontScale="92500" lnSpcReduction="10000"/>
          </a:bodyPr>
          <a:lstStyle/>
          <a:p>
            <a:r>
              <a:rPr lang="tr-TR" dirty="0"/>
              <a:t>Ders yükü 4 sömestr içinde tamamlanmalıdır.</a:t>
            </a:r>
            <a:endParaRPr lang="en-US" dirty="0"/>
          </a:p>
          <a:p>
            <a:r>
              <a:rPr lang="tr-TR" b="1" u="sng" dirty="0"/>
              <a:t>En geç 5. sömestrin sonunda doktora öğrencileri Yeterlik sınavını girmek zorundadır (Yüksek lisanssız olanlar için en geç 7. sömestr sonunda).</a:t>
            </a:r>
            <a:endParaRPr lang="en-US" b="1" u="sng" dirty="0"/>
          </a:p>
          <a:p>
            <a:r>
              <a:rPr lang="tr-TR" dirty="0"/>
              <a:t>4. sömestrde öğrenciler yeterlik sınavına hazırlık dersini diğer derslerle birlikte alabilirler.</a:t>
            </a:r>
            <a:endParaRPr lang="en-US" dirty="0"/>
          </a:p>
          <a:p>
            <a:endParaRPr lang="en-US" dirty="0"/>
          </a:p>
        </p:txBody>
      </p:sp>
      <p:sp>
        <p:nvSpPr>
          <p:cNvPr id="5" name="Title 2"/>
          <p:cNvSpPr txBox="1">
            <a:spLocks/>
          </p:cNvSpPr>
          <p:nvPr/>
        </p:nvSpPr>
        <p:spPr>
          <a:xfrm>
            <a:off x="512077" y="2924355"/>
            <a:ext cx="8198459" cy="593489"/>
          </a:xfrm>
          <a:prstGeom prst="rect">
            <a:avLst/>
          </a:prstGeom>
        </p:spPr>
        <p:txBody>
          <a:bodyPr vert="horz" lIns="91440" tIns="45720" rIns="91440" bIns="45720" rtlCol="0" anchor="b">
            <a:normAutofit/>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dirty="0"/>
              <a:t>Yeterlik Sınavı</a:t>
            </a:r>
            <a:endParaRPr lang="en-US" dirty="0"/>
          </a:p>
        </p:txBody>
      </p:sp>
      <p:sp>
        <p:nvSpPr>
          <p:cNvPr id="6" name="Content Placeholder 3"/>
          <p:cNvSpPr txBox="1">
            <a:spLocks/>
          </p:cNvSpPr>
          <p:nvPr/>
        </p:nvSpPr>
        <p:spPr>
          <a:xfrm>
            <a:off x="512077" y="3517845"/>
            <a:ext cx="8199437" cy="149410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a:t>Yılda iki kez olur (Ocak ve Temmuz)</a:t>
            </a:r>
            <a:endParaRPr lang="en-US" dirty="0"/>
          </a:p>
          <a:p>
            <a:r>
              <a:rPr lang="tr-TR" dirty="0"/>
              <a:t>Yeterlik sınavı hazırlık dersine kaydolun.</a:t>
            </a:r>
            <a:endParaRPr lang="en-US" dirty="0"/>
          </a:p>
          <a:p>
            <a:r>
              <a:rPr lang="tr-TR" dirty="0"/>
              <a:t>Sömestr sonlarında aşağıdaki formu teslim edin.</a:t>
            </a:r>
            <a:endParaRPr lang="en-US" dirty="0"/>
          </a:p>
          <a:p>
            <a:pPr lvl="1"/>
            <a:r>
              <a:rPr lang="tr-TR" dirty="0"/>
              <a:t>Doktora Yeterlik Sınavına girme başvurusu formu</a:t>
            </a:r>
            <a:endParaRPr lang="en-US" dirty="0"/>
          </a:p>
          <a:p>
            <a:endParaRPr lang="en-US" dirty="0"/>
          </a:p>
        </p:txBody>
      </p:sp>
      <p:pic>
        <p:nvPicPr>
          <p:cNvPr id="7" name="Picture 6">
            <a:hlinkClick r:id="rId2"/>
          </p:cNvPr>
          <p:cNvPicPr>
            <a:picLocks noChangeAspect="1"/>
          </p:cNvPicPr>
          <p:nvPr/>
        </p:nvPicPr>
        <p:blipFill>
          <a:blip r:embed="rId3"/>
          <a:stretch>
            <a:fillRect/>
          </a:stretch>
        </p:blipFill>
        <p:spPr>
          <a:xfrm>
            <a:off x="7206179" y="4339900"/>
            <a:ext cx="718802" cy="718802"/>
          </a:xfrm>
          <a:prstGeom prst="rect">
            <a:avLst/>
          </a:prstGeom>
        </p:spPr>
      </p:pic>
      <p:sp>
        <p:nvSpPr>
          <p:cNvPr id="8" name="TextBox 7">
            <a:hlinkClick r:id="rId2"/>
          </p:cNvPr>
          <p:cNvSpPr txBox="1"/>
          <p:nvPr/>
        </p:nvSpPr>
        <p:spPr>
          <a:xfrm>
            <a:off x="6154035" y="5153367"/>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424120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652C3800-3072-4B50-8426-622B562B8370}"/>
              </a:ext>
            </a:extLst>
          </p:cNvPr>
          <p:cNvGraphicFramePr>
            <a:graphicFrameLocks noGrp="1"/>
          </p:cNvGraphicFramePr>
          <p:nvPr>
            <p:extLst>
              <p:ext uri="{D42A27DB-BD31-4B8C-83A1-F6EECF244321}">
                <p14:modId xmlns:p14="http://schemas.microsoft.com/office/powerpoint/2010/main" val="1990657302"/>
              </p:ext>
            </p:extLst>
          </p:nvPr>
        </p:nvGraphicFramePr>
        <p:xfrm>
          <a:off x="360363" y="3868738"/>
          <a:ext cx="8197849" cy="1404938"/>
        </p:xfrm>
        <a:graphic>
          <a:graphicData uri="http://schemas.openxmlformats.org/drawingml/2006/table">
            <a:tbl>
              <a:tblPr bandRow="1">
                <a:tableStyleId>{5C22544A-7EE6-4342-B048-85BDC9FD1C3A}</a:tableStyleId>
              </a:tblPr>
              <a:tblGrid>
                <a:gridCol w="4293636">
                  <a:extLst>
                    <a:ext uri="{9D8B030D-6E8A-4147-A177-3AD203B41FA5}">
                      <a16:colId xmlns:a16="http://schemas.microsoft.com/office/drawing/2014/main" val="944554899"/>
                    </a:ext>
                  </a:extLst>
                </a:gridCol>
                <a:gridCol w="3904213">
                  <a:extLst>
                    <a:ext uri="{9D8B030D-6E8A-4147-A177-3AD203B41FA5}">
                      <a16:colId xmlns:a16="http://schemas.microsoft.com/office/drawing/2014/main" val="585397898"/>
                    </a:ext>
                  </a:extLst>
                </a:gridCol>
              </a:tblGrid>
              <a:tr h="702469">
                <a:tc>
                  <a:txBody>
                    <a:bodyPr/>
                    <a:lstStyle/>
                    <a:p>
                      <a:pPr fontAlgn="ctr"/>
                      <a:r>
                        <a:rPr lang="tr-TR">
                          <a:effectLst/>
                        </a:rPr>
                        <a:t>Bahar Yarıyılı Yeterlik Yazılı Sınavı</a:t>
                      </a:r>
                    </a:p>
                  </a:txBody>
                  <a:tcPr anchor="ctr"/>
                </a:tc>
                <a:tc>
                  <a:txBody>
                    <a:bodyPr/>
                    <a:lstStyle/>
                    <a:p>
                      <a:pPr algn="ctr" fontAlgn="ctr"/>
                      <a:r>
                        <a:rPr lang="tr-TR" dirty="0">
                          <a:effectLst/>
                        </a:rPr>
                        <a:t>04.07.2024</a:t>
                      </a:r>
                    </a:p>
                  </a:txBody>
                  <a:tcPr anchor="ctr"/>
                </a:tc>
                <a:extLst>
                  <a:ext uri="{0D108BD9-81ED-4DB2-BD59-A6C34878D82A}">
                    <a16:rowId xmlns:a16="http://schemas.microsoft.com/office/drawing/2014/main" val="1088746081"/>
                  </a:ext>
                </a:extLst>
              </a:tr>
              <a:tr h="702469">
                <a:tc>
                  <a:txBody>
                    <a:bodyPr/>
                    <a:lstStyle/>
                    <a:p>
                      <a:pPr fontAlgn="ctr"/>
                      <a:r>
                        <a:rPr lang="tr-TR">
                          <a:effectLst/>
                        </a:rPr>
                        <a:t>Bahar Yarıyılı Yeterlik Sözlü Sınavı</a:t>
                      </a:r>
                    </a:p>
                  </a:txBody>
                  <a:tcPr anchor="ctr"/>
                </a:tc>
                <a:tc>
                  <a:txBody>
                    <a:bodyPr/>
                    <a:lstStyle/>
                    <a:p>
                      <a:pPr algn="ctr" fontAlgn="ctr"/>
                      <a:r>
                        <a:rPr lang="tr-TR" dirty="0">
                          <a:effectLst/>
                        </a:rPr>
                        <a:t>08.07.2024</a:t>
                      </a:r>
                    </a:p>
                  </a:txBody>
                  <a:tcPr anchor="ctr"/>
                </a:tc>
                <a:extLst>
                  <a:ext uri="{0D108BD9-81ED-4DB2-BD59-A6C34878D82A}">
                    <a16:rowId xmlns:a16="http://schemas.microsoft.com/office/drawing/2014/main" val="1009698172"/>
                  </a:ext>
                </a:extLst>
              </a:tr>
            </a:tbl>
          </a:graphicData>
        </a:graphic>
      </p:graphicFrame>
      <p:sp>
        <p:nvSpPr>
          <p:cNvPr id="2" name="Slayt Numarası Yer Tutucusu 1">
            <a:extLst>
              <a:ext uri="{FF2B5EF4-FFF2-40B4-BE49-F238E27FC236}">
                <a16:creationId xmlns:a16="http://schemas.microsoft.com/office/drawing/2014/main" id="{D489A2CF-34DA-40A0-B715-993F6C529E74}"/>
              </a:ext>
            </a:extLst>
          </p:cNvPr>
          <p:cNvSpPr>
            <a:spLocks noGrp="1"/>
          </p:cNvSpPr>
          <p:nvPr>
            <p:ph type="sldNum" sz="quarter" idx="10"/>
          </p:nvPr>
        </p:nvSpPr>
        <p:spPr>
          <a:xfrm>
            <a:off x="360655" y="6490267"/>
            <a:ext cx="330019" cy="315499"/>
          </a:xfrm>
        </p:spPr>
        <p:txBody>
          <a:bodyPr anchor="b">
            <a:normAutofit/>
          </a:bodyPr>
          <a:lstStyle/>
          <a:p>
            <a:pPr>
              <a:spcAft>
                <a:spcPts val="600"/>
              </a:spcAft>
            </a:pPr>
            <a:fld id="{2607D427-353C-DD47-9C57-CDC06D475577}" type="slidenum">
              <a:rPr lang="en-US" smtClean="0"/>
              <a:pPr>
                <a:spcAft>
                  <a:spcPts val="600"/>
                </a:spcAft>
              </a:pPr>
              <a:t>21</a:t>
            </a:fld>
            <a:endParaRPr lang="en-US"/>
          </a:p>
        </p:txBody>
      </p:sp>
      <p:sp>
        <p:nvSpPr>
          <p:cNvPr id="3" name="Başlık 2">
            <a:extLst>
              <a:ext uri="{FF2B5EF4-FFF2-40B4-BE49-F238E27FC236}">
                <a16:creationId xmlns:a16="http://schemas.microsoft.com/office/drawing/2014/main" id="{DDB78A01-0102-4548-BFEC-87C7C48402BD}"/>
              </a:ext>
            </a:extLst>
          </p:cNvPr>
          <p:cNvSpPr>
            <a:spLocks noGrp="1"/>
          </p:cNvSpPr>
          <p:nvPr>
            <p:ph type="title"/>
          </p:nvPr>
        </p:nvSpPr>
        <p:spPr>
          <a:xfrm>
            <a:off x="360655" y="243273"/>
            <a:ext cx="8198459" cy="992404"/>
          </a:xfrm>
        </p:spPr>
        <p:txBody>
          <a:bodyPr anchor="b">
            <a:normAutofit/>
          </a:bodyPr>
          <a:lstStyle/>
          <a:p>
            <a:r>
              <a:rPr lang="tr-TR" dirty="0"/>
              <a:t>2023-2024 Eğitim Öğretim yılı Yeterlik Sınav Takvimi</a:t>
            </a:r>
          </a:p>
        </p:txBody>
      </p:sp>
      <p:graphicFrame>
        <p:nvGraphicFramePr>
          <p:cNvPr id="5" name="İçerik Yer Tutucusu 4">
            <a:extLst>
              <a:ext uri="{FF2B5EF4-FFF2-40B4-BE49-F238E27FC236}">
                <a16:creationId xmlns:a16="http://schemas.microsoft.com/office/drawing/2014/main" id="{3A6231B7-A1AD-45F6-9F54-798DD3268AD2}"/>
              </a:ext>
            </a:extLst>
          </p:cNvPr>
          <p:cNvGraphicFramePr>
            <a:graphicFrameLocks noGrp="1"/>
          </p:cNvGraphicFramePr>
          <p:nvPr>
            <p:ph sz="quarter" idx="11"/>
            <p:extLst>
              <p:ext uri="{D42A27DB-BD31-4B8C-83A1-F6EECF244321}">
                <p14:modId xmlns:p14="http://schemas.microsoft.com/office/powerpoint/2010/main" val="1526474028"/>
              </p:ext>
            </p:extLst>
          </p:nvPr>
        </p:nvGraphicFramePr>
        <p:xfrm>
          <a:off x="360363" y="1853967"/>
          <a:ext cx="8197849" cy="1375794"/>
        </p:xfrm>
        <a:graphic>
          <a:graphicData uri="http://schemas.openxmlformats.org/drawingml/2006/table">
            <a:tbl>
              <a:tblPr bandRow="1">
                <a:tableStyleId>{5C22544A-7EE6-4342-B048-85BDC9FD1C3A}</a:tableStyleId>
              </a:tblPr>
              <a:tblGrid>
                <a:gridCol w="4293631">
                  <a:extLst>
                    <a:ext uri="{9D8B030D-6E8A-4147-A177-3AD203B41FA5}">
                      <a16:colId xmlns:a16="http://schemas.microsoft.com/office/drawing/2014/main" val="11921137"/>
                    </a:ext>
                  </a:extLst>
                </a:gridCol>
                <a:gridCol w="3904218">
                  <a:extLst>
                    <a:ext uri="{9D8B030D-6E8A-4147-A177-3AD203B41FA5}">
                      <a16:colId xmlns:a16="http://schemas.microsoft.com/office/drawing/2014/main" val="1398357598"/>
                    </a:ext>
                  </a:extLst>
                </a:gridCol>
              </a:tblGrid>
              <a:tr h="687897">
                <a:tc>
                  <a:txBody>
                    <a:bodyPr/>
                    <a:lstStyle/>
                    <a:p>
                      <a:pPr algn="l" fontAlgn="ctr"/>
                      <a:r>
                        <a:rPr lang="tr-TR" dirty="0">
                          <a:effectLst/>
                        </a:rPr>
                        <a:t>Güz Yarıyılı Yeterlik Yazılı Sınavı</a:t>
                      </a:r>
                    </a:p>
                  </a:txBody>
                  <a:tcPr anchor="ctr"/>
                </a:tc>
                <a:tc>
                  <a:txBody>
                    <a:bodyPr/>
                    <a:lstStyle/>
                    <a:p>
                      <a:pPr algn="ctr" fontAlgn="ctr"/>
                      <a:r>
                        <a:rPr lang="tr-TR" dirty="0">
                          <a:effectLst/>
                        </a:rPr>
                        <a:t>18.01.2024</a:t>
                      </a:r>
                    </a:p>
                  </a:txBody>
                  <a:tcPr anchor="ctr"/>
                </a:tc>
                <a:extLst>
                  <a:ext uri="{0D108BD9-81ED-4DB2-BD59-A6C34878D82A}">
                    <a16:rowId xmlns:a16="http://schemas.microsoft.com/office/drawing/2014/main" val="112872121"/>
                  </a:ext>
                </a:extLst>
              </a:tr>
              <a:tr h="687897">
                <a:tc>
                  <a:txBody>
                    <a:bodyPr/>
                    <a:lstStyle/>
                    <a:p>
                      <a:pPr algn="l" fontAlgn="ctr"/>
                      <a:r>
                        <a:rPr lang="tr-TR" dirty="0">
                          <a:effectLst/>
                        </a:rPr>
                        <a:t>Güz Yarıyılı Yeterlik Sözlü Sınavı</a:t>
                      </a:r>
                    </a:p>
                  </a:txBody>
                  <a:tcPr anchor="ctr"/>
                </a:tc>
                <a:tc>
                  <a:txBody>
                    <a:bodyPr/>
                    <a:lstStyle/>
                    <a:p>
                      <a:pPr algn="ctr" fontAlgn="ctr"/>
                      <a:r>
                        <a:rPr lang="tr-TR" dirty="0">
                          <a:effectLst/>
                        </a:rPr>
                        <a:t>22.01.2024</a:t>
                      </a:r>
                    </a:p>
                  </a:txBody>
                  <a:tcPr anchor="ctr"/>
                </a:tc>
                <a:extLst>
                  <a:ext uri="{0D108BD9-81ED-4DB2-BD59-A6C34878D82A}">
                    <a16:rowId xmlns:a16="http://schemas.microsoft.com/office/drawing/2014/main" val="1345332964"/>
                  </a:ext>
                </a:extLst>
              </a:tr>
            </a:tbl>
          </a:graphicData>
        </a:graphic>
      </p:graphicFrame>
    </p:spTree>
    <p:extLst>
      <p:ext uri="{BB962C8B-B14F-4D97-AF65-F5344CB8AC3E}">
        <p14:creationId xmlns:p14="http://schemas.microsoft.com/office/powerpoint/2010/main" val="369683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0655" y="6712517"/>
            <a:ext cx="330019" cy="315499"/>
          </a:xfrm>
        </p:spPr>
        <p:txBody>
          <a:bodyPr/>
          <a:lstStyle/>
          <a:p>
            <a:fld id="{2607D427-353C-DD47-9C57-CDC06D475577}" type="slidenum">
              <a:rPr lang="en-US" smtClean="0"/>
              <a:pPr/>
              <a:t>22</a:t>
            </a:fld>
            <a:endParaRPr lang="en-US" dirty="0"/>
          </a:p>
        </p:txBody>
      </p:sp>
      <p:sp>
        <p:nvSpPr>
          <p:cNvPr id="3" name="Title 2"/>
          <p:cNvSpPr>
            <a:spLocks noGrp="1"/>
          </p:cNvSpPr>
          <p:nvPr>
            <p:ph type="title"/>
          </p:nvPr>
        </p:nvSpPr>
        <p:spPr>
          <a:xfrm>
            <a:off x="154280" y="5148"/>
            <a:ext cx="8198459" cy="502852"/>
          </a:xfrm>
        </p:spPr>
        <p:txBody>
          <a:bodyPr>
            <a:normAutofit fontScale="90000"/>
          </a:bodyPr>
          <a:lstStyle/>
          <a:p>
            <a:r>
              <a:rPr lang="tr-TR" dirty="0"/>
              <a:t>Yeterlik Sınavı</a:t>
            </a:r>
            <a:endParaRPr lang="en-US" dirty="0"/>
          </a:p>
        </p:txBody>
      </p:sp>
      <p:sp>
        <p:nvSpPr>
          <p:cNvPr id="5" name="Rectangle 4"/>
          <p:cNvSpPr/>
          <p:nvPr/>
        </p:nvSpPr>
        <p:spPr>
          <a:xfrm>
            <a:off x="154280" y="1301750"/>
            <a:ext cx="2163470"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Her Doktora programı kendi yeterlik sınavı komitesini kurar. Bu komite öğrencinin aldığı derslere göre alt komiteler oluşturur.</a:t>
            </a:r>
            <a:endParaRPr lang="en-US" dirty="0"/>
          </a:p>
        </p:txBody>
      </p:sp>
      <p:cxnSp>
        <p:nvCxnSpPr>
          <p:cNvPr id="7" name="Straight Arrow Connector 6"/>
          <p:cNvCxnSpPr/>
          <p:nvPr/>
        </p:nvCxnSpPr>
        <p:spPr>
          <a:xfrm>
            <a:off x="2428875" y="2381250"/>
            <a:ext cx="873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02000" y="1301750"/>
            <a:ext cx="2163470"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Alt komite yazılı sınavı organize eder.</a:t>
            </a:r>
            <a:endParaRPr lang="en-US" dirty="0"/>
          </a:p>
        </p:txBody>
      </p:sp>
      <p:sp>
        <p:nvSpPr>
          <p:cNvPr id="11" name="Rectangle 10"/>
          <p:cNvSpPr/>
          <p:nvPr/>
        </p:nvSpPr>
        <p:spPr>
          <a:xfrm>
            <a:off x="6551904" y="1325562"/>
            <a:ext cx="2306345" cy="2111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Alt komite sözlü sınavı organize eder.</a:t>
            </a:r>
            <a:endParaRPr lang="en-US" dirty="0"/>
          </a:p>
        </p:txBody>
      </p:sp>
      <p:cxnSp>
        <p:nvCxnSpPr>
          <p:cNvPr id="12" name="Straight Arrow Connector 11"/>
          <p:cNvCxnSpPr/>
          <p:nvPr/>
        </p:nvCxnSpPr>
        <p:spPr>
          <a:xfrm>
            <a:off x="5513095" y="2381250"/>
            <a:ext cx="873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996907" y="3413125"/>
            <a:ext cx="2765718" cy="3111500"/>
          </a:xfrm>
          <a:prstGeom prst="rect">
            <a:avLst/>
          </a:prstGeom>
          <a:solidFill>
            <a:schemeClr val="accent1">
              <a:lumMod val="10000"/>
              <a:lumOff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tr-TR" dirty="0">
                <a:solidFill>
                  <a:srgbClr val="232323"/>
                </a:solidFill>
              </a:rPr>
              <a:t>Yazılı sınav sorularını hazırlar.</a:t>
            </a:r>
            <a:endParaRPr lang="en-US" dirty="0">
              <a:solidFill>
                <a:srgbClr val="232323"/>
              </a:solidFill>
            </a:endParaRPr>
          </a:p>
          <a:p>
            <a:pPr marL="285750" indent="-285750">
              <a:buFont typeface="Arial"/>
              <a:buChar char="•"/>
            </a:pPr>
            <a:r>
              <a:rPr lang="tr-TR" dirty="0">
                <a:solidFill>
                  <a:srgbClr val="232323"/>
                </a:solidFill>
              </a:rPr>
              <a:t>Sınavı değerlendirir ve soru-cevap kağıdını imzalar. </a:t>
            </a:r>
            <a:endParaRPr lang="en-US" dirty="0">
              <a:solidFill>
                <a:srgbClr val="232323"/>
              </a:solidFill>
            </a:endParaRPr>
          </a:p>
          <a:p>
            <a:pPr marL="285750" indent="-285750">
              <a:buFont typeface="Arial"/>
              <a:buChar char="•"/>
            </a:pPr>
            <a:r>
              <a:rPr lang="tr-TR" dirty="0">
                <a:solidFill>
                  <a:srgbClr val="232323"/>
                </a:solidFill>
              </a:rPr>
              <a:t>Komite üyeleri fiziksel olarak orda olmak zorunda değildir. </a:t>
            </a:r>
            <a:endParaRPr lang="en-US" dirty="0">
              <a:solidFill>
                <a:srgbClr val="232323"/>
              </a:solidFill>
            </a:endParaRPr>
          </a:p>
          <a:p>
            <a:pPr marL="285750" indent="-285750">
              <a:buFont typeface="Arial"/>
              <a:buChar char="•"/>
            </a:pPr>
            <a:r>
              <a:rPr lang="tr-TR" dirty="0">
                <a:solidFill>
                  <a:srgbClr val="232323"/>
                </a:solidFill>
              </a:rPr>
              <a:t>Yazılı sınav bütün öğrenciler için aynı gün olmalıdır.</a:t>
            </a:r>
            <a:endParaRPr lang="en-US" dirty="0">
              <a:solidFill>
                <a:srgbClr val="232323"/>
              </a:solidFill>
            </a:endParaRPr>
          </a:p>
        </p:txBody>
      </p:sp>
      <p:sp>
        <p:nvSpPr>
          <p:cNvPr id="17" name="Rectangle 16"/>
          <p:cNvSpPr/>
          <p:nvPr/>
        </p:nvSpPr>
        <p:spPr>
          <a:xfrm>
            <a:off x="6096000" y="3413125"/>
            <a:ext cx="2984500" cy="2698750"/>
          </a:xfrm>
          <a:prstGeom prst="rect">
            <a:avLst/>
          </a:prstGeom>
          <a:solidFill>
            <a:schemeClr val="accent1">
              <a:lumMod val="10000"/>
              <a:lumOff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tr-TR" dirty="0">
                <a:solidFill>
                  <a:srgbClr val="232323"/>
                </a:solidFill>
              </a:rPr>
              <a:t>Eğer öğrenci başarılı ise aynı veya farklı bir alt komite sözlü sınavı yapabilir</a:t>
            </a:r>
            <a:endParaRPr lang="en-US" dirty="0">
              <a:solidFill>
                <a:srgbClr val="232323"/>
              </a:solidFill>
            </a:endParaRPr>
          </a:p>
          <a:p>
            <a:pPr marL="285750" indent="-285750">
              <a:buFont typeface="Arial"/>
              <a:buChar char="•"/>
            </a:pPr>
            <a:r>
              <a:rPr lang="tr-TR" dirty="0">
                <a:solidFill>
                  <a:srgbClr val="232323"/>
                </a:solidFill>
              </a:rPr>
              <a:t>Komite üyeleri fiziksel olarak orada olmak zorundadır</a:t>
            </a:r>
            <a:endParaRPr lang="en-US" dirty="0">
              <a:solidFill>
                <a:srgbClr val="232323"/>
              </a:solidFill>
            </a:endParaRPr>
          </a:p>
          <a:p>
            <a:pPr marL="285750" indent="-285750">
              <a:buFont typeface="Arial"/>
              <a:buChar char="•"/>
            </a:pPr>
            <a:r>
              <a:rPr lang="tr-TR" dirty="0">
                <a:solidFill>
                  <a:srgbClr val="232323"/>
                </a:solidFill>
              </a:rPr>
              <a:t>Son kararı onlar verir</a:t>
            </a:r>
            <a:endParaRPr lang="en-US" dirty="0">
              <a:solidFill>
                <a:srgbClr val="232323"/>
              </a:solidFill>
            </a:endParaRPr>
          </a:p>
        </p:txBody>
      </p:sp>
      <p:sp>
        <p:nvSpPr>
          <p:cNvPr id="18" name="Rectangle 17"/>
          <p:cNvSpPr/>
          <p:nvPr/>
        </p:nvSpPr>
        <p:spPr>
          <a:xfrm>
            <a:off x="3492500" y="130968"/>
            <a:ext cx="5143499" cy="94853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solidFill>
                  <a:schemeClr val="accent4">
                    <a:lumMod val="50000"/>
                  </a:schemeClr>
                </a:solidFill>
              </a:rPr>
              <a:t>Alt komitede öğrencinin danışmanı da bulunur</a:t>
            </a:r>
            <a:endParaRPr lang="en-US" dirty="0">
              <a:solidFill>
                <a:schemeClr val="accent4">
                  <a:lumMod val="50000"/>
                </a:schemeClr>
              </a:solidFill>
            </a:endParaRPr>
          </a:p>
        </p:txBody>
      </p:sp>
    </p:spTree>
    <p:extLst>
      <p:ext uri="{BB962C8B-B14F-4D97-AF65-F5344CB8AC3E}">
        <p14:creationId xmlns:p14="http://schemas.microsoft.com/office/powerpoint/2010/main" val="208865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23</a:t>
            </a:fld>
            <a:endParaRPr lang="en-US" dirty="0"/>
          </a:p>
        </p:txBody>
      </p:sp>
      <p:sp>
        <p:nvSpPr>
          <p:cNvPr id="3" name="Title 2"/>
          <p:cNvSpPr>
            <a:spLocks noGrp="1"/>
          </p:cNvSpPr>
          <p:nvPr>
            <p:ph type="title"/>
          </p:nvPr>
        </p:nvSpPr>
        <p:spPr>
          <a:xfrm>
            <a:off x="177775" y="1"/>
            <a:ext cx="8835596" cy="753292"/>
          </a:xfrm>
        </p:spPr>
        <p:txBody>
          <a:bodyPr>
            <a:noAutofit/>
          </a:bodyPr>
          <a:lstStyle/>
          <a:p>
            <a:r>
              <a:rPr lang="tr-TR" sz="2400" dirty="0">
                <a:solidFill>
                  <a:srgbClr val="002060"/>
                </a:solidFill>
              </a:rPr>
              <a:t>Elektrik-Elektronik Mühendisliği ve Siber Sistemler </a:t>
            </a:r>
            <a:r>
              <a:rPr lang="en-US" sz="2400" dirty="0" err="1">
                <a:solidFill>
                  <a:srgbClr val="002060"/>
                </a:solidFill>
              </a:rPr>
              <a:t>Programı</a:t>
            </a:r>
            <a:r>
              <a:rPr lang="en-US" sz="2400" dirty="0">
                <a:solidFill>
                  <a:srgbClr val="002060"/>
                </a:solidFill>
              </a:rPr>
              <a:t> </a:t>
            </a:r>
            <a:r>
              <a:rPr lang="tr-TR" sz="2400" dirty="0"/>
              <a:t>için Yeterlilik Sınavı</a:t>
            </a:r>
            <a:endParaRPr lang="en-US" sz="2400" dirty="0"/>
          </a:p>
        </p:txBody>
      </p:sp>
      <p:sp>
        <p:nvSpPr>
          <p:cNvPr id="4" name="Content Placeholder 3"/>
          <p:cNvSpPr>
            <a:spLocks noGrp="1"/>
          </p:cNvSpPr>
          <p:nvPr>
            <p:ph sz="quarter" idx="11"/>
          </p:nvPr>
        </p:nvSpPr>
        <p:spPr>
          <a:xfrm>
            <a:off x="307354" y="706921"/>
            <a:ext cx="8199437" cy="4975397"/>
          </a:xfrm>
        </p:spPr>
        <p:txBody>
          <a:bodyPr>
            <a:noAutofit/>
          </a:bodyPr>
          <a:lstStyle/>
          <a:p>
            <a:r>
              <a:rPr lang="tr-TR" sz="2000" dirty="0"/>
              <a:t>Yeterlik Sınavı komitesi danışmanın da içinde olduğu 5 üyeden oluşur (2 kurum dışı, 2 kurum  içi üye).</a:t>
            </a:r>
            <a:endParaRPr lang="en-US" sz="2000" dirty="0"/>
          </a:p>
          <a:p>
            <a:endParaRPr lang="en-US" sz="2000" dirty="0"/>
          </a:p>
          <a:p>
            <a:r>
              <a:rPr lang="tr-TR" sz="2000" b="1" dirty="0"/>
              <a:t>Yazılı sınav</a:t>
            </a:r>
            <a:r>
              <a:rPr lang="en-US" sz="2000" b="1" dirty="0"/>
              <a:t>:</a:t>
            </a:r>
          </a:p>
          <a:p>
            <a:pPr lvl="1"/>
            <a:r>
              <a:rPr lang="tr-TR" sz="2000" dirty="0"/>
              <a:t>Öğrenciler araştırma alanları ile ilgili literatür taraması hazırlar.</a:t>
            </a:r>
            <a:endParaRPr lang="en-US" sz="2000" dirty="0"/>
          </a:p>
          <a:p>
            <a:pPr lvl="1"/>
            <a:r>
              <a:rPr lang="tr-TR" sz="2000" dirty="0"/>
              <a:t>Sözlü sınavdan 2 hafta önce öğrenciler literatür taramasını komite üyelerine verir.</a:t>
            </a:r>
            <a:endParaRPr lang="en-US" sz="2000" dirty="0"/>
          </a:p>
          <a:p>
            <a:pPr lvl="1"/>
            <a:r>
              <a:rPr lang="tr-TR" sz="2000" dirty="0"/>
              <a:t>Literatür taramasının değerlendirilmesi</a:t>
            </a:r>
            <a:r>
              <a:rPr lang="en-US" sz="2000" dirty="0"/>
              <a:t>: </a:t>
            </a:r>
            <a:r>
              <a:rPr lang="tr-TR" sz="2000" dirty="0"/>
              <a:t>Danışman %60’ını, komite üyeleri %40’ını değerlendirir.</a:t>
            </a:r>
            <a:endParaRPr lang="en-US" sz="2000" dirty="0"/>
          </a:p>
          <a:p>
            <a:pPr lvl="1"/>
            <a:r>
              <a:rPr lang="tr-TR" sz="2000" dirty="0"/>
              <a:t>Sözlü sınava geçmek için %75’lik başarı gerekir</a:t>
            </a:r>
            <a:endParaRPr lang="en-US" sz="2000" dirty="0"/>
          </a:p>
          <a:p>
            <a:pPr lvl="1"/>
            <a:endParaRPr lang="en-US" sz="2000" dirty="0"/>
          </a:p>
          <a:p>
            <a:pPr marL="342900" lvl="1" indent="-342900">
              <a:buFont typeface="Wingdings" panose="05000000000000000000" pitchFamily="2" charset="2"/>
              <a:buChar char="§"/>
            </a:pPr>
            <a:r>
              <a:rPr lang="tr-TR" sz="2000" b="1" dirty="0"/>
              <a:t>Sözlü Sınav</a:t>
            </a:r>
            <a:r>
              <a:rPr lang="en-US" sz="2000" b="1" dirty="0"/>
              <a:t>:</a:t>
            </a:r>
          </a:p>
          <a:p>
            <a:pPr marL="971550" lvl="2" indent="-342900">
              <a:buFont typeface="Wingdings" panose="05000000000000000000" pitchFamily="2" charset="2"/>
              <a:buChar char="§"/>
            </a:pPr>
            <a:r>
              <a:rPr lang="tr-TR" sz="2000" dirty="0"/>
              <a:t>Öğrenciler literatür taramasını verdikleri komite üyelerine 30 dakikalık sunum yaparlar.</a:t>
            </a:r>
            <a:endParaRPr lang="en-US" sz="2000" dirty="0"/>
          </a:p>
          <a:p>
            <a:pPr marL="971550" lvl="2" indent="-342900">
              <a:buFont typeface="Wingdings" panose="05000000000000000000" pitchFamily="2" charset="2"/>
              <a:buChar char="§"/>
            </a:pPr>
            <a:r>
              <a:rPr lang="tr-TR" sz="2000" dirty="0"/>
              <a:t>Sunumdan sonra sınav soru-cevap şeklinde devam eder.</a:t>
            </a:r>
            <a:endParaRPr lang="en-US" sz="2000" dirty="0"/>
          </a:p>
        </p:txBody>
      </p:sp>
    </p:spTree>
    <p:extLst>
      <p:ext uri="{BB962C8B-B14F-4D97-AF65-F5344CB8AC3E}">
        <p14:creationId xmlns:p14="http://schemas.microsoft.com/office/powerpoint/2010/main" val="282163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4B304-C339-164E-B003-73119792A741}"/>
              </a:ext>
            </a:extLst>
          </p:cNvPr>
          <p:cNvSpPr>
            <a:spLocks noGrp="1"/>
          </p:cNvSpPr>
          <p:nvPr>
            <p:ph type="sldNum" sz="quarter" idx="10"/>
          </p:nvPr>
        </p:nvSpPr>
        <p:spPr/>
        <p:txBody>
          <a:bodyPr/>
          <a:lstStyle/>
          <a:p>
            <a:fld id="{2607D427-353C-DD47-9C57-CDC06D475577}" type="slidenum">
              <a:rPr lang="en-US" smtClean="0"/>
              <a:pPr/>
              <a:t>24</a:t>
            </a:fld>
            <a:endParaRPr lang="en-US" dirty="0"/>
          </a:p>
        </p:txBody>
      </p:sp>
      <p:sp>
        <p:nvSpPr>
          <p:cNvPr id="5" name="Title 2">
            <a:extLst>
              <a:ext uri="{FF2B5EF4-FFF2-40B4-BE49-F238E27FC236}">
                <a16:creationId xmlns:a16="http://schemas.microsoft.com/office/drawing/2014/main" id="{8F86A371-FCD6-3D45-86C7-2012C5CC041F}"/>
              </a:ext>
            </a:extLst>
          </p:cNvPr>
          <p:cNvSpPr>
            <a:spLocks noGrp="1"/>
          </p:cNvSpPr>
          <p:nvPr>
            <p:ph type="title"/>
          </p:nvPr>
        </p:nvSpPr>
        <p:spPr>
          <a:xfrm>
            <a:off x="360655" y="243273"/>
            <a:ext cx="8198459" cy="538605"/>
          </a:xfrm>
        </p:spPr>
        <p:txBody>
          <a:bodyPr>
            <a:noAutofit/>
          </a:bodyPr>
          <a:lstStyle/>
          <a:p>
            <a:r>
              <a:rPr lang="tr-TR" sz="2400" dirty="0"/>
              <a:t>Biyomedikal Mühendisliği ve </a:t>
            </a:r>
            <a:r>
              <a:rPr lang="tr-TR" sz="2400" dirty="0" err="1"/>
              <a:t>Biyoenformatik</a:t>
            </a:r>
            <a:r>
              <a:rPr lang="tr-TR" sz="2400" dirty="0"/>
              <a:t> Programı için Yeterlik Sınavı</a:t>
            </a:r>
            <a:endParaRPr lang="en-US" sz="2400" dirty="0"/>
          </a:p>
        </p:txBody>
      </p:sp>
      <p:sp>
        <p:nvSpPr>
          <p:cNvPr id="6" name="Content Placeholder 3">
            <a:extLst>
              <a:ext uri="{FF2B5EF4-FFF2-40B4-BE49-F238E27FC236}">
                <a16:creationId xmlns:a16="http://schemas.microsoft.com/office/drawing/2014/main" id="{7FFD2BF5-0C60-AE44-804F-416423113E8F}"/>
              </a:ext>
            </a:extLst>
          </p:cNvPr>
          <p:cNvSpPr>
            <a:spLocks noGrp="1"/>
          </p:cNvSpPr>
          <p:nvPr>
            <p:ph sz="quarter" idx="11"/>
          </p:nvPr>
        </p:nvSpPr>
        <p:spPr>
          <a:xfrm>
            <a:off x="320606" y="782862"/>
            <a:ext cx="8199437" cy="5337433"/>
          </a:xfrm>
        </p:spPr>
        <p:txBody>
          <a:bodyPr>
            <a:noAutofit/>
          </a:bodyPr>
          <a:lstStyle/>
          <a:p>
            <a:r>
              <a:rPr lang="tr-TR" sz="1800" dirty="0"/>
              <a:t>Yeterlik Sınavı komitesi danışmanın da içinde olduğu 5 üyeden oluşur (2 kurum dışı, 2 kurum  içi üye).</a:t>
            </a:r>
          </a:p>
          <a:p>
            <a:pPr>
              <a:buFont typeface="Wingdings" panose="05000000000000000000" pitchFamily="2" charset="2"/>
              <a:buChar char="Ø"/>
            </a:pPr>
            <a:r>
              <a:rPr lang="tr-TR" sz="1800" b="1" dirty="0"/>
              <a:t>Yazılı Sınav</a:t>
            </a:r>
            <a:r>
              <a:rPr lang="en-US" sz="1800" b="1" dirty="0"/>
              <a:t>:</a:t>
            </a:r>
          </a:p>
          <a:p>
            <a:pPr marL="685800" lvl="1">
              <a:buFont typeface="Arial" panose="020B0604020202020204" pitchFamily="34" charset="0"/>
              <a:buChar char="•"/>
            </a:pPr>
            <a:r>
              <a:rPr lang="tr-TR" sz="1800" dirty="0">
                <a:solidFill>
                  <a:srgbClr val="333333"/>
                </a:solidFill>
              </a:rPr>
              <a:t>Öğrenci programını için belirlenmiş listeden  2 tane konu seçer.</a:t>
            </a:r>
            <a:endParaRPr lang="en-US" sz="1800" dirty="0"/>
          </a:p>
          <a:p>
            <a:pPr marL="685800" lvl="1">
              <a:buFont typeface="Arial" panose="020B0604020202020204" pitchFamily="34" charset="0"/>
              <a:buChar char="•"/>
            </a:pPr>
            <a:r>
              <a:rPr lang="en-US" sz="1800" dirty="0"/>
              <a:t>6 </a:t>
            </a:r>
            <a:r>
              <a:rPr lang="tr-TR" sz="1800" dirty="0"/>
              <a:t>soru</a:t>
            </a:r>
            <a:r>
              <a:rPr lang="en-US" sz="1800" dirty="0"/>
              <a:t> (3</a:t>
            </a:r>
            <a:r>
              <a:rPr lang="tr-TR" sz="1800" dirty="0"/>
              <a:t>S</a:t>
            </a:r>
            <a:r>
              <a:rPr lang="en-US" sz="1800" dirty="0"/>
              <a:t>/</a:t>
            </a:r>
            <a:r>
              <a:rPr lang="tr-TR" sz="1800" dirty="0"/>
              <a:t>ders</a:t>
            </a:r>
            <a:r>
              <a:rPr lang="en-US" sz="1800" dirty="0"/>
              <a:t> </a:t>
            </a:r>
            <a:r>
              <a:rPr lang="en-US" sz="1800" dirty="0" err="1"/>
              <a:t>sorulur</a:t>
            </a:r>
            <a:r>
              <a:rPr lang="en-US" sz="1800" dirty="0"/>
              <a:t> </a:t>
            </a:r>
            <a:r>
              <a:rPr lang="en-US" sz="1800" dirty="0" err="1"/>
              <a:t>ve</a:t>
            </a:r>
            <a:r>
              <a:rPr lang="en-US" sz="1800" dirty="0"/>
              <a:t> </a:t>
            </a:r>
            <a:r>
              <a:rPr lang="en-US" sz="1800" dirty="0" err="1"/>
              <a:t>en</a:t>
            </a:r>
            <a:r>
              <a:rPr lang="en-US" sz="1800" dirty="0"/>
              <a:t> </a:t>
            </a:r>
            <a:r>
              <a:rPr lang="en-US" sz="1800" dirty="0" err="1"/>
              <a:t>az</a:t>
            </a:r>
            <a:r>
              <a:rPr lang="en-US" sz="1800" dirty="0"/>
              <a:t> 2</a:t>
            </a:r>
            <a:r>
              <a:rPr lang="tr-TR" sz="1800" dirty="0"/>
              <a:t>S</a:t>
            </a:r>
            <a:r>
              <a:rPr lang="en-US" sz="1800" dirty="0"/>
              <a:t>/</a:t>
            </a:r>
            <a:r>
              <a:rPr lang="tr-TR" sz="1800" dirty="0"/>
              <a:t>ders</a:t>
            </a:r>
            <a:r>
              <a:rPr lang="en-US" sz="1800" dirty="0"/>
              <a:t> </a:t>
            </a:r>
            <a:r>
              <a:rPr lang="tr-TR" sz="1800" dirty="0"/>
              <a:t>cevaplanmalıdır</a:t>
            </a:r>
            <a:r>
              <a:rPr lang="en-US" sz="1800" dirty="0"/>
              <a:t>).</a:t>
            </a:r>
          </a:p>
          <a:p>
            <a:pPr marL="685800" lvl="1">
              <a:buFont typeface="Arial" panose="020B0604020202020204" pitchFamily="34" charset="0"/>
              <a:buChar char="•"/>
            </a:pPr>
            <a:r>
              <a:rPr lang="tr-TR" sz="1800" dirty="0"/>
              <a:t>Sözlü sınava geçmek için en az 75 almak gereklidir.</a:t>
            </a:r>
          </a:p>
          <a:p>
            <a:pPr marL="685800" lvl="1">
              <a:buFont typeface="Arial" panose="020B0604020202020204" pitchFamily="34" charset="0"/>
              <a:buChar char="•"/>
            </a:pPr>
            <a:endParaRPr lang="en-US" sz="1800" dirty="0"/>
          </a:p>
          <a:p>
            <a:pPr marL="0" indent="-400050">
              <a:buFont typeface="Wingdings" panose="05000000000000000000" pitchFamily="2" charset="2"/>
              <a:buChar char="Ø"/>
            </a:pPr>
            <a:r>
              <a:rPr lang="tr-TR" sz="1800" b="1" dirty="0"/>
              <a:t>Sözlü Sınav</a:t>
            </a:r>
            <a:r>
              <a:rPr lang="en-US" sz="1800" b="1" dirty="0"/>
              <a:t>:</a:t>
            </a:r>
          </a:p>
          <a:p>
            <a:pPr lvl="1">
              <a:buFont typeface="Wingdings" pitchFamily="2" charset="2"/>
              <a:buChar char="§"/>
            </a:pPr>
            <a:r>
              <a:rPr lang="tr-TR" sz="1800" dirty="0"/>
              <a:t>Öğrenciler araştırma alanları ile ilgili literatür taraması hazırlar.</a:t>
            </a:r>
            <a:endParaRPr lang="en-US" sz="1800" dirty="0"/>
          </a:p>
          <a:p>
            <a:pPr lvl="1">
              <a:buFont typeface="Wingdings" pitchFamily="2" charset="2"/>
              <a:buChar char="§"/>
            </a:pPr>
            <a:r>
              <a:rPr lang="tr-TR" sz="1800" dirty="0"/>
              <a:t>Sözlü sınavdan 2 hafta önce öğrenciler literatür taramasını komite üyelerine verir.</a:t>
            </a:r>
            <a:endParaRPr lang="en-US" sz="1800" dirty="0"/>
          </a:p>
          <a:p>
            <a:pPr lvl="1">
              <a:buFont typeface="Wingdings" pitchFamily="2" charset="2"/>
              <a:buChar char="§"/>
            </a:pPr>
            <a:r>
              <a:rPr lang="tr-TR" sz="1800" dirty="0"/>
              <a:t>Literatür taramasının değerlendirilmesi: Danışman %60’ını, komite üyeleri %40’ını değerlendirir.</a:t>
            </a:r>
            <a:endParaRPr lang="en-US" sz="1800" dirty="0"/>
          </a:p>
          <a:p>
            <a:pPr lvl="1">
              <a:buFont typeface="Wingdings" pitchFamily="2" charset="2"/>
              <a:buChar char="§"/>
            </a:pPr>
            <a:r>
              <a:rPr lang="tr-TR" sz="1800" dirty="0"/>
              <a:t>Literatür taraması sözlü sınav notunun %40’ını oluşturur.</a:t>
            </a:r>
            <a:endParaRPr lang="en-US" sz="1800" dirty="0"/>
          </a:p>
          <a:p>
            <a:pPr lvl="1">
              <a:buFont typeface="Wingdings" pitchFamily="2" charset="2"/>
              <a:buChar char="§"/>
            </a:pPr>
            <a:r>
              <a:rPr lang="tr-TR" sz="1800" dirty="0"/>
              <a:t>Öğrenciler literatür taramasını verdikleri komite üyelerine 30 dakikalık sunum yaparlar.</a:t>
            </a:r>
            <a:endParaRPr lang="en-US" sz="1800" dirty="0"/>
          </a:p>
          <a:p>
            <a:pPr lvl="1">
              <a:buFont typeface="Wingdings" pitchFamily="2" charset="2"/>
              <a:buChar char="§"/>
            </a:pPr>
            <a:r>
              <a:rPr lang="tr-TR" sz="1800" dirty="0"/>
              <a:t>Sunumdan sonra sınav soru-cevap şeklinde devam eder.</a:t>
            </a:r>
            <a:endParaRPr lang="en-US" sz="1800" dirty="0"/>
          </a:p>
        </p:txBody>
      </p:sp>
    </p:spTree>
    <p:extLst>
      <p:ext uri="{BB962C8B-B14F-4D97-AF65-F5344CB8AC3E}">
        <p14:creationId xmlns:p14="http://schemas.microsoft.com/office/powerpoint/2010/main" val="3520093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871F4-D705-4F41-8EE3-7F5124C93A98}"/>
              </a:ext>
            </a:extLst>
          </p:cNvPr>
          <p:cNvSpPr>
            <a:spLocks noGrp="1"/>
          </p:cNvSpPr>
          <p:nvPr>
            <p:ph type="sldNum" sz="quarter" idx="4"/>
          </p:nvPr>
        </p:nvSpPr>
        <p:spPr/>
        <p:txBody>
          <a:bodyPr/>
          <a:lstStyle/>
          <a:p>
            <a:fld id="{2607D427-353C-DD47-9C57-CDC06D475577}" type="slidenum">
              <a:rPr lang="en-US" smtClean="0"/>
              <a:pPr/>
              <a:t>25</a:t>
            </a:fld>
            <a:endParaRPr lang="en-US" dirty="0"/>
          </a:p>
        </p:txBody>
      </p:sp>
      <p:sp>
        <p:nvSpPr>
          <p:cNvPr id="5" name="Title 1">
            <a:extLst>
              <a:ext uri="{FF2B5EF4-FFF2-40B4-BE49-F238E27FC236}">
                <a16:creationId xmlns:a16="http://schemas.microsoft.com/office/drawing/2014/main" id="{2735ABD4-DA22-614A-B04A-51154EC081E5}"/>
              </a:ext>
            </a:extLst>
          </p:cNvPr>
          <p:cNvSpPr txBox="1">
            <a:spLocks/>
          </p:cNvSpPr>
          <p:nvPr/>
        </p:nvSpPr>
        <p:spPr>
          <a:xfrm>
            <a:off x="194734" y="212726"/>
            <a:ext cx="10515600" cy="515408"/>
          </a:xfrm>
          <a:prstGeom prst="rect">
            <a:avLst/>
          </a:prstGeom>
        </p:spPr>
        <p:txBody>
          <a:bodyPr>
            <a:normAutofit fontScale="97500" lnSpcReduction="10000"/>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dirty="0"/>
              <a:t>BMMB ders havuzu</a:t>
            </a:r>
            <a:endParaRPr lang="en-US" dirty="0"/>
          </a:p>
        </p:txBody>
      </p:sp>
      <p:graphicFrame>
        <p:nvGraphicFramePr>
          <p:cNvPr id="6" name="Table 5">
            <a:extLst>
              <a:ext uri="{FF2B5EF4-FFF2-40B4-BE49-F238E27FC236}">
                <a16:creationId xmlns:a16="http://schemas.microsoft.com/office/drawing/2014/main" id="{ABA1F123-A1C9-3941-B7CD-9A1D8D2AAADF}"/>
              </a:ext>
            </a:extLst>
          </p:cNvPr>
          <p:cNvGraphicFramePr>
            <a:graphicFrameLocks noGrp="1"/>
          </p:cNvGraphicFramePr>
          <p:nvPr>
            <p:extLst>
              <p:ext uri="{D42A27DB-BD31-4B8C-83A1-F6EECF244321}">
                <p14:modId xmlns:p14="http://schemas.microsoft.com/office/powerpoint/2010/main" val="4038630665"/>
              </p:ext>
            </p:extLst>
          </p:nvPr>
        </p:nvGraphicFramePr>
        <p:xfrm>
          <a:off x="230995" y="762320"/>
          <a:ext cx="8376701" cy="5089839"/>
        </p:xfrm>
        <a:graphic>
          <a:graphicData uri="http://schemas.openxmlformats.org/drawingml/2006/table">
            <a:tbl>
              <a:tblPr>
                <a:tableStyleId>{5C22544A-7EE6-4342-B048-85BDC9FD1C3A}</a:tableStyleId>
              </a:tblPr>
              <a:tblGrid>
                <a:gridCol w="552224">
                  <a:extLst>
                    <a:ext uri="{9D8B030D-6E8A-4147-A177-3AD203B41FA5}">
                      <a16:colId xmlns:a16="http://schemas.microsoft.com/office/drawing/2014/main" val="3522794498"/>
                    </a:ext>
                  </a:extLst>
                </a:gridCol>
                <a:gridCol w="3476681">
                  <a:extLst>
                    <a:ext uri="{9D8B030D-6E8A-4147-A177-3AD203B41FA5}">
                      <a16:colId xmlns:a16="http://schemas.microsoft.com/office/drawing/2014/main" val="1616090845"/>
                    </a:ext>
                  </a:extLst>
                </a:gridCol>
                <a:gridCol w="4347796">
                  <a:extLst>
                    <a:ext uri="{9D8B030D-6E8A-4147-A177-3AD203B41FA5}">
                      <a16:colId xmlns:a16="http://schemas.microsoft.com/office/drawing/2014/main" val="3833321664"/>
                    </a:ext>
                  </a:extLst>
                </a:gridCol>
              </a:tblGrid>
              <a:tr h="193487">
                <a:tc>
                  <a:txBody>
                    <a:bodyPr/>
                    <a:lstStyle/>
                    <a:p>
                      <a:pPr algn="l" fontAlgn="b"/>
                      <a:endParaRPr lang="en-US" sz="1200" b="0" i="0" u="none" strike="noStrike">
                        <a:solidFill>
                          <a:srgbClr val="000000"/>
                        </a:solidFill>
                        <a:effectLst/>
                        <a:latin typeface="Calibri" panose="020F0502020204030204" pitchFamily="34" charset="0"/>
                      </a:endParaRPr>
                    </a:p>
                  </a:txBody>
                  <a:tcPr marL="7785" marR="7785" marT="7785" marB="0" anchor="b"/>
                </a:tc>
                <a:tc>
                  <a:txBody>
                    <a:bodyPr/>
                    <a:lstStyle/>
                    <a:p>
                      <a:pPr algn="ctr" fontAlgn="ctr"/>
                      <a:r>
                        <a:rPr lang="tr-TR" sz="1200" b="1" u="none" strike="noStrike" dirty="0">
                          <a:effectLst/>
                        </a:rPr>
                        <a:t>Dersler</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tr-TR" sz="1200" b="1" u="none" strike="noStrike" dirty="0">
                          <a:effectLst/>
                        </a:rPr>
                        <a:t>Kaynak Kitaplar</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182864773"/>
                  </a:ext>
                </a:extLst>
              </a:tr>
              <a:tr h="1492593">
                <a:tc>
                  <a:txBody>
                    <a:bodyPr/>
                    <a:lstStyle/>
                    <a:p>
                      <a:pPr algn="ctr" fontAlgn="ctr"/>
                      <a:r>
                        <a:rPr lang="en-US" sz="1200" u="none" strike="noStrike">
                          <a:effectLst/>
                        </a:rPr>
                        <a:t>1</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i="0" u="none" strike="noStrike" dirty="0">
                          <a:solidFill>
                            <a:schemeClr val="dk1"/>
                          </a:solidFill>
                          <a:effectLst/>
                          <a:latin typeface="+mn-lt"/>
                        </a:rPr>
                        <a:t>Biyoloji</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*Molecular biology of THE CELL 5th edition by Bruce Alberts, Alexander Johnson, Julian Lewis, Martin Rafi Keith Roberts, and Peter Walter                                                                 </a:t>
                      </a:r>
                      <a:br>
                        <a:rPr lang="en-US" sz="1200" u="none" strike="noStrike" dirty="0">
                          <a:effectLst/>
                        </a:rPr>
                      </a:br>
                      <a:r>
                        <a:rPr lang="en-US" sz="1200" u="none" strike="noStrike" dirty="0">
                          <a:effectLst/>
                        </a:rPr>
                        <a:t>*Essential Cell Biology 4th edition by Bruce Alberts, Dennis Bray, Karen Hopkin,</a:t>
                      </a:r>
                      <a:br>
                        <a:rPr lang="en-US" sz="1200" u="none" strike="noStrike" dirty="0">
                          <a:effectLst/>
                        </a:rPr>
                      </a:br>
                      <a:r>
                        <a:rPr lang="en-US" sz="1200" u="none" strike="noStrike" dirty="0">
                          <a:effectLst/>
                        </a:rPr>
                        <a:t>Alexander Johnson, Julian Lewis, Martin Raff, Keith Roberts, and Peter Walter</a:t>
                      </a:r>
                      <a:br>
                        <a:rPr lang="en-US" sz="1200" u="none" strike="noStrike" dirty="0">
                          <a:effectLst/>
                        </a:rPr>
                      </a:br>
                      <a:r>
                        <a:rPr lang="en-US" sz="1200" u="none" strike="noStrike" dirty="0">
                          <a:effectLst/>
                        </a:rPr>
                        <a:t>*Medical Cell Biology Third edition edited by Steven R. Goodman</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213672606"/>
                  </a:ext>
                </a:extLst>
              </a:tr>
              <a:tr h="379073">
                <a:tc>
                  <a:txBody>
                    <a:bodyPr/>
                    <a:lstStyle/>
                    <a:p>
                      <a:pPr algn="ctr" fontAlgn="ctr"/>
                      <a:r>
                        <a:rPr lang="en-US" sz="1200" u="none" strike="noStrike">
                          <a:effectLst/>
                        </a:rPr>
                        <a:t>2</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b="0" i="0" u="none" strike="noStrike" dirty="0">
                          <a:solidFill>
                            <a:schemeClr val="tx1"/>
                          </a:solidFill>
                          <a:effectLst/>
                          <a:latin typeface="+mn-lt"/>
                        </a:rPr>
                        <a:t>Lineer</a:t>
                      </a:r>
                      <a:r>
                        <a:rPr lang="tr-TR" sz="1200" b="0" i="0" u="none" strike="noStrike" baseline="0" dirty="0">
                          <a:solidFill>
                            <a:schemeClr val="tx1"/>
                          </a:solidFill>
                          <a:effectLst/>
                          <a:latin typeface="+mn-lt"/>
                        </a:rPr>
                        <a:t> Cebir</a:t>
                      </a:r>
                      <a:endParaRPr lang="en-US" sz="1200" b="0" i="0" u="none" strike="noStrike" dirty="0">
                        <a:solidFill>
                          <a:schemeClr val="tx1"/>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 Elementary Linear Algebra by </a:t>
                      </a:r>
                      <a:r>
                        <a:rPr lang="en-US" sz="1200" u="none" strike="noStrike" dirty="0" err="1">
                          <a:effectLst/>
                        </a:rPr>
                        <a:t>Bernand</a:t>
                      </a:r>
                      <a:r>
                        <a:rPr lang="en-US" sz="1200" u="none" strike="noStrike" dirty="0">
                          <a:effectLst/>
                        </a:rPr>
                        <a:t> </a:t>
                      </a:r>
                      <a:r>
                        <a:rPr lang="en-US" sz="1200" u="none" strike="noStrike" dirty="0" err="1">
                          <a:effectLst/>
                        </a:rPr>
                        <a:t>Kolman</a:t>
                      </a:r>
                      <a:r>
                        <a:rPr lang="en-US" sz="1200" u="none" strike="noStrike" dirty="0">
                          <a:effectLst/>
                        </a:rPr>
                        <a:t> and David R. Hill</a:t>
                      </a:r>
                      <a:br>
                        <a:rPr lang="en-US" sz="1200" u="none" strike="noStrike" dirty="0">
                          <a:effectLst/>
                        </a:rPr>
                      </a:br>
                      <a:r>
                        <a:rPr lang="en-US" sz="1200" u="none" strike="noStrike" dirty="0">
                          <a:effectLst/>
                        </a:rPr>
                        <a:t>(9th edition)</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137590345"/>
                  </a:ext>
                </a:extLst>
              </a:tr>
              <a:tr h="379073">
                <a:tc>
                  <a:txBody>
                    <a:bodyPr/>
                    <a:lstStyle/>
                    <a:p>
                      <a:pPr algn="ctr" fontAlgn="ctr"/>
                      <a:r>
                        <a:rPr lang="en-US" sz="1200" u="none" strike="noStrike">
                          <a:effectLst/>
                        </a:rPr>
                        <a:t>3</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u="none" strike="noStrike" dirty="0">
                          <a:effectLst/>
                        </a:rPr>
                        <a:t>Devre Teorisi</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Fundamentals of Electric Circuits by Charles K Alexander, Matthew </a:t>
                      </a:r>
                      <a:r>
                        <a:rPr lang="en-US" sz="1200" u="none" strike="noStrike" dirty="0" err="1">
                          <a:effectLst/>
                        </a:rPr>
                        <a:t>Sadiku</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4011409138"/>
                  </a:ext>
                </a:extLst>
              </a:tr>
              <a:tr h="564660">
                <a:tc>
                  <a:txBody>
                    <a:bodyPr/>
                    <a:lstStyle/>
                    <a:p>
                      <a:pPr algn="ctr" fontAlgn="ctr"/>
                      <a:r>
                        <a:rPr lang="en-US" sz="1200" u="none" strike="noStrike">
                          <a:effectLst/>
                        </a:rPr>
                        <a:t>4</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u="none" strike="noStrike" dirty="0">
                          <a:effectLst/>
                        </a:rPr>
                        <a:t>Biyomedikal </a:t>
                      </a:r>
                      <a:r>
                        <a:rPr lang="tr-TR" sz="1200" u="none" strike="noStrike" dirty="0" err="1">
                          <a:effectLst/>
                        </a:rPr>
                        <a:t>Enstrümantasyon</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*Introduction to Biomedical Equipment Technology, Fourth Edition,  Joseph J. </a:t>
                      </a:r>
                      <a:r>
                        <a:rPr lang="en-US" sz="1200" u="none" strike="noStrike" dirty="0" err="1">
                          <a:effectLst/>
                        </a:rPr>
                        <a:t>Carr</a:t>
                      </a:r>
                      <a:r>
                        <a:rPr lang="en-US" sz="1200" u="none" strike="noStrike" dirty="0">
                          <a:effectLst/>
                        </a:rPr>
                        <a:t>, John M. Brown</a:t>
                      </a:r>
                      <a:br>
                        <a:rPr lang="en-US" sz="1200" u="none" strike="noStrike" dirty="0">
                          <a:effectLst/>
                        </a:rPr>
                      </a:br>
                      <a:r>
                        <a:rPr lang="en-US" sz="1200" u="none" strike="noStrike" dirty="0">
                          <a:effectLst/>
                        </a:rPr>
                        <a:t>*Medical </a:t>
                      </a:r>
                      <a:r>
                        <a:rPr lang="en-US" sz="1200" u="none" strike="noStrike" dirty="0" err="1">
                          <a:effectLst/>
                        </a:rPr>
                        <a:t>Instrumentation,Application</a:t>
                      </a:r>
                      <a:r>
                        <a:rPr lang="en-US" sz="1200" u="none" strike="noStrike" dirty="0">
                          <a:effectLst/>
                        </a:rPr>
                        <a:t> and </a:t>
                      </a:r>
                      <a:r>
                        <a:rPr lang="en-US" sz="1200" u="none" strike="noStrike" dirty="0" err="1">
                          <a:effectLst/>
                        </a:rPr>
                        <a:t>Design,John</a:t>
                      </a:r>
                      <a:r>
                        <a:rPr lang="en-US" sz="1200" u="none" strike="noStrike" dirty="0">
                          <a:effectLst/>
                        </a:rPr>
                        <a:t> C.  Webster                                                                   </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213154572"/>
                  </a:ext>
                </a:extLst>
              </a:tr>
              <a:tr h="379073">
                <a:tc>
                  <a:txBody>
                    <a:bodyPr/>
                    <a:lstStyle/>
                    <a:p>
                      <a:pPr algn="ctr" fontAlgn="ctr"/>
                      <a:r>
                        <a:rPr lang="en-US" sz="1200" u="none" strike="noStrike">
                          <a:effectLst/>
                        </a:rPr>
                        <a:t>5</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u="none" strike="noStrike" dirty="0" err="1">
                          <a:effectLst/>
                        </a:rPr>
                        <a:t>Biyomalzemeler</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“Biomaterials Science: An Introduction to Materials in Medicine,</a:t>
                      </a:r>
                      <a:br>
                        <a:rPr lang="en-US" sz="1200" u="none" strike="noStrike" dirty="0">
                          <a:effectLst/>
                        </a:rPr>
                      </a:br>
                      <a:r>
                        <a:rPr lang="en-US" sz="1200" u="none" strike="noStrike" dirty="0">
                          <a:effectLst/>
                        </a:rPr>
                        <a:t> B.D. Ratner, A.S. Hoffman, F.J. Schoen, J.E. Lemans, Academic Press</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1860743910"/>
                  </a:ext>
                </a:extLst>
              </a:tr>
              <a:tr h="564660">
                <a:tc>
                  <a:txBody>
                    <a:bodyPr/>
                    <a:lstStyle/>
                    <a:p>
                      <a:pPr algn="ctr" fontAlgn="ctr"/>
                      <a:r>
                        <a:rPr lang="en-US" sz="1200" u="none" strike="noStrike">
                          <a:effectLst/>
                        </a:rPr>
                        <a:t>6</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u="none" strike="noStrike" dirty="0">
                          <a:effectLst/>
                        </a:rPr>
                        <a:t>Biyomekanik</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Nihat </a:t>
                      </a:r>
                      <a:r>
                        <a:rPr lang="en-US" sz="1200" u="none" strike="noStrike" dirty="0" err="1">
                          <a:effectLst/>
                        </a:rPr>
                        <a:t>Özkaya</a:t>
                      </a:r>
                      <a:r>
                        <a:rPr lang="en-US" sz="1200" u="none" strike="noStrike" dirty="0">
                          <a:effectLst/>
                        </a:rPr>
                        <a:t>, Margareta </a:t>
                      </a:r>
                      <a:r>
                        <a:rPr lang="en-US" sz="1200" u="none" strike="noStrike" dirty="0" err="1">
                          <a:effectLst/>
                        </a:rPr>
                        <a:t>Nordin</a:t>
                      </a:r>
                      <a:r>
                        <a:rPr lang="en-US" sz="1200" u="none" strike="noStrike" dirty="0">
                          <a:effectLst/>
                        </a:rPr>
                        <a:t>, David </a:t>
                      </a:r>
                      <a:r>
                        <a:rPr lang="en-US" sz="1200" u="none" strike="noStrike" dirty="0" err="1">
                          <a:effectLst/>
                        </a:rPr>
                        <a:t>Goldsheyder</a:t>
                      </a:r>
                      <a:r>
                        <a:rPr lang="en-US" sz="1200" u="none" strike="noStrike" dirty="0">
                          <a:effectLst/>
                        </a:rPr>
                        <a:t>, Dawn Leger:</a:t>
                      </a:r>
                      <a:br>
                        <a:rPr lang="en-US" sz="1200" u="none" strike="noStrike" dirty="0">
                          <a:effectLst/>
                        </a:rPr>
                      </a:br>
                      <a:r>
                        <a:rPr lang="en-US" sz="1200" u="none" strike="noStrike" dirty="0">
                          <a:effectLst/>
                        </a:rPr>
                        <a:t> Fundamentals of Biomechanics: Equilibrium, Motion, and Deformation, Springer, 2012</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148473130"/>
                  </a:ext>
                </a:extLst>
              </a:tr>
              <a:tr h="564660">
                <a:tc>
                  <a:txBody>
                    <a:bodyPr/>
                    <a:lstStyle/>
                    <a:p>
                      <a:pPr algn="ctr" fontAlgn="ctr"/>
                      <a:r>
                        <a:rPr lang="en-US" sz="1200" u="none" strike="noStrike">
                          <a:effectLst/>
                        </a:rPr>
                        <a:t>7</a:t>
                      </a:r>
                      <a:endParaRPr lang="en-US" sz="1200" b="1" i="0" u="none" strike="noStrike">
                        <a:solidFill>
                          <a:srgbClr val="002060"/>
                        </a:solidFill>
                        <a:effectLst/>
                        <a:latin typeface="Calibri" panose="020F0502020204030204" pitchFamily="34" charset="0"/>
                      </a:endParaRPr>
                    </a:p>
                  </a:txBody>
                  <a:tcPr marL="7785" marR="7785" marT="7785" marB="0" anchor="ctr"/>
                </a:tc>
                <a:tc>
                  <a:txBody>
                    <a:bodyPr/>
                    <a:lstStyle/>
                    <a:p>
                      <a:pPr algn="ctr" fontAlgn="ctr"/>
                      <a:r>
                        <a:rPr lang="tr-TR" sz="1200" u="none" strike="noStrike" dirty="0">
                          <a:effectLst/>
                        </a:rPr>
                        <a:t>Biyokimya</a:t>
                      </a:r>
                      <a:endParaRPr lang="en-US" sz="1200" b="1"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u="none" strike="noStrike" dirty="0">
                          <a:effectLst/>
                        </a:rPr>
                        <a:t>Principles of Biochemistry, 5th Edition Moran, Horton, Scrimgeour &amp; Perry</a:t>
                      </a:r>
                      <a:br>
                        <a:rPr lang="en-US" sz="1200" u="none" strike="noStrike" dirty="0">
                          <a:effectLst/>
                        </a:rPr>
                      </a:br>
                      <a:r>
                        <a:rPr lang="en-US" sz="1200" u="none" strike="noStrike" dirty="0">
                          <a:effectLst/>
                        </a:rPr>
                        <a:t>© 2012 Pearson ISBN-13: 9780321707338</a:t>
                      </a:r>
                      <a:endParaRPr lang="en-US" sz="1200" b="1"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2528918522"/>
                  </a:ext>
                </a:extLst>
              </a:tr>
              <a:tr h="379073">
                <a:tc>
                  <a:txBody>
                    <a:bodyPr/>
                    <a:lstStyle/>
                    <a:p>
                      <a:pPr algn="ctr" fontAlgn="ctr"/>
                      <a:r>
                        <a:rPr lang="en-US" sz="1200" b="0" i="0" u="none" strike="noStrike" dirty="0">
                          <a:solidFill>
                            <a:srgbClr val="002060"/>
                          </a:solidFill>
                          <a:effectLst/>
                          <a:latin typeface="Calibri" panose="020F0502020204030204" pitchFamily="34" charset="0"/>
                        </a:rPr>
                        <a:t>8</a:t>
                      </a:r>
                    </a:p>
                  </a:txBody>
                  <a:tcPr marL="7785" marR="7785" marT="7785" marB="0" anchor="ctr"/>
                </a:tc>
                <a:tc>
                  <a:txBody>
                    <a:bodyPr/>
                    <a:lstStyle/>
                    <a:p>
                      <a:pPr algn="ctr" fontAlgn="ctr"/>
                      <a:r>
                        <a:rPr lang="tr-TR" sz="1200" b="0" i="0" u="none" strike="noStrike" dirty="0">
                          <a:solidFill>
                            <a:srgbClr val="000000"/>
                          </a:solidFill>
                          <a:effectLst/>
                          <a:latin typeface="Calibri" panose="020F0502020204030204" pitchFamily="34" charset="0"/>
                        </a:rPr>
                        <a:t>Fizyoloji</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b="0" i="0" kern="1200" dirty="0">
                          <a:solidFill>
                            <a:schemeClr val="dk1"/>
                          </a:solidFill>
                          <a:effectLst/>
                          <a:latin typeface="+mn-lt"/>
                          <a:ea typeface="+mn-ea"/>
                          <a:cs typeface="+mn-cs"/>
                        </a:rPr>
                        <a:t>Prof. Dr. </a:t>
                      </a:r>
                      <a:r>
                        <a:rPr lang="en-US" sz="1200" b="0" i="0" kern="1200" dirty="0" err="1">
                          <a:solidFill>
                            <a:schemeClr val="dk1"/>
                          </a:solidFill>
                          <a:effectLst/>
                          <a:latin typeface="+mn-lt"/>
                          <a:ea typeface="+mn-ea"/>
                          <a:cs typeface="+mn-cs"/>
                        </a:rPr>
                        <a:t>Levent</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Ertuğrul</a:t>
                      </a:r>
                      <a:r>
                        <a:rPr lang="en-US" sz="1200" b="0" i="0" kern="1200" dirty="0">
                          <a:solidFill>
                            <a:schemeClr val="dk1"/>
                          </a:solidFill>
                          <a:effectLst/>
                          <a:latin typeface="+mn-lt"/>
                          <a:ea typeface="+mn-ea"/>
                          <a:cs typeface="+mn-cs"/>
                        </a:rPr>
                        <a:t>, Physiology (2012) 2. Arthur C. Guyton, John E. Hall, Medical Physiology 11th Edition (2007)</a:t>
                      </a:r>
                      <a:endParaRPr lang="en-US" sz="1200" b="0"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365932449"/>
                  </a:ext>
                </a:extLst>
              </a:tr>
              <a:tr h="193487">
                <a:tc>
                  <a:txBody>
                    <a:bodyPr/>
                    <a:lstStyle/>
                    <a:p>
                      <a:pPr algn="ctr" fontAlgn="ctr"/>
                      <a:r>
                        <a:rPr lang="en-US" sz="1200" b="0" i="0" u="none" strike="noStrike" dirty="0">
                          <a:solidFill>
                            <a:srgbClr val="002060"/>
                          </a:solidFill>
                          <a:effectLst/>
                          <a:latin typeface="Calibri" panose="020F0502020204030204" pitchFamily="34" charset="0"/>
                        </a:rPr>
                        <a:t>9</a:t>
                      </a:r>
                    </a:p>
                  </a:txBody>
                  <a:tcPr marL="7785" marR="7785" marT="7785" marB="0" anchor="ctr"/>
                </a:tc>
                <a:tc>
                  <a:txBody>
                    <a:bodyPr/>
                    <a:lstStyle/>
                    <a:p>
                      <a:pPr algn="ctr" fontAlgn="ctr"/>
                      <a:r>
                        <a:rPr lang="tr-TR" sz="1200" b="0" i="0" u="none" strike="noStrike" dirty="0">
                          <a:solidFill>
                            <a:srgbClr val="000000"/>
                          </a:solidFill>
                          <a:effectLst/>
                          <a:latin typeface="Calibri" panose="020F0502020204030204" pitchFamily="34" charset="0"/>
                        </a:rPr>
                        <a:t>Tıbbi</a:t>
                      </a:r>
                      <a:r>
                        <a:rPr lang="tr-TR" sz="1200" b="0" i="0" u="none" strike="noStrike" baseline="0" dirty="0">
                          <a:solidFill>
                            <a:srgbClr val="000000"/>
                          </a:solidFill>
                          <a:effectLst/>
                          <a:latin typeface="Calibri" panose="020F0502020204030204" pitchFamily="34" charset="0"/>
                        </a:rPr>
                        <a:t> Görüntüleme</a:t>
                      </a:r>
                      <a:endParaRPr lang="en-US" sz="1200" b="0" i="0" u="none" strike="noStrike" dirty="0">
                        <a:solidFill>
                          <a:srgbClr val="000000"/>
                        </a:solidFill>
                        <a:effectLst/>
                        <a:latin typeface="Calibri" panose="020F0502020204030204" pitchFamily="34" charset="0"/>
                      </a:endParaRPr>
                    </a:p>
                  </a:txBody>
                  <a:tcPr marL="7785" marR="7785" marT="7785" marB="0" anchor="ctr"/>
                </a:tc>
                <a:tc>
                  <a:txBody>
                    <a:bodyPr/>
                    <a:lstStyle/>
                    <a:p>
                      <a:pPr algn="ctr" fontAlgn="ctr"/>
                      <a:r>
                        <a:rPr lang="en-US" sz="1200" b="0" i="0" kern="1200" dirty="0">
                          <a:solidFill>
                            <a:schemeClr val="dk1"/>
                          </a:solidFill>
                          <a:effectLst/>
                          <a:latin typeface="+mn-lt"/>
                          <a:ea typeface="+mn-ea"/>
                          <a:cs typeface="+mn-cs"/>
                        </a:rPr>
                        <a:t>Fundamentals of Medical Imaging, Paul </a:t>
                      </a:r>
                      <a:r>
                        <a:rPr lang="en-US" sz="1200" b="0" i="0" kern="1200" dirty="0" err="1">
                          <a:solidFill>
                            <a:schemeClr val="dk1"/>
                          </a:solidFill>
                          <a:effectLst/>
                          <a:latin typeface="+mn-lt"/>
                          <a:ea typeface="+mn-ea"/>
                          <a:cs typeface="+mn-cs"/>
                        </a:rPr>
                        <a:t>Suetens</a:t>
                      </a:r>
                      <a:r>
                        <a:rPr lang="en-US" sz="1200" b="0" i="0" kern="1200" dirty="0">
                          <a:solidFill>
                            <a:schemeClr val="dk1"/>
                          </a:solidFill>
                          <a:effectLst/>
                          <a:latin typeface="+mn-lt"/>
                          <a:ea typeface="+mn-ea"/>
                          <a:cs typeface="+mn-cs"/>
                        </a:rPr>
                        <a:t>, Cambridge</a:t>
                      </a:r>
                      <a:endParaRPr lang="en-US" sz="1200" b="0" i="0" u="none" strike="noStrike" dirty="0">
                        <a:solidFill>
                          <a:srgbClr val="000000"/>
                        </a:solidFill>
                        <a:effectLst/>
                        <a:latin typeface="Calibri" panose="020F0502020204030204" pitchFamily="34" charset="0"/>
                      </a:endParaRPr>
                    </a:p>
                  </a:txBody>
                  <a:tcPr marL="7785" marR="7785" marT="7785" marB="0" anchor="ctr"/>
                </a:tc>
                <a:extLst>
                  <a:ext uri="{0D108BD9-81ED-4DB2-BD59-A6C34878D82A}">
                    <a16:rowId xmlns:a16="http://schemas.microsoft.com/office/drawing/2014/main" val="3912778317"/>
                  </a:ext>
                </a:extLst>
              </a:tr>
            </a:tbl>
          </a:graphicData>
        </a:graphic>
      </p:graphicFrame>
      <p:sp>
        <p:nvSpPr>
          <p:cNvPr id="7" name="TextBox 6">
            <a:extLst>
              <a:ext uri="{FF2B5EF4-FFF2-40B4-BE49-F238E27FC236}">
                <a16:creationId xmlns:a16="http://schemas.microsoft.com/office/drawing/2014/main" id="{90C2C3E9-6015-164E-8BCD-852540CEC932}"/>
              </a:ext>
            </a:extLst>
          </p:cNvPr>
          <p:cNvSpPr txBox="1"/>
          <p:nvPr/>
        </p:nvSpPr>
        <p:spPr>
          <a:xfrm>
            <a:off x="859809" y="5801881"/>
            <a:ext cx="5519331" cy="369332"/>
          </a:xfrm>
          <a:prstGeom prst="rect">
            <a:avLst/>
          </a:prstGeom>
          <a:noFill/>
        </p:spPr>
        <p:txBody>
          <a:bodyPr wrap="none" rtlCol="0">
            <a:spAutoFit/>
          </a:bodyPr>
          <a:lstStyle/>
          <a:p>
            <a:r>
              <a:rPr lang="en-US" dirty="0"/>
              <a:t>*</a:t>
            </a:r>
            <a:r>
              <a:rPr lang="tr-TR" dirty="0"/>
              <a:t>Öğrenciler yukarıdakilerden herhangi 2 tanesini seçebilir</a:t>
            </a:r>
            <a:endParaRPr lang="en-US" dirty="0"/>
          </a:p>
        </p:txBody>
      </p:sp>
    </p:spTree>
    <p:extLst>
      <p:ext uri="{BB962C8B-B14F-4D97-AF65-F5344CB8AC3E}">
        <p14:creationId xmlns:p14="http://schemas.microsoft.com/office/powerpoint/2010/main" val="131355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E30E2-C1B8-BF45-88A2-0151828C9412}"/>
              </a:ext>
            </a:extLst>
          </p:cNvPr>
          <p:cNvSpPr>
            <a:spLocks noGrp="1"/>
          </p:cNvSpPr>
          <p:nvPr>
            <p:ph type="sldNum" sz="quarter" idx="4"/>
          </p:nvPr>
        </p:nvSpPr>
        <p:spPr/>
        <p:txBody>
          <a:bodyPr/>
          <a:lstStyle/>
          <a:p>
            <a:fld id="{2607D427-353C-DD47-9C57-CDC06D475577}" type="slidenum">
              <a:rPr lang="en-US" smtClean="0"/>
              <a:pPr/>
              <a:t>26</a:t>
            </a:fld>
            <a:endParaRPr lang="en-US" dirty="0"/>
          </a:p>
        </p:txBody>
      </p:sp>
      <p:sp>
        <p:nvSpPr>
          <p:cNvPr id="3" name="Title 1">
            <a:extLst>
              <a:ext uri="{FF2B5EF4-FFF2-40B4-BE49-F238E27FC236}">
                <a16:creationId xmlns:a16="http://schemas.microsoft.com/office/drawing/2014/main" id="{D086B10C-51A0-E548-A3EC-B8DB02307132}"/>
              </a:ext>
            </a:extLst>
          </p:cNvPr>
          <p:cNvSpPr txBox="1">
            <a:spLocks/>
          </p:cNvSpPr>
          <p:nvPr/>
        </p:nvSpPr>
        <p:spPr>
          <a:xfrm>
            <a:off x="305444" y="587465"/>
            <a:ext cx="4796643" cy="549275"/>
          </a:xfrm>
          <a:prstGeom prst="rect">
            <a:avLst/>
          </a:prstGeom>
        </p:spPr>
        <p:txBody>
          <a:bodyPr>
            <a:normAutofit fontScale="97500"/>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dirty="0"/>
              <a:t>Biyoenformatik yolu</a:t>
            </a:r>
            <a:endParaRPr lang="en-US" dirty="0"/>
          </a:p>
        </p:txBody>
      </p:sp>
      <p:graphicFrame>
        <p:nvGraphicFramePr>
          <p:cNvPr id="4" name="Table 3">
            <a:extLst>
              <a:ext uri="{FF2B5EF4-FFF2-40B4-BE49-F238E27FC236}">
                <a16:creationId xmlns:a16="http://schemas.microsoft.com/office/drawing/2014/main" id="{27C4FAF7-A5C8-BD48-BB67-D3DD03A7B2A6}"/>
              </a:ext>
            </a:extLst>
          </p:cNvPr>
          <p:cNvGraphicFramePr>
            <a:graphicFrameLocks noGrp="1"/>
          </p:cNvGraphicFramePr>
          <p:nvPr>
            <p:extLst>
              <p:ext uri="{D42A27DB-BD31-4B8C-83A1-F6EECF244321}">
                <p14:modId xmlns:p14="http://schemas.microsoft.com/office/powerpoint/2010/main" val="2965173472"/>
              </p:ext>
            </p:extLst>
          </p:nvPr>
        </p:nvGraphicFramePr>
        <p:xfrm>
          <a:off x="-1" y="1376845"/>
          <a:ext cx="9144001" cy="3238500"/>
        </p:xfrm>
        <a:graphic>
          <a:graphicData uri="http://schemas.openxmlformats.org/drawingml/2006/table">
            <a:tbl>
              <a:tblPr>
                <a:tableStyleId>{5C22544A-7EE6-4342-B048-85BDC9FD1C3A}</a:tableStyleId>
              </a:tblPr>
              <a:tblGrid>
                <a:gridCol w="602808">
                  <a:extLst>
                    <a:ext uri="{9D8B030D-6E8A-4147-A177-3AD203B41FA5}">
                      <a16:colId xmlns:a16="http://schemas.microsoft.com/office/drawing/2014/main" val="4290140482"/>
                    </a:ext>
                  </a:extLst>
                </a:gridCol>
                <a:gridCol w="2558811">
                  <a:extLst>
                    <a:ext uri="{9D8B030D-6E8A-4147-A177-3AD203B41FA5}">
                      <a16:colId xmlns:a16="http://schemas.microsoft.com/office/drawing/2014/main" val="4166677937"/>
                    </a:ext>
                  </a:extLst>
                </a:gridCol>
                <a:gridCol w="5982382">
                  <a:extLst>
                    <a:ext uri="{9D8B030D-6E8A-4147-A177-3AD203B41FA5}">
                      <a16:colId xmlns:a16="http://schemas.microsoft.com/office/drawing/2014/main" val="456612032"/>
                    </a:ext>
                  </a:extLst>
                </a:gridCol>
              </a:tblGrid>
              <a:tr h="431800">
                <a:tc>
                  <a:txBody>
                    <a:bodyPr/>
                    <a:lstStyle/>
                    <a:p>
                      <a:pPr algn="ctr" fontAlgn="ctr"/>
                      <a:r>
                        <a:rPr lang="en-US" sz="1200" b="1" i="0" u="none" strike="noStrike" dirty="0">
                          <a:solidFill>
                            <a:srgbClr val="002060"/>
                          </a:solidFill>
                          <a:effectLst/>
                          <a:latin typeface="Calibri" panose="020F0502020204030204" pitchFamily="34" charset="0"/>
                        </a:rPr>
                        <a:t>10</a:t>
                      </a:r>
                    </a:p>
                  </a:txBody>
                  <a:tcPr marL="9525" marR="9525" marT="9525" marB="0" anchor="ctr"/>
                </a:tc>
                <a:tc>
                  <a:txBody>
                    <a:bodyPr/>
                    <a:lstStyle/>
                    <a:p>
                      <a:pPr algn="ctr" fontAlgn="ctr"/>
                      <a:r>
                        <a:rPr lang="tr-TR" sz="1200" u="none" strike="noStrike" dirty="0">
                          <a:effectLst/>
                        </a:rPr>
                        <a:t>Algoritmalar ve Teori</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Introduction to Algorithms, 3rd Edition 3rd Edition by Thomas H. Cormen, Charles E. Leiserson, Ronald L. Rivest, Clifford Stein</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72136403"/>
                  </a:ext>
                </a:extLst>
              </a:tr>
              <a:tr h="215900">
                <a:tc>
                  <a:txBody>
                    <a:bodyPr/>
                    <a:lstStyle/>
                    <a:p>
                      <a:pPr algn="ctr" fontAlgn="ctr"/>
                      <a:r>
                        <a:rPr lang="en-US" sz="1200" u="none" strike="noStrike" dirty="0">
                          <a:effectLst/>
                        </a:rPr>
                        <a:t>11</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Veri Yapıları ve Programlama Dilleri</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Data Structures and Algorithm Analysis in C++, 2nd edition by Mark Allen Weiss</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22060377"/>
                  </a:ext>
                </a:extLst>
              </a:tr>
              <a:tr h="431800">
                <a:tc>
                  <a:txBody>
                    <a:bodyPr/>
                    <a:lstStyle/>
                    <a:p>
                      <a:pPr algn="ctr" fontAlgn="ctr"/>
                      <a:r>
                        <a:rPr lang="en-US" sz="1200" u="none" strike="noStrike" dirty="0">
                          <a:effectLst/>
                        </a:rPr>
                        <a:t>12</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Veri tabanı Sistemleri</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Database systems: The complete book (2nd edition) by Hector Garcia-Molina,  Jeffrey D. Ullman and Jennifer Widom</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2442523"/>
                  </a:ext>
                </a:extLst>
              </a:tr>
              <a:tr h="431800">
                <a:tc>
                  <a:txBody>
                    <a:bodyPr/>
                    <a:lstStyle/>
                    <a:p>
                      <a:pPr algn="ctr" fontAlgn="ctr"/>
                      <a:r>
                        <a:rPr lang="en-US" sz="1200" u="none" strike="noStrike" dirty="0">
                          <a:effectLst/>
                        </a:rPr>
                        <a:t>13</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Ayrık Matematik</a:t>
                      </a:r>
                      <a:endParaRPr lang="en-US" sz="1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Concrete Mathematics: A foundation for Computer Science, 2nd Edition by Ronald L. Graham and Donald E. Knuth</a:t>
                      </a:r>
                      <a:endParaRPr lang="en-US" sz="12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4377426"/>
                  </a:ext>
                </a:extLst>
              </a:tr>
              <a:tr h="215900">
                <a:tc>
                  <a:txBody>
                    <a:bodyPr/>
                    <a:lstStyle/>
                    <a:p>
                      <a:pPr algn="ctr" fontAlgn="ctr"/>
                      <a:r>
                        <a:rPr lang="en-US" sz="1200" u="none" strike="noStrike" dirty="0">
                          <a:effectLst/>
                        </a:rPr>
                        <a:t>14</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Lineer</a:t>
                      </a:r>
                      <a:r>
                        <a:rPr lang="tr-TR" sz="1200" u="none" strike="noStrike" baseline="0" dirty="0">
                          <a:effectLst/>
                        </a:rPr>
                        <a:t> Cebir</a:t>
                      </a:r>
                      <a:endParaRPr lang="en-US" sz="1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Elementary Linear Algebra by Bernand Kolman and David R. Hill (9th edition)</a:t>
                      </a:r>
                      <a:endParaRPr lang="en-US" sz="12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6855327"/>
                  </a:ext>
                </a:extLst>
              </a:tr>
              <a:tr h="215900">
                <a:tc>
                  <a:txBody>
                    <a:bodyPr/>
                    <a:lstStyle/>
                    <a:p>
                      <a:pPr algn="ctr" fontAlgn="ctr"/>
                      <a:r>
                        <a:rPr lang="en-US" sz="1200" u="none" strike="noStrike" dirty="0">
                          <a:effectLst/>
                        </a:rPr>
                        <a:t>15</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Makine Öğrenmesi ve Örüntü Tanıma</a:t>
                      </a:r>
                      <a:endParaRPr lang="en-US" sz="1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Pattern Recognition and Machine Learning by    Christopher M. Bishop</a:t>
                      </a:r>
                      <a:endParaRPr lang="en-US" sz="12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9050770"/>
                  </a:ext>
                </a:extLst>
              </a:tr>
              <a:tr h="431800">
                <a:tc>
                  <a:txBody>
                    <a:bodyPr/>
                    <a:lstStyle/>
                    <a:p>
                      <a:pPr algn="ctr" fontAlgn="ctr"/>
                      <a:r>
                        <a:rPr lang="en-US" sz="1200" u="none" strike="noStrike" dirty="0">
                          <a:effectLst/>
                        </a:rPr>
                        <a:t>16</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Dağıtık Sistemler ve İşletim Sistemleri</a:t>
                      </a:r>
                      <a:endParaRPr lang="en-US" sz="1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Distributed Systems: Principles and Paradigms (2nd Edition) by Andrew S. Tanenbaum and Maarten Van Steen</a:t>
                      </a:r>
                      <a:endParaRPr lang="en-US" sz="12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076484"/>
                  </a:ext>
                </a:extLst>
              </a:tr>
              <a:tr h="215900">
                <a:tc>
                  <a:txBody>
                    <a:bodyPr/>
                    <a:lstStyle/>
                    <a:p>
                      <a:pPr algn="ctr" fontAlgn="ctr"/>
                      <a:r>
                        <a:rPr lang="en-US" sz="1200" u="none" strike="noStrike" dirty="0">
                          <a:effectLst/>
                        </a:rPr>
                        <a:t>17</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Biçimsel Diller ve </a:t>
                      </a:r>
                      <a:r>
                        <a:rPr lang="tr-TR" sz="1200" u="none" strike="noStrike" dirty="0" err="1">
                          <a:effectLst/>
                        </a:rPr>
                        <a:t>Automata</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82772016"/>
                  </a:ext>
                </a:extLst>
              </a:tr>
              <a:tr h="215900">
                <a:tc>
                  <a:txBody>
                    <a:bodyPr/>
                    <a:lstStyle/>
                    <a:p>
                      <a:pPr algn="ctr" fontAlgn="ctr"/>
                      <a:r>
                        <a:rPr lang="en-US" sz="1200" u="none" strike="noStrike" dirty="0">
                          <a:effectLst/>
                        </a:rPr>
                        <a:t>18</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Olasılık ve</a:t>
                      </a:r>
                      <a:r>
                        <a:rPr lang="tr-TR" sz="1200" u="none" strike="noStrike" baseline="0" dirty="0">
                          <a:effectLst/>
                        </a:rPr>
                        <a:t> İstatistik</a:t>
                      </a:r>
                      <a:endParaRPr lang="en-US" sz="1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a:t>
                      </a:r>
                      <a:endParaRPr lang="en-US" sz="1200" b="1" i="0" u="none" strike="noStrike">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5469508"/>
                  </a:ext>
                </a:extLst>
              </a:tr>
              <a:tr h="215900">
                <a:tc>
                  <a:txBody>
                    <a:bodyPr/>
                    <a:lstStyle/>
                    <a:p>
                      <a:pPr algn="ctr" fontAlgn="ctr"/>
                      <a:r>
                        <a:rPr lang="en-US" sz="1200" u="none" strike="noStrike" dirty="0">
                          <a:effectLst/>
                        </a:rPr>
                        <a:t>19</a:t>
                      </a:r>
                      <a:endParaRPr lang="en-US" sz="12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Grafik Teorisi ve bilgisayar Ağları</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Graph Theory by Reinhard Diestel</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97482112"/>
                  </a:ext>
                </a:extLst>
              </a:tr>
              <a:tr h="215900">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ctr"/>
                      <a:r>
                        <a:rPr lang="tr-TR" sz="1200" u="none" strike="noStrike" dirty="0">
                          <a:effectLst/>
                        </a:rPr>
                        <a:t>Bilgisayar Ağları</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3347831"/>
                  </a:ext>
                </a:extLst>
              </a:tr>
            </a:tbl>
          </a:graphicData>
        </a:graphic>
      </p:graphicFrame>
      <p:sp>
        <p:nvSpPr>
          <p:cNvPr id="5" name="TextBox 4">
            <a:extLst>
              <a:ext uri="{FF2B5EF4-FFF2-40B4-BE49-F238E27FC236}">
                <a16:creationId xmlns:a16="http://schemas.microsoft.com/office/drawing/2014/main" id="{F5E3539E-B635-5C46-B344-7E2603B37587}"/>
              </a:ext>
            </a:extLst>
          </p:cNvPr>
          <p:cNvSpPr txBox="1"/>
          <p:nvPr/>
        </p:nvSpPr>
        <p:spPr>
          <a:xfrm>
            <a:off x="409532" y="4949983"/>
            <a:ext cx="5599381" cy="369332"/>
          </a:xfrm>
          <a:prstGeom prst="rect">
            <a:avLst/>
          </a:prstGeom>
          <a:noFill/>
        </p:spPr>
        <p:txBody>
          <a:bodyPr wrap="square" rtlCol="0">
            <a:spAutoFit/>
          </a:bodyPr>
          <a:lstStyle/>
          <a:p>
            <a:r>
              <a:rPr lang="en-US" dirty="0"/>
              <a:t>*</a:t>
            </a:r>
            <a:r>
              <a:rPr lang="tr-TR" dirty="0"/>
              <a:t> Öğrenciler yukarıdakilerden herhangi 2 tanesini seçebilir</a:t>
            </a:r>
            <a:endParaRPr lang="en-US" dirty="0"/>
          </a:p>
        </p:txBody>
      </p:sp>
    </p:spTree>
    <p:extLst>
      <p:ext uri="{BB962C8B-B14F-4D97-AF65-F5344CB8AC3E}">
        <p14:creationId xmlns:p14="http://schemas.microsoft.com/office/powerpoint/2010/main" val="298228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71A2FF3-8F6F-4CBB-B17D-C3DB80DDDB5C}"/>
              </a:ext>
            </a:extLst>
          </p:cNvPr>
          <p:cNvSpPr>
            <a:spLocks noGrp="1"/>
          </p:cNvSpPr>
          <p:nvPr>
            <p:ph type="sldNum" sz="quarter" idx="4"/>
          </p:nvPr>
        </p:nvSpPr>
        <p:spPr/>
        <p:txBody>
          <a:bodyPr/>
          <a:lstStyle/>
          <a:p>
            <a:fld id="{2607D427-353C-DD47-9C57-CDC06D475577}" type="slidenum">
              <a:rPr lang="en-US" smtClean="0"/>
              <a:pPr/>
              <a:t>27</a:t>
            </a:fld>
            <a:endParaRPr lang="en-US" dirty="0"/>
          </a:p>
        </p:txBody>
      </p:sp>
      <p:sp>
        <p:nvSpPr>
          <p:cNvPr id="3" name="Metin kutusu 2">
            <a:extLst>
              <a:ext uri="{FF2B5EF4-FFF2-40B4-BE49-F238E27FC236}">
                <a16:creationId xmlns:a16="http://schemas.microsoft.com/office/drawing/2014/main" id="{D0A72F9C-B829-4BED-9504-0897D419F5A4}"/>
              </a:ext>
            </a:extLst>
          </p:cNvPr>
          <p:cNvSpPr txBox="1"/>
          <p:nvPr/>
        </p:nvSpPr>
        <p:spPr>
          <a:xfrm>
            <a:off x="176937" y="132110"/>
            <a:ext cx="8967063" cy="523220"/>
          </a:xfrm>
          <a:prstGeom prst="rect">
            <a:avLst/>
          </a:prstGeom>
          <a:noFill/>
        </p:spPr>
        <p:txBody>
          <a:bodyPr wrap="square" rtlCol="0">
            <a:spAutoFit/>
          </a:bodyPr>
          <a:lstStyle/>
          <a:p>
            <a:r>
              <a:rPr lang="tr-TR" sz="2800" b="1" dirty="0">
                <a:solidFill>
                  <a:srgbClr val="002060"/>
                </a:solidFill>
                <a:latin typeface="Calibri"/>
                <a:ea typeface="+mj-ea"/>
                <a:cs typeface="Calibri"/>
              </a:rPr>
              <a:t>Sağlık Sistemleri Mühendisliği</a:t>
            </a:r>
            <a:r>
              <a:rPr kumimoji="0" lang="tr-TR" sz="2800" b="1" i="0" u="none" strike="noStrike" kern="1200" cap="none" spc="0" normalizeH="0" baseline="0" noProof="0" dirty="0">
                <a:ln>
                  <a:noFill/>
                </a:ln>
                <a:solidFill>
                  <a:srgbClr val="002060"/>
                </a:solidFill>
                <a:effectLst/>
                <a:uLnTx/>
                <a:uFillTx/>
                <a:latin typeface="Calibri"/>
                <a:ea typeface="+mj-ea"/>
                <a:cs typeface="Calibri"/>
              </a:rPr>
              <a:t> Programı için Yeterlik Sınavı</a:t>
            </a:r>
            <a:endParaRPr lang="tr-TR" sz="2800" dirty="0">
              <a:solidFill>
                <a:srgbClr val="002060"/>
              </a:solidFill>
              <a:latin typeface="Calibri (Gövde)"/>
            </a:endParaRPr>
          </a:p>
        </p:txBody>
      </p:sp>
      <p:sp>
        <p:nvSpPr>
          <p:cNvPr id="4" name="Metin kutusu 3">
            <a:extLst>
              <a:ext uri="{FF2B5EF4-FFF2-40B4-BE49-F238E27FC236}">
                <a16:creationId xmlns:a16="http://schemas.microsoft.com/office/drawing/2014/main" id="{652012C7-5857-446B-96A2-F24202178B13}"/>
              </a:ext>
            </a:extLst>
          </p:cNvPr>
          <p:cNvSpPr txBox="1"/>
          <p:nvPr/>
        </p:nvSpPr>
        <p:spPr>
          <a:xfrm>
            <a:off x="346622" y="732070"/>
            <a:ext cx="8271544" cy="5453801"/>
          </a:xfrm>
          <a:prstGeom prst="rect">
            <a:avLst/>
          </a:prstGeom>
          <a:noFill/>
        </p:spPr>
        <p:txBody>
          <a:bodyPr wrap="square" rtlCol="0">
            <a:spAutoFit/>
          </a:bodyPr>
          <a:lstStyle/>
          <a:p>
            <a:pPr>
              <a:lnSpc>
                <a:spcPct val="80000"/>
              </a:lnSpc>
              <a:spcBef>
                <a:spcPct val="20000"/>
              </a:spcBef>
            </a:pPr>
            <a:r>
              <a:rPr lang="tr-TR" sz="2000" dirty="0"/>
              <a:t>Yeterlik Sınavı Jürisi danışmanın da içinde olduğu 5 üyeden oluşur (2 kurum dışı, 2 kurum  içi üye).</a:t>
            </a:r>
          </a:p>
          <a:p>
            <a:pPr>
              <a:lnSpc>
                <a:spcPct val="80000"/>
              </a:lnSpc>
              <a:spcBef>
                <a:spcPct val="20000"/>
              </a:spcBef>
            </a:pPr>
            <a:endParaRPr lang="tr-TR" sz="2000" dirty="0"/>
          </a:p>
          <a:p>
            <a:pPr>
              <a:lnSpc>
                <a:spcPct val="80000"/>
              </a:lnSpc>
              <a:spcBef>
                <a:spcPct val="20000"/>
              </a:spcBef>
            </a:pPr>
            <a:r>
              <a:rPr lang="tr-TR" sz="2000" b="1" dirty="0"/>
              <a:t>➢ Yazılı Sınav:</a:t>
            </a:r>
          </a:p>
          <a:p>
            <a:pPr>
              <a:lnSpc>
                <a:spcPct val="80000"/>
              </a:lnSpc>
              <a:spcBef>
                <a:spcPct val="20000"/>
              </a:spcBef>
            </a:pPr>
            <a:r>
              <a:rPr lang="tr-TR" sz="2000" dirty="0"/>
              <a:t>- Öğrenci departmana uygun olan 2 tane konu seçer.</a:t>
            </a:r>
          </a:p>
          <a:p>
            <a:pPr>
              <a:lnSpc>
                <a:spcPct val="80000"/>
              </a:lnSpc>
              <a:spcBef>
                <a:spcPct val="20000"/>
              </a:spcBef>
            </a:pPr>
            <a:r>
              <a:rPr lang="tr-TR" sz="2000" dirty="0"/>
              <a:t>- 6 soru (3S/ders, 2S/ders cevaplanmalıdır)</a:t>
            </a:r>
          </a:p>
          <a:p>
            <a:pPr>
              <a:lnSpc>
                <a:spcPct val="80000"/>
              </a:lnSpc>
              <a:spcBef>
                <a:spcPct val="20000"/>
              </a:spcBef>
            </a:pPr>
            <a:r>
              <a:rPr lang="tr-TR" sz="2000" dirty="0"/>
              <a:t>- Sözlü sınava geçmek için en az 75 almak gereklidir.</a:t>
            </a:r>
          </a:p>
          <a:p>
            <a:pPr marL="285750" indent="-285750">
              <a:lnSpc>
                <a:spcPct val="80000"/>
              </a:lnSpc>
              <a:spcBef>
                <a:spcPct val="20000"/>
              </a:spcBef>
              <a:buFontTx/>
              <a:buChar char="-"/>
            </a:pPr>
            <a:endParaRPr lang="tr-TR" sz="2000" dirty="0"/>
          </a:p>
          <a:p>
            <a:pPr>
              <a:lnSpc>
                <a:spcPct val="80000"/>
              </a:lnSpc>
              <a:spcBef>
                <a:spcPct val="20000"/>
              </a:spcBef>
            </a:pPr>
            <a:r>
              <a:rPr lang="tr-TR" sz="2000" b="1" dirty="0"/>
              <a:t>➢ Sözlü Sınav:</a:t>
            </a:r>
          </a:p>
          <a:p>
            <a:pPr>
              <a:lnSpc>
                <a:spcPct val="80000"/>
              </a:lnSpc>
              <a:spcBef>
                <a:spcPct val="20000"/>
              </a:spcBef>
            </a:pPr>
            <a:r>
              <a:rPr lang="tr-TR" sz="2000" dirty="0"/>
              <a:t>- Öğrenciler araştırma alanları ile ilgili literatür taraması hazırlar.</a:t>
            </a:r>
          </a:p>
          <a:p>
            <a:pPr>
              <a:lnSpc>
                <a:spcPct val="80000"/>
              </a:lnSpc>
              <a:spcBef>
                <a:spcPct val="20000"/>
              </a:spcBef>
            </a:pPr>
            <a:r>
              <a:rPr lang="tr-TR" sz="2000" dirty="0"/>
              <a:t>- Sözlü sınavdan 2 hafta önce öğrenciler literatür taramasını komite üyelerine verir.</a:t>
            </a:r>
          </a:p>
          <a:p>
            <a:pPr>
              <a:lnSpc>
                <a:spcPct val="80000"/>
              </a:lnSpc>
              <a:spcBef>
                <a:spcPct val="20000"/>
              </a:spcBef>
            </a:pPr>
            <a:r>
              <a:rPr lang="tr-TR" sz="2000" dirty="0"/>
              <a:t>- Literatür taramasının değerlendirilmesi: Danışman %60’ını, komite üyeleri %40’ını değerlendirir.</a:t>
            </a:r>
          </a:p>
          <a:p>
            <a:pPr>
              <a:lnSpc>
                <a:spcPct val="80000"/>
              </a:lnSpc>
              <a:spcBef>
                <a:spcPct val="20000"/>
              </a:spcBef>
            </a:pPr>
            <a:r>
              <a:rPr lang="tr-TR" sz="2000" dirty="0"/>
              <a:t>- Literatür taraması sözlü sınav notunun %40’ını oluşturur.</a:t>
            </a:r>
          </a:p>
          <a:p>
            <a:pPr>
              <a:lnSpc>
                <a:spcPct val="80000"/>
              </a:lnSpc>
              <a:spcBef>
                <a:spcPct val="20000"/>
              </a:spcBef>
            </a:pPr>
            <a:r>
              <a:rPr lang="tr-TR" sz="2000" dirty="0"/>
              <a:t>- Öğrenciler literatür taramasını verdikleri komite üyelerine 30 dakikalık sunum yaparlar.</a:t>
            </a:r>
          </a:p>
          <a:p>
            <a:pPr>
              <a:lnSpc>
                <a:spcPct val="80000"/>
              </a:lnSpc>
              <a:spcBef>
                <a:spcPct val="20000"/>
              </a:spcBef>
            </a:pPr>
            <a:r>
              <a:rPr lang="tr-TR" sz="2000" dirty="0"/>
              <a:t>- Sunumdan sonra sınav soru-cevap şeklinde devam eder.</a:t>
            </a:r>
          </a:p>
        </p:txBody>
      </p:sp>
    </p:spTree>
    <p:extLst>
      <p:ext uri="{BB962C8B-B14F-4D97-AF65-F5344CB8AC3E}">
        <p14:creationId xmlns:p14="http://schemas.microsoft.com/office/powerpoint/2010/main" val="383115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71A2FF3-8F6F-4CBB-B17D-C3DB80DDDB5C}"/>
              </a:ext>
            </a:extLst>
          </p:cNvPr>
          <p:cNvSpPr>
            <a:spLocks noGrp="1"/>
          </p:cNvSpPr>
          <p:nvPr>
            <p:ph type="sldNum" sz="quarter" idx="4"/>
          </p:nvPr>
        </p:nvSpPr>
        <p:spPr/>
        <p:txBody>
          <a:bodyPr/>
          <a:lstStyle/>
          <a:p>
            <a:fld id="{2607D427-353C-DD47-9C57-CDC06D475577}" type="slidenum">
              <a:rPr lang="en-US" smtClean="0"/>
              <a:pPr/>
              <a:t>28</a:t>
            </a:fld>
            <a:endParaRPr lang="en-US" dirty="0"/>
          </a:p>
        </p:txBody>
      </p:sp>
      <p:sp>
        <p:nvSpPr>
          <p:cNvPr id="3" name="Metin kutusu 2">
            <a:extLst>
              <a:ext uri="{FF2B5EF4-FFF2-40B4-BE49-F238E27FC236}">
                <a16:creationId xmlns:a16="http://schemas.microsoft.com/office/drawing/2014/main" id="{D0A72F9C-B829-4BED-9504-0897D419F5A4}"/>
              </a:ext>
            </a:extLst>
          </p:cNvPr>
          <p:cNvSpPr txBox="1"/>
          <p:nvPr/>
        </p:nvSpPr>
        <p:spPr>
          <a:xfrm>
            <a:off x="319357" y="0"/>
            <a:ext cx="8422617" cy="523220"/>
          </a:xfrm>
          <a:prstGeom prst="rect">
            <a:avLst/>
          </a:prstGeom>
          <a:noFill/>
        </p:spPr>
        <p:txBody>
          <a:bodyPr wrap="square" rtlCol="0">
            <a:spAutoFit/>
          </a:bodyPr>
          <a:lstStyle/>
          <a:p>
            <a:r>
              <a:rPr lang="tr-TR" sz="2800" b="1" dirty="0">
                <a:solidFill>
                  <a:srgbClr val="002856"/>
                </a:solidFill>
                <a:latin typeface="Calibri"/>
                <a:ea typeface="+mj-ea"/>
                <a:cs typeface="Calibri"/>
              </a:rPr>
              <a:t>İnşaat Mühendisliği Programı</a:t>
            </a:r>
            <a:r>
              <a:rPr kumimoji="0" lang="tr-TR" sz="2800" b="1" i="0" u="none" strike="noStrike" kern="1200" cap="none" spc="0" normalizeH="0" baseline="0" noProof="0" dirty="0">
                <a:ln>
                  <a:noFill/>
                </a:ln>
                <a:solidFill>
                  <a:srgbClr val="002856"/>
                </a:solidFill>
                <a:effectLst/>
                <a:uLnTx/>
                <a:uFillTx/>
                <a:latin typeface="Calibri"/>
                <a:ea typeface="+mj-ea"/>
                <a:cs typeface="Calibri"/>
              </a:rPr>
              <a:t> için Yeterlik Sınavı</a:t>
            </a:r>
            <a:endParaRPr lang="tr-TR" sz="2800" dirty="0">
              <a:latin typeface="Calibri (Gövde)"/>
            </a:endParaRPr>
          </a:p>
        </p:txBody>
      </p:sp>
      <p:sp>
        <p:nvSpPr>
          <p:cNvPr id="4" name="Metin kutusu 3">
            <a:extLst>
              <a:ext uri="{FF2B5EF4-FFF2-40B4-BE49-F238E27FC236}">
                <a16:creationId xmlns:a16="http://schemas.microsoft.com/office/drawing/2014/main" id="{E9EA2EFD-5F0E-4DF8-A7C5-7C5816F60F59}"/>
              </a:ext>
            </a:extLst>
          </p:cNvPr>
          <p:cNvSpPr txBox="1"/>
          <p:nvPr/>
        </p:nvSpPr>
        <p:spPr>
          <a:xfrm>
            <a:off x="323236" y="668892"/>
            <a:ext cx="8246377" cy="5755422"/>
          </a:xfrm>
          <a:prstGeom prst="rect">
            <a:avLst/>
          </a:prstGeom>
          <a:noFill/>
        </p:spPr>
        <p:txBody>
          <a:bodyPr wrap="square" rtlCol="0">
            <a:spAutoFit/>
          </a:bodyPr>
          <a:lstStyle/>
          <a:p>
            <a:pPr marL="285750" indent="-285750">
              <a:lnSpc>
                <a:spcPct val="80000"/>
              </a:lnSpc>
              <a:spcBef>
                <a:spcPct val="20000"/>
              </a:spcBef>
              <a:buFont typeface="Wingdings" panose="05000000000000000000" pitchFamily="2" charset="2"/>
              <a:buChar char="Ø"/>
            </a:pPr>
            <a:r>
              <a:rPr lang="tr-TR" sz="2000" dirty="0"/>
              <a:t>Yeterlik Sınavı Jürisi, biri öğrencinin danışmanı, 2 tanesi üniversite içinden ilgili bölümden, 2 tanesi başka üniversiteden olacak biçimde oluşturulur.</a:t>
            </a:r>
          </a:p>
          <a:p>
            <a:pPr>
              <a:lnSpc>
                <a:spcPct val="80000"/>
              </a:lnSpc>
              <a:spcBef>
                <a:spcPct val="20000"/>
              </a:spcBef>
            </a:pPr>
            <a:endParaRPr lang="tr-TR" sz="2000" dirty="0"/>
          </a:p>
          <a:p>
            <a:pPr marL="285750" indent="-285750">
              <a:lnSpc>
                <a:spcPct val="80000"/>
              </a:lnSpc>
              <a:spcBef>
                <a:spcPct val="20000"/>
              </a:spcBef>
              <a:buFont typeface="Wingdings" panose="05000000000000000000" pitchFamily="2" charset="2"/>
              <a:buChar char="q"/>
            </a:pPr>
            <a:r>
              <a:rPr lang="tr-TR" sz="2000" b="1" dirty="0"/>
              <a:t>Yazılı Sınav: </a:t>
            </a:r>
            <a:r>
              <a:rPr lang="tr-TR" sz="2000" dirty="0"/>
              <a:t>100 puan üstünden değerlendirilir.</a:t>
            </a:r>
          </a:p>
          <a:p>
            <a:pPr>
              <a:lnSpc>
                <a:spcPct val="80000"/>
              </a:lnSpc>
              <a:spcBef>
                <a:spcPct val="20000"/>
              </a:spcBef>
            </a:pPr>
            <a:endParaRPr lang="tr-TR" sz="2000" dirty="0"/>
          </a:p>
          <a:p>
            <a:pPr>
              <a:lnSpc>
                <a:spcPct val="80000"/>
              </a:lnSpc>
              <a:spcBef>
                <a:spcPct val="20000"/>
              </a:spcBef>
            </a:pPr>
            <a:r>
              <a:rPr lang="tr-TR" sz="2000" dirty="0"/>
              <a:t>- Danışman Bölüme uygun olan 2 tane konu alanı seçer.</a:t>
            </a:r>
          </a:p>
          <a:p>
            <a:pPr>
              <a:lnSpc>
                <a:spcPct val="80000"/>
              </a:lnSpc>
              <a:spcBef>
                <a:spcPct val="20000"/>
              </a:spcBef>
            </a:pPr>
            <a:r>
              <a:rPr lang="tr-TR" sz="2000" dirty="0"/>
              <a:t>- Danışman 2 soru sorar (60 puan), jüri üyeleri birer soru (40 puan).</a:t>
            </a:r>
          </a:p>
          <a:p>
            <a:pPr>
              <a:lnSpc>
                <a:spcPct val="80000"/>
              </a:lnSpc>
              <a:spcBef>
                <a:spcPct val="20000"/>
              </a:spcBef>
            </a:pPr>
            <a:r>
              <a:rPr lang="tr-TR" sz="2000" dirty="0"/>
              <a:t>- Sınav süresi 3 saati geçemez.</a:t>
            </a:r>
          </a:p>
          <a:p>
            <a:pPr>
              <a:lnSpc>
                <a:spcPct val="80000"/>
              </a:lnSpc>
              <a:spcBef>
                <a:spcPct val="20000"/>
              </a:spcBef>
            </a:pPr>
            <a:r>
              <a:rPr lang="tr-TR" sz="2000" dirty="0"/>
              <a:t>- Her jüri üyesi kendi sorusunu değerlendirir.</a:t>
            </a:r>
          </a:p>
          <a:p>
            <a:pPr>
              <a:lnSpc>
                <a:spcPct val="80000"/>
              </a:lnSpc>
              <a:spcBef>
                <a:spcPct val="20000"/>
              </a:spcBef>
            </a:pPr>
            <a:endParaRPr lang="tr-TR" sz="2000" dirty="0"/>
          </a:p>
          <a:p>
            <a:pPr>
              <a:lnSpc>
                <a:spcPct val="80000"/>
              </a:lnSpc>
              <a:spcBef>
                <a:spcPct val="20000"/>
              </a:spcBef>
            </a:pPr>
            <a:r>
              <a:rPr lang="tr-TR" sz="2000" b="1" dirty="0"/>
              <a:t>Sözlü sınava geçmek için en az 75 puan almak gereklidir.</a:t>
            </a:r>
          </a:p>
          <a:p>
            <a:pPr>
              <a:lnSpc>
                <a:spcPct val="80000"/>
              </a:lnSpc>
              <a:spcBef>
                <a:spcPct val="20000"/>
              </a:spcBef>
            </a:pPr>
            <a:endParaRPr lang="tr-TR" sz="2000" dirty="0"/>
          </a:p>
          <a:p>
            <a:pPr marL="285750" indent="-285750">
              <a:lnSpc>
                <a:spcPct val="80000"/>
              </a:lnSpc>
              <a:spcBef>
                <a:spcPct val="20000"/>
              </a:spcBef>
              <a:buFont typeface="Wingdings" pitchFamily="2" charset="2"/>
              <a:buChar char="q"/>
            </a:pPr>
            <a:r>
              <a:rPr lang="tr-TR" sz="2000" b="1" dirty="0"/>
              <a:t>Sözlü Sınav: </a:t>
            </a:r>
            <a:r>
              <a:rPr lang="tr-TR" sz="2000" dirty="0"/>
              <a:t>100 puan üstünden değerlendirilir.</a:t>
            </a:r>
          </a:p>
          <a:p>
            <a:pPr>
              <a:lnSpc>
                <a:spcPct val="80000"/>
              </a:lnSpc>
              <a:spcBef>
                <a:spcPct val="20000"/>
              </a:spcBef>
            </a:pPr>
            <a:r>
              <a:rPr lang="tr-TR" sz="2000" dirty="0"/>
              <a:t>- Sözlü sınav öğrencinin İnşaat Mühendisliği Doktora programı çerçevesinde almış olduğu tüm lisansüstü derslerini kapsar.</a:t>
            </a:r>
          </a:p>
          <a:p>
            <a:pPr>
              <a:lnSpc>
                <a:spcPct val="80000"/>
              </a:lnSpc>
              <a:spcBef>
                <a:spcPct val="20000"/>
              </a:spcBef>
            </a:pPr>
            <a:r>
              <a:rPr lang="tr-TR" sz="2000" dirty="0"/>
              <a:t>- Sınav notu Jüri üyelerinin verdiği puanların aritmetik ortalamasıdır.</a:t>
            </a:r>
          </a:p>
          <a:p>
            <a:pPr>
              <a:lnSpc>
                <a:spcPct val="80000"/>
              </a:lnSpc>
              <a:spcBef>
                <a:spcPct val="20000"/>
              </a:spcBef>
            </a:pPr>
            <a:r>
              <a:rPr lang="tr-TR" sz="2000" dirty="0"/>
              <a:t>- Sözlü sınav süre 90 dakikayı geçemez.</a:t>
            </a:r>
          </a:p>
          <a:p>
            <a:pPr>
              <a:lnSpc>
                <a:spcPct val="80000"/>
              </a:lnSpc>
              <a:spcBef>
                <a:spcPct val="20000"/>
              </a:spcBef>
            </a:pPr>
            <a:r>
              <a:rPr lang="tr-TR" sz="2000" dirty="0"/>
              <a:t>- Sözlü sınavdan başarılı olmak için en az 70 puan almak gerekir.</a:t>
            </a:r>
          </a:p>
          <a:p>
            <a:endParaRPr lang="tr-TR" sz="2000" dirty="0"/>
          </a:p>
        </p:txBody>
      </p:sp>
    </p:spTree>
    <p:extLst>
      <p:ext uri="{BB962C8B-B14F-4D97-AF65-F5344CB8AC3E}">
        <p14:creationId xmlns:p14="http://schemas.microsoft.com/office/powerpoint/2010/main" val="224063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7FB01-DBC0-D244-827D-BA84A5E06390}"/>
              </a:ext>
            </a:extLst>
          </p:cNvPr>
          <p:cNvSpPr>
            <a:spLocks noGrp="1"/>
          </p:cNvSpPr>
          <p:nvPr>
            <p:ph type="sldNum" sz="quarter" idx="4"/>
          </p:nvPr>
        </p:nvSpPr>
        <p:spPr/>
        <p:txBody>
          <a:bodyPr/>
          <a:lstStyle/>
          <a:p>
            <a:fld id="{2607D427-353C-DD47-9C57-CDC06D475577}" type="slidenum">
              <a:rPr lang="en-US" smtClean="0"/>
              <a:pPr/>
              <a:t>29</a:t>
            </a:fld>
            <a:endParaRPr lang="en-US" dirty="0"/>
          </a:p>
        </p:txBody>
      </p:sp>
      <p:sp>
        <p:nvSpPr>
          <p:cNvPr id="3" name="Metin kutusu 2">
            <a:extLst>
              <a:ext uri="{FF2B5EF4-FFF2-40B4-BE49-F238E27FC236}">
                <a16:creationId xmlns:a16="http://schemas.microsoft.com/office/drawing/2014/main" id="{B2FB0309-18C5-41CD-823D-6123FA15678C}"/>
              </a:ext>
            </a:extLst>
          </p:cNvPr>
          <p:cNvSpPr txBox="1"/>
          <p:nvPr/>
        </p:nvSpPr>
        <p:spPr>
          <a:xfrm>
            <a:off x="280553" y="94916"/>
            <a:ext cx="8482554" cy="954107"/>
          </a:xfrm>
          <a:prstGeom prst="rect">
            <a:avLst/>
          </a:prstGeom>
          <a:noFill/>
        </p:spPr>
        <p:txBody>
          <a:bodyPr wrap="square" rtlCol="0">
            <a:spAutoFit/>
          </a:bodyPr>
          <a:lstStyle/>
          <a:p>
            <a:r>
              <a:rPr lang="tr-TR" sz="2800" b="1" dirty="0">
                <a:solidFill>
                  <a:srgbClr val="002856"/>
                </a:solidFill>
                <a:latin typeface="Calibri"/>
                <a:ea typeface="+mj-ea"/>
                <a:cs typeface="Calibri"/>
              </a:rPr>
              <a:t>İnşaat Yönetimi ve Hukuku Programı i</a:t>
            </a:r>
            <a:r>
              <a:rPr kumimoji="0" lang="tr-TR" sz="2800" b="1" i="0" u="none" strike="noStrike" kern="1200" cap="none" spc="0" normalizeH="0" baseline="0" noProof="0" dirty="0" err="1">
                <a:ln>
                  <a:noFill/>
                </a:ln>
                <a:solidFill>
                  <a:srgbClr val="002856"/>
                </a:solidFill>
                <a:effectLst/>
                <a:uLnTx/>
                <a:uFillTx/>
                <a:latin typeface="Calibri"/>
                <a:ea typeface="+mj-ea"/>
                <a:cs typeface="Calibri"/>
              </a:rPr>
              <a:t>çin</a:t>
            </a:r>
            <a:r>
              <a:rPr kumimoji="0" lang="tr-TR" sz="2800" b="1" i="0" u="none" strike="noStrike" kern="1200" cap="none" spc="0" normalizeH="0" baseline="0" noProof="0" dirty="0">
                <a:ln>
                  <a:noFill/>
                </a:ln>
                <a:solidFill>
                  <a:srgbClr val="002856"/>
                </a:solidFill>
                <a:effectLst/>
                <a:uLnTx/>
                <a:uFillTx/>
                <a:latin typeface="Calibri"/>
                <a:ea typeface="+mj-ea"/>
                <a:cs typeface="Calibri"/>
              </a:rPr>
              <a:t> Yeterlik Sınavı</a:t>
            </a:r>
            <a:endParaRPr lang="tr-TR" sz="2800" dirty="0">
              <a:latin typeface="Calibri (Gövde)"/>
            </a:endParaRPr>
          </a:p>
          <a:p>
            <a:endParaRPr lang="tr-TR" sz="2800" dirty="0"/>
          </a:p>
        </p:txBody>
      </p:sp>
      <p:sp>
        <p:nvSpPr>
          <p:cNvPr id="6" name="Metin kutusu 5">
            <a:extLst>
              <a:ext uri="{FF2B5EF4-FFF2-40B4-BE49-F238E27FC236}">
                <a16:creationId xmlns:a16="http://schemas.microsoft.com/office/drawing/2014/main" id="{9E2C437D-0AD6-46B6-847D-9B93743D7EEA}"/>
              </a:ext>
            </a:extLst>
          </p:cNvPr>
          <p:cNvSpPr txBox="1"/>
          <p:nvPr/>
        </p:nvSpPr>
        <p:spPr>
          <a:xfrm>
            <a:off x="348700" y="706977"/>
            <a:ext cx="8486365" cy="5437386"/>
          </a:xfrm>
          <a:prstGeom prst="rect">
            <a:avLst/>
          </a:prstGeom>
          <a:noFill/>
        </p:spPr>
        <p:txBody>
          <a:bodyPr wrap="square" rtlCol="0">
            <a:spAutoFit/>
          </a:bodyPr>
          <a:lstStyle/>
          <a:p>
            <a:pPr marL="285750" indent="-285750">
              <a:buFont typeface="Wingdings" panose="05000000000000000000" pitchFamily="2" charset="2"/>
              <a:buChar char="Ø"/>
            </a:pPr>
            <a:r>
              <a:rPr lang="tr-TR" sz="1600" dirty="0">
                <a:latin typeface="Calibri" panose="020F0502020204030204" pitchFamily="34" charset="0"/>
                <a:ea typeface="Calibri" panose="020F0502020204030204" pitchFamily="34" charset="0"/>
                <a:cs typeface="Times New Roman" panose="02020603050405020304" pitchFamily="18" charset="0"/>
              </a:rPr>
              <a:t>Yeterlik sınavı jürisi, en az ikisi</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a:latin typeface="Calibri" panose="020F0502020204030204" pitchFamily="34" charset="0"/>
                <a:ea typeface="Calibri" panose="020F0502020204030204" pitchFamily="34" charset="0"/>
                <a:cs typeface="Times New Roman" panose="02020603050405020304" pitchFamily="18" charset="0"/>
              </a:rPr>
              <a:t>Üniversite kadrosunun dışından olmak üzere, danışman dahil beş öğretim üyesinden oluşur.</a:t>
            </a:r>
          </a:p>
          <a:p>
            <a:pPr marL="285750" indent="-28575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90170"/>
            <a:r>
              <a:rPr lang="tr-TR" sz="1600" b="1" dirty="0">
                <a:latin typeface="Calibri" panose="020F0502020204030204" pitchFamily="34" charset="0"/>
                <a:ea typeface="Calibri" panose="020F0502020204030204" pitchFamily="34" charset="0"/>
                <a:cs typeface="Times New Roman" panose="02020603050405020304" pitchFamily="18" charset="0"/>
              </a:rPr>
              <a:t>a.</a:t>
            </a:r>
            <a:r>
              <a:rPr lang="tr-TR" sz="1600" dirty="0">
                <a:latin typeface="Calibri" panose="020F0502020204030204" pitchFamily="34" charset="0"/>
                <a:ea typeface="Calibri" panose="020F0502020204030204" pitchFamily="34" charset="0"/>
                <a:cs typeface="Times New Roman" panose="02020603050405020304" pitchFamily="18" charset="0"/>
              </a:rPr>
              <a:t> Jürisinde en az iki profesör unvanına sahip öğretim üyesi olması,</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90170"/>
            <a:r>
              <a:rPr lang="tr-TR" sz="1600" b="1" dirty="0">
                <a:latin typeface="Calibri" panose="020F0502020204030204" pitchFamily="34" charset="0"/>
                <a:ea typeface="Calibri" panose="020F0502020204030204" pitchFamily="34" charset="0"/>
                <a:cs typeface="Times New Roman" panose="02020603050405020304" pitchFamily="18" charset="0"/>
              </a:rPr>
              <a:t>b.</a:t>
            </a:r>
            <a:r>
              <a:rPr lang="tr-TR" sz="1600" dirty="0">
                <a:latin typeface="Calibri" panose="020F0502020204030204" pitchFamily="34" charset="0"/>
                <a:ea typeface="Calibri" panose="020F0502020204030204" pitchFamily="34" charset="0"/>
                <a:cs typeface="Times New Roman" panose="02020603050405020304" pitchFamily="18" charset="0"/>
              </a:rPr>
              <a:t> Birisinin profesör olması durumda en az ikisinin doçent unvanına sahip öğretim üyesi olması esastır.</a:t>
            </a:r>
          </a:p>
          <a:p>
            <a:pPr indent="90170"/>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Font typeface="Wingdings" panose="05000000000000000000" pitchFamily="2" charset="2"/>
              <a:buChar char="q"/>
            </a:pPr>
            <a:r>
              <a:rPr lang="tr-TR" sz="1600" b="1" dirty="0">
                <a:latin typeface="Calibri" panose="020F0502020204030204" pitchFamily="34" charset="0"/>
                <a:ea typeface="Calibri" panose="020F0502020204030204" pitchFamily="34" charset="0"/>
                <a:cs typeface="Times New Roman" panose="02020603050405020304" pitchFamily="18" charset="0"/>
              </a:rPr>
              <a:t>Yazılı sınav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Öğrenci, Yeterliğe Hazırlık Çalışması sürecinde danışmanı tarafından tanımlanmış bir alanda bilimsel bir makale hazırlar. Makale ulusal/ uluslararası hakemli bir dergide yayımlanabilir özellikte olmalıdır. Öğrenci doktora yeterlik yazılı sınavından en geç bir hafta önce, jüri üyelerine makaleyi gönderir. Makale jüri tarafından yazılı sınav olarak değerlendirilir. Yazılı sınavda 100 üzerinden en az 75 alan öğrenci sözlü sınava alınır. Danışman %40’ını, Komite üyeleri %60’ını değerlendirir.</a:t>
            </a:r>
          </a:p>
          <a:p>
            <a:pPr marL="285750" indent="-285750">
              <a:lnSpc>
                <a:spcPct val="115000"/>
              </a:lnSpc>
              <a:spcAft>
                <a:spcPts val="1000"/>
              </a:spcAft>
              <a:buFont typeface="Wingdings" panose="05000000000000000000" pitchFamily="2" charset="2"/>
              <a:buChar char="q"/>
            </a:pPr>
            <a:r>
              <a:rPr lang="tr-TR" sz="1600" b="1" dirty="0">
                <a:latin typeface="Calibri" panose="020F0502020204030204" pitchFamily="34" charset="0"/>
                <a:ea typeface="Calibri" panose="020F0502020204030204" pitchFamily="34" charset="0"/>
                <a:cs typeface="Times New Roman" panose="02020603050405020304" pitchFamily="18" charset="0"/>
              </a:rPr>
              <a:t>Sözlü Sınav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Yazılı sınav İnşaat Yönetimi ve Hukuku Doktora programı bünyesinde oluşturulan program için tanımlanan lisansüstü düzeyindeki tüm dersleri kapsar.  Öğrenci, bu dersler içinde almış olduğu tüm derslerden sorumludur.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10271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a:t>
            </a:fld>
            <a:endParaRPr lang="en-US" dirty="0"/>
          </a:p>
        </p:txBody>
      </p:sp>
      <p:sp>
        <p:nvSpPr>
          <p:cNvPr id="3" name="Title 2"/>
          <p:cNvSpPr>
            <a:spLocks noGrp="1"/>
          </p:cNvSpPr>
          <p:nvPr>
            <p:ph type="title"/>
          </p:nvPr>
        </p:nvSpPr>
        <p:spPr>
          <a:xfrm>
            <a:off x="170155" y="163898"/>
            <a:ext cx="8198459" cy="534602"/>
          </a:xfrm>
        </p:spPr>
        <p:txBody>
          <a:bodyPr>
            <a:normAutofit fontScale="90000"/>
          </a:bodyPr>
          <a:lstStyle/>
          <a:p>
            <a:r>
              <a:rPr lang="tr-TR" dirty="0"/>
              <a:t>Yönetim</a:t>
            </a:r>
            <a:endParaRPr lang="en-US" dirty="0"/>
          </a:p>
        </p:txBody>
      </p:sp>
      <p:graphicFrame>
        <p:nvGraphicFramePr>
          <p:cNvPr id="5" name="Diagram 4"/>
          <p:cNvGraphicFramePr/>
          <p:nvPr>
            <p:extLst>
              <p:ext uri="{D42A27DB-BD31-4B8C-83A1-F6EECF244321}">
                <p14:modId xmlns:p14="http://schemas.microsoft.com/office/powerpoint/2010/main" val="546038218"/>
              </p:ext>
            </p:extLst>
          </p:nvPr>
        </p:nvGraphicFramePr>
        <p:xfrm>
          <a:off x="795130" y="1016000"/>
          <a:ext cx="7015369"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56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30</a:t>
            </a:fld>
            <a:endParaRPr lang="en-US" dirty="0"/>
          </a:p>
        </p:txBody>
      </p:sp>
      <p:sp>
        <p:nvSpPr>
          <p:cNvPr id="3" name="Title 2"/>
          <p:cNvSpPr>
            <a:spLocks noGrp="1"/>
          </p:cNvSpPr>
          <p:nvPr>
            <p:ph type="title"/>
          </p:nvPr>
        </p:nvSpPr>
        <p:spPr/>
        <p:txBody>
          <a:bodyPr/>
          <a:lstStyle/>
          <a:p>
            <a:r>
              <a:rPr lang="tr-TR" dirty="0"/>
              <a:t>Yeterlik Sınavı</a:t>
            </a:r>
            <a:endParaRPr lang="en-US" dirty="0"/>
          </a:p>
        </p:txBody>
      </p:sp>
      <p:sp>
        <p:nvSpPr>
          <p:cNvPr id="4" name="Content Placeholder 3"/>
          <p:cNvSpPr>
            <a:spLocks noGrp="1"/>
          </p:cNvSpPr>
          <p:nvPr>
            <p:ph sz="quarter" idx="11"/>
          </p:nvPr>
        </p:nvSpPr>
        <p:spPr/>
        <p:txBody>
          <a:bodyPr/>
          <a:lstStyle/>
          <a:p>
            <a:r>
              <a:rPr lang="tr-TR" dirty="0"/>
              <a:t>Sonuçlar 3 gün içinde FBE’ye yazılı bir şekilde verilmelidir. </a:t>
            </a:r>
            <a:endParaRPr lang="en-US" dirty="0"/>
          </a:p>
          <a:p>
            <a:pPr lvl="1"/>
            <a:r>
              <a:rPr lang="tr-TR" dirty="0"/>
              <a:t>Doldurulması gereken formlar.</a:t>
            </a:r>
            <a:endParaRPr lang="en-US" dirty="0"/>
          </a:p>
          <a:p>
            <a:pPr lvl="2"/>
            <a:r>
              <a:rPr lang="tr-TR" dirty="0"/>
              <a:t>Yazılı Doktora Yeterlik Sınavı Sonucu</a:t>
            </a:r>
            <a:endParaRPr lang="en-US" dirty="0"/>
          </a:p>
          <a:p>
            <a:pPr lvl="2"/>
            <a:r>
              <a:rPr lang="tr-TR" dirty="0"/>
              <a:t>Sözlü Doktora Yeterlik Sınavı Sonucu</a:t>
            </a:r>
            <a:endParaRPr lang="en-US" dirty="0"/>
          </a:p>
          <a:p>
            <a:r>
              <a:rPr lang="tr-TR" dirty="0"/>
              <a:t>Muhtemel sonuçlar</a:t>
            </a:r>
            <a:endParaRPr lang="en-US" dirty="0"/>
          </a:p>
          <a:p>
            <a:pPr lvl="1"/>
            <a:r>
              <a:rPr lang="tr-TR" b="1" dirty="0">
                <a:solidFill>
                  <a:srgbClr val="008000"/>
                </a:solidFill>
              </a:rPr>
              <a:t>Geçti</a:t>
            </a:r>
            <a:r>
              <a:rPr lang="en-US" b="1" dirty="0">
                <a:solidFill>
                  <a:srgbClr val="008000"/>
                </a:solidFill>
              </a:rPr>
              <a:t>: </a:t>
            </a:r>
            <a:r>
              <a:rPr lang="tr-TR" dirty="0"/>
              <a:t>Tez önerisi ve denetimiyle devam edin</a:t>
            </a:r>
            <a:endParaRPr lang="en-US" dirty="0"/>
          </a:p>
          <a:p>
            <a:pPr lvl="1"/>
            <a:r>
              <a:rPr lang="tr-TR" b="1" dirty="0">
                <a:solidFill>
                  <a:srgbClr val="FF0000"/>
                </a:solidFill>
              </a:rPr>
              <a:t>Kaldı</a:t>
            </a:r>
            <a:r>
              <a:rPr lang="en-US" b="1" dirty="0">
                <a:solidFill>
                  <a:srgbClr val="FF0000"/>
                </a:solidFill>
              </a:rPr>
              <a:t>: </a:t>
            </a:r>
            <a:r>
              <a:rPr lang="tr-TR" dirty="0"/>
              <a:t>Gelecek sömestr bir şans daha</a:t>
            </a:r>
            <a:endParaRPr lang="en-US" dirty="0"/>
          </a:p>
        </p:txBody>
      </p:sp>
      <p:pic>
        <p:nvPicPr>
          <p:cNvPr id="5" name="Picture 4">
            <a:hlinkClick r:id="rId2"/>
          </p:cNvPr>
          <p:cNvPicPr>
            <a:picLocks noChangeAspect="1"/>
          </p:cNvPicPr>
          <p:nvPr/>
        </p:nvPicPr>
        <p:blipFill>
          <a:blip r:embed="rId3"/>
          <a:stretch>
            <a:fillRect/>
          </a:stretch>
        </p:blipFill>
        <p:spPr>
          <a:xfrm>
            <a:off x="7466862" y="2177412"/>
            <a:ext cx="718802" cy="718802"/>
          </a:xfrm>
          <a:prstGeom prst="rect">
            <a:avLst/>
          </a:prstGeom>
        </p:spPr>
      </p:pic>
      <p:sp>
        <p:nvSpPr>
          <p:cNvPr id="6" name="TextBox 5">
            <a:hlinkClick r:id="rId2"/>
          </p:cNvPr>
          <p:cNvSpPr txBox="1"/>
          <p:nvPr/>
        </p:nvSpPr>
        <p:spPr>
          <a:xfrm>
            <a:off x="6055317" y="3068059"/>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166393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31</a:t>
            </a:fld>
            <a:endParaRPr lang="en-US" dirty="0"/>
          </a:p>
        </p:txBody>
      </p:sp>
      <p:sp>
        <p:nvSpPr>
          <p:cNvPr id="3" name="Title 2"/>
          <p:cNvSpPr>
            <a:spLocks noGrp="1"/>
          </p:cNvSpPr>
          <p:nvPr>
            <p:ph type="title"/>
          </p:nvPr>
        </p:nvSpPr>
        <p:spPr/>
        <p:txBody>
          <a:bodyPr/>
          <a:lstStyle/>
          <a:p>
            <a:r>
              <a:rPr lang="tr-TR" dirty="0"/>
              <a:t>Tez İzleme Komitesi</a:t>
            </a:r>
            <a:endParaRPr lang="en-US" dirty="0"/>
          </a:p>
        </p:txBody>
      </p:sp>
      <p:sp>
        <p:nvSpPr>
          <p:cNvPr id="4" name="Content Placeholder 3"/>
          <p:cNvSpPr>
            <a:spLocks noGrp="1"/>
          </p:cNvSpPr>
          <p:nvPr>
            <p:ph sz="quarter" idx="11"/>
          </p:nvPr>
        </p:nvSpPr>
        <p:spPr/>
        <p:txBody>
          <a:bodyPr/>
          <a:lstStyle/>
          <a:p>
            <a:r>
              <a:rPr lang="tr-TR" b="1" u="sng" dirty="0"/>
              <a:t>Yeterlik sınavını geçtikten sonra bir ay içinde </a:t>
            </a:r>
            <a:r>
              <a:rPr lang="tr-TR" dirty="0"/>
              <a:t>tez izleme komitesi oluşturulur.</a:t>
            </a:r>
          </a:p>
          <a:p>
            <a:r>
              <a:rPr lang="tr-TR" b="1" dirty="0"/>
              <a:t>Tez İzleme Komitesi Üç (3) öğretim üyesinden oluşur.</a:t>
            </a:r>
            <a:endParaRPr lang="en-US" b="1" dirty="0"/>
          </a:p>
          <a:p>
            <a:r>
              <a:rPr lang="tr-TR" dirty="0"/>
              <a:t>Komite, tez danışmanından başka, Enstitü Anabilim/</a:t>
            </a:r>
            <a:r>
              <a:rPr lang="tr-TR" dirty="0" err="1"/>
              <a:t>Anasanat</a:t>
            </a:r>
            <a:r>
              <a:rPr lang="tr-TR" dirty="0"/>
              <a:t> dalı içinden ve dışından birer üye yer alır.</a:t>
            </a:r>
            <a:endParaRPr lang="en-US" dirty="0"/>
          </a:p>
          <a:p>
            <a:pPr lvl="1"/>
            <a:r>
              <a:rPr lang="tr-TR" dirty="0"/>
              <a:t>Doldurulması gereken formlar:</a:t>
            </a:r>
            <a:endParaRPr lang="en-US" dirty="0"/>
          </a:p>
          <a:p>
            <a:pPr lvl="2"/>
            <a:r>
              <a:rPr lang="tr-TR" dirty="0"/>
              <a:t>Tez izleme komitesi</a:t>
            </a:r>
            <a:endParaRPr lang="en-US" dirty="0"/>
          </a:p>
          <a:p>
            <a:r>
              <a:rPr lang="tr-TR" dirty="0"/>
              <a:t>Eş-danışman isterse toplantılara katılabilir</a:t>
            </a:r>
            <a:endParaRPr lang="en-US" dirty="0"/>
          </a:p>
        </p:txBody>
      </p:sp>
      <p:pic>
        <p:nvPicPr>
          <p:cNvPr id="5" name="Picture 4">
            <a:hlinkClick r:id="rId2"/>
          </p:cNvPr>
          <p:cNvPicPr>
            <a:picLocks noChangeAspect="1"/>
          </p:cNvPicPr>
          <p:nvPr/>
        </p:nvPicPr>
        <p:blipFill>
          <a:blip r:embed="rId3"/>
          <a:stretch>
            <a:fillRect/>
          </a:stretch>
        </p:blipFill>
        <p:spPr>
          <a:xfrm>
            <a:off x="7403810" y="3887783"/>
            <a:ext cx="718802" cy="718802"/>
          </a:xfrm>
          <a:prstGeom prst="rect">
            <a:avLst/>
          </a:prstGeom>
        </p:spPr>
      </p:pic>
      <p:sp>
        <p:nvSpPr>
          <p:cNvPr id="6" name="TextBox 5">
            <a:hlinkClick r:id="rId2"/>
          </p:cNvPr>
          <p:cNvSpPr txBox="1"/>
          <p:nvPr/>
        </p:nvSpPr>
        <p:spPr>
          <a:xfrm>
            <a:off x="6320910" y="4631289"/>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100778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32</a:t>
            </a:fld>
            <a:endParaRPr lang="en-US" dirty="0"/>
          </a:p>
        </p:txBody>
      </p:sp>
      <p:sp>
        <p:nvSpPr>
          <p:cNvPr id="3" name="Title 2"/>
          <p:cNvSpPr>
            <a:spLocks noGrp="1"/>
          </p:cNvSpPr>
          <p:nvPr>
            <p:ph type="title"/>
          </p:nvPr>
        </p:nvSpPr>
        <p:spPr>
          <a:xfrm>
            <a:off x="360655" y="243273"/>
            <a:ext cx="8198459" cy="578362"/>
          </a:xfrm>
        </p:spPr>
        <p:txBody>
          <a:bodyPr/>
          <a:lstStyle/>
          <a:p>
            <a:r>
              <a:rPr lang="tr-TR" dirty="0"/>
              <a:t>Tez Önerisi</a:t>
            </a:r>
            <a:endParaRPr lang="en-US" dirty="0"/>
          </a:p>
        </p:txBody>
      </p:sp>
      <p:sp>
        <p:nvSpPr>
          <p:cNvPr id="4" name="Content Placeholder 3"/>
          <p:cNvSpPr>
            <a:spLocks noGrp="1"/>
          </p:cNvSpPr>
          <p:nvPr>
            <p:ph sz="quarter" idx="11"/>
          </p:nvPr>
        </p:nvSpPr>
        <p:spPr>
          <a:xfrm>
            <a:off x="320607" y="865947"/>
            <a:ext cx="8199437" cy="4975397"/>
          </a:xfrm>
        </p:spPr>
        <p:txBody>
          <a:bodyPr>
            <a:normAutofit lnSpcReduction="10000"/>
          </a:bodyPr>
          <a:lstStyle/>
          <a:p>
            <a:r>
              <a:rPr lang="tr-TR" b="1" u="sng" dirty="0"/>
              <a:t>Yeterlik sınavını geçtikten sonra 6 ay içinde </a:t>
            </a:r>
            <a:r>
              <a:rPr lang="tr-TR" dirty="0"/>
              <a:t>öğrenci komiteye tez önerisini sunar.</a:t>
            </a:r>
            <a:endParaRPr lang="en-US" dirty="0"/>
          </a:p>
          <a:p>
            <a:pPr lvl="1"/>
            <a:r>
              <a:rPr lang="tr-TR" b="1" dirty="0"/>
              <a:t>Tez önerisi</a:t>
            </a:r>
            <a:r>
              <a:rPr lang="en-US" b="1" dirty="0"/>
              <a:t> </a:t>
            </a:r>
            <a:r>
              <a:rPr lang="en-US" b="1" dirty="0" err="1"/>
              <a:t>FBE’nin</a:t>
            </a:r>
            <a:r>
              <a:rPr lang="en-US" b="1" dirty="0"/>
              <a:t> </a:t>
            </a:r>
            <a:r>
              <a:rPr lang="en-US" b="1" dirty="0" err="1"/>
              <a:t>hazırladığı</a:t>
            </a:r>
            <a:r>
              <a:rPr lang="en-US" b="1" dirty="0"/>
              <a:t> </a:t>
            </a:r>
            <a:r>
              <a:rPr lang="en-US" b="1" dirty="0" err="1"/>
              <a:t>örneğe</a:t>
            </a:r>
            <a:r>
              <a:rPr lang="en-US" b="1" dirty="0"/>
              <a:t> </a:t>
            </a:r>
            <a:r>
              <a:rPr lang="en-US" b="1" dirty="0" err="1"/>
              <a:t>göre</a:t>
            </a:r>
            <a:r>
              <a:rPr lang="en-US" b="1" dirty="0"/>
              <a:t> </a:t>
            </a:r>
            <a:r>
              <a:rPr lang="en-US" dirty="0" err="1"/>
              <a:t>aşağıdaki</a:t>
            </a:r>
            <a:r>
              <a:rPr lang="en-US" dirty="0"/>
              <a:t> </a:t>
            </a:r>
            <a:r>
              <a:rPr lang="en-US" dirty="0" err="1"/>
              <a:t>bölümleri</a:t>
            </a:r>
            <a:r>
              <a:rPr lang="en-US" dirty="0"/>
              <a:t> </a:t>
            </a:r>
            <a:r>
              <a:rPr lang="en-US" dirty="0" err="1"/>
              <a:t>kapsayacak</a:t>
            </a:r>
            <a:r>
              <a:rPr lang="en-US" dirty="0"/>
              <a:t> </a:t>
            </a:r>
            <a:r>
              <a:rPr lang="en-US" dirty="0" err="1"/>
              <a:t>şekilde</a:t>
            </a:r>
            <a:r>
              <a:rPr lang="en-US" dirty="0"/>
              <a:t> </a:t>
            </a:r>
            <a:r>
              <a:rPr lang="en-US" dirty="0" err="1"/>
              <a:t>hazırlanmalıdır</a:t>
            </a:r>
            <a:endParaRPr lang="en-US" dirty="0"/>
          </a:p>
          <a:p>
            <a:pPr lvl="2"/>
            <a:r>
              <a:rPr lang="tr-TR" dirty="0"/>
              <a:t>İşin Kapsamı</a:t>
            </a:r>
            <a:endParaRPr lang="en-US" dirty="0"/>
          </a:p>
          <a:p>
            <a:pPr lvl="2"/>
            <a:r>
              <a:rPr lang="en-US" dirty="0" err="1"/>
              <a:t>Meto</a:t>
            </a:r>
            <a:r>
              <a:rPr lang="tr-TR" dirty="0"/>
              <a:t>d</a:t>
            </a:r>
            <a:endParaRPr lang="en-US" dirty="0"/>
          </a:p>
          <a:p>
            <a:pPr lvl="2"/>
            <a:r>
              <a:rPr lang="tr-TR" dirty="0"/>
              <a:t>İş planı</a:t>
            </a:r>
            <a:endParaRPr lang="en-US" dirty="0"/>
          </a:p>
          <a:p>
            <a:r>
              <a:rPr lang="tr-TR" b="1" u="sng" dirty="0"/>
              <a:t>Tez önerisi sunumundan önceki 15 gün içinde </a:t>
            </a:r>
            <a:r>
              <a:rPr lang="tr-TR" dirty="0"/>
              <a:t>tez izleme komitesine tez önerisi yazılı olarak verilmelidir.</a:t>
            </a:r>
            <a:endParaRPr lang="en-US" dirty="0"/>
          </a:p>
          <a:p>
            <a:r>
              <a:rPr lang="tr-TR" dirty="0"/>
              <a:t>Tez önerisinin yazılı metni ve tez öneri savunmasının sonucu 3 gün içinde FBE’ye teslim edilmelidir.</a:t>
            </a:r>
            <a:endParaRPr lang="en-US" dirty="0"/>
          </a:p>
          <a:p>
            <a:pPr lvl="1"/>
            <a:r>
              <a:rPr lang="tr-TR" dirty="0"/>
              <a:t>Doldurulması gereken formlar</a:t>
            </a:r>
            <a:r>
              <a:rPr lang="en-US" dirty="0"/>
              <a:t>:</a:t>
            </a:r>
          </a:p>
          <a:p>
            <a:pPr lvl="2"/>
            <a:r>
              <a:rPr lang="tr-TR" dirty="0"/>
              <a:t>Sınav Sonucu</a:t>
            </a:r>
            <a:endParaRPr lang="en-US" dirty="0"/>
          </a:p>
        </p:txBody>
      </p:sp>
      <p:pic>
        <p:nvPicPr>
          <p:cNvPr id="5" name="Picture 4">
            <a:hlinkClick r:id="rId2"/>
          </p:cNvPr>
          <p:cNvPicPr>
            <a:picLocks noChangeAspect="1"/>
          </p:cNvPicPr>
          <p:nvPr/>
        </p:nvPicPr>
        <p:blipFill>
          <a:blip r:embed="rId3"/>
          <a:stretch>
            <a:fillRect/>
          </a:stretch>
        </p:blipFill>
        <p:spPr>
          <a:xfrm>
            <a:off x="4774998" y="5685543"/>
            <a:ext cx="718802" cy="718802"/>
          </a:xfrm>
          <a:prstGeom prst="rect">
            <a:avLst/>
          </a:prstGeom>
        </p:spPr>
      </p:pic>
      <p:sp>
        <p:nvSpPr>
          <p:cNvPr id="6" name="TextBox 5">
            <a:hlinkClick r:id="rId2"/>
          </p:cNvPr>
          <p:cNvSpPr txBox="1"/>
          <p:nvPr/>
        </p:nvSpPr>
        <p:spPr>
          <a:xfrm>
            <a:off x="5615255" y="5860278"/>
            <a:ext cx="2823090" cy="369332"/>
          </a:xfrm>
          <a:prstGeom prst="rect">
            <a:avLst/>
          </a:prstGeom>
          <a:noFill/>
          <a:ln>
            <a:solidFill>
              <a:schemeClr val="accent4"/>
            </a:solidFill>
          </a:ln>
        </p:spPr>
        <p:txBody>
          <a:bodyPr wrap="square" rtlCol="0">
            <a:spAutoFit/>
          </a:bodyPr>
          <a:lstStyle/>
          <a:p>
            <a:r>
              <a:rPr lang="en-US" dirty="0"/>
              <a:t>sens.medipol.edu.tr/forms/</a:t>
            </a:r>
          </a:p>
        </p:txBody>
      </p:sp>
    </p:spTree>
    <p:extLst>
      <p:ext uri="{BB962C8B-B14F-4D97-AF65-F5344CB8AC3E}">
        <p14:creationId xmlns:p14="http://schemas.microsoft.com/office/powerpoint/2010/main" val="2410811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33</a:t>
            </a:fld>
            <a:endParaRPr lang="en-US" dirty="0"/>
          </a:p>
        </p:txBody>
      </p:sp>
      <p:sp>
        <p:nvSpPr>
          <p:cNvPr id="3" name="Title 2"/>
          <p:cNvSpPr>
            <a:spLocks noGrp="1"/>
          </p:cNvSpPr>
          <p:nvPr>
            <p:ph type="title"/>
          </p:nvPr>
        </p:nvSpPr>
        <p:spPr>
          <a:xfrm>
            <a:off x="360655" y="243273"/>
            <a:ext cx="8198459" cy="628706"/>
          </a:xfrm>
        </p:spPr>
        <p:txBody>
          <a:bodyPr/>
          <a:lstStyle/>
          <a:p>
            <a:r>
              <a:rPr lang="tr-TR" dirty="0"/>
              <a:t>Tez Önerisi</a:t>
            </a:r>
            <a:endParaRPr lang="en-US" dirty="0"/>
          </a:p>
        </p:txBody>
      </p:sp>
      <p:sp>
        <p:nvSpPr>
          <p:cNvPr id="19" name="Rectangle 18"/>
          <p:cNvSpPr/>
          <p:nvPr/>
        </p:nvSpPr>
        <p:spPr>
          <a:xfrm>
            <a:off x="152007" y="2707287"/>
            <a:ext cx="1530113" cy="1167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tr-TR" dirty="0"/>
              <a:t>3 Muhtemel sonuç vardır</a:t>
            </a:r>
            <a:r>
              <a:rPr lang="en-US" dirty="0"/>
              <a:t>:</a:t>
            </a:r>
          </a:p>
        </p:txBody>
      </p:sp>
      <p:cxnSp>
        <p:nvCxnSpPr>
          <p:cNvPr id="20" name="Straight Arrow Connector 19"/>
          <p:cNvCxnSpPr>
            <a:stCxn id="19" idx="3"/>
            <a:endCxn id="24" idx="1"/>
          </p:cNvCxnSpPr>
          <p:nvPr/>
        </p:nvCxnSpPr>
        <p:spPr>
          <a:xfrm>
            <a:off x="1682120" y="3290877"/>
            <a:ext cx="3310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9" idx="3"/>
            <a:endCxn id="25" idx="1"/>
          </p:cNvCxnSpPr>
          <p:nvPr/>
        </p:nvCxnSpPr>
        <p:spPr>
          <a:xfrm>
            <a:off x="1682120" y="3290877"/>
            <a:ext cx="345957" cy="172162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9" idx="3"/>
            <a:endCxn id="23" idx="1"/>
          </p:cNvCxnSpPr>
          <p:nvPr/>
        </p:nvCxnSpPr>
        <p:spPr>
          <a:xfrm flipV="1">
            <a:off x="1682120" y="1931115"/>
            <a:ext cx="345957" cy="13597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028077" y="1727573"/>
            <a:ext cx="1349555" cy="4070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a:t>Kabul</a:t>
            </a:r>
            <a:endParaRPr lang="en-US" dirty="0"/>
          </a:p>
        </p:txBody>
      </p:sp>
      <p:sp>
        <p:nvSpPr>
          <p:cNvPr id="24" name="Rectangle 23"/>
          <p:cNvSpPr/>
          <p:nvPr/>
        </p:nvSpPr>
        <p:spPr>
          <a:xfrm>
            <a:off x="2013189" y="3087335"/>
            <a:ext cx="1349555" cy="40708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a:t>Ret</a:t>
            </a:r>
            <a:endParaRPr lang="en-US" dirty="0"/>
          </a:p>
        </p:txBody>
      </p:sp>
      <p:sp>
        <p:nvSpPr>
          <p:cNvPr id="25" name="Rectangle 24"/>
          <p:cNvSpPr/>
          <p:nvPr/>
        </p:nvSpPr>
        <p:spPr>
          <a:xfrm>
            <a:off x="2028077" y="4808961"/>
            <a:ext cx="1349555" cy="4070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Düzeltme</a:t>
            </a:r>
            <a:endParaRPr lang="en-US" dirty="0"/>
          </a:p>
        </p:txBody>
      </p:sp>
      <p:sp>
        <p:nvSpPr>
          <p:cNvPr id="7" name="Rectangle 6"/>
          <p:cNvSpPr/>
          <p:nvPr/>
        </p:nvSpPr>
        <p:spPr>
          <a:xfrm>
            <a:off x="4111031" y="546109"/>
            <a:ext cx="2160391" cy="140912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İlerlemeler yılda iki kere(Ocak-Haziran ve Temmuz-Aralık aralıklarında) sunulmalıdır.</a:t>
            </a:r>
            <a:r>
              <a:rPr lang="en-US" dirty="0"/>
              <a:t>  </a:t>
            </a:r>
          </a:p>
        </p:txBody>
      </p:sp>
      <p:cxnSp>
        <p:nvCxnSpPr>
          <p:cNvPr id="8" name="Elbow Connector 7"/>
          <p:cNvCxnSpPr>
            <a:stCxn id="23" idx="3"/>
            <a:endCxn id="7" idx="1"/>
          </p:cNvCxnSpPr>
          <p:nvPr/>
        </p:nvCxnSpPr>
        <p:spPr>
          <a:xfrm flipV="1">
            <a:off x="3377632" y="1250669"/>
            <a:ext cx="733399" cy="68044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975547" y="2156520"/>
            <a:ext cx="1362835" cy="1002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Yeni danışman ve yeni tez konusu 6 ay</a:t>
            </a:r>
            <a:r>
              <a:rPr lang="en-US" dirty="0"/>
              <a:t> </a:t>
            </a:r>
          </a:p>
        </p:txBody>
      </p:sp>
      <p:cxnSp>
        <p:nvCxnSpPr>
          <p:cNvPr id="10" name="Straight Arrow Connector 9"/>
          <p:cNvCxnSpPr>
            <a:stCxn id="24" idx="3"/>
            <a:endCxn id="9" idx="1"/>
          </p:cNvCxnSpPr>
          <p:nvPr/>
        </p:nvCxnSpPr>
        <p:spPr>
          <a:xfrm flipV="1">
            <a:off x="3362744" y="2657849"/>
            <a:ext cx="612803" cy="633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111031" y="5053098"/>
            <a:ext cx="1088776" cy="6669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1 ay</a:t>
            </a:r>
            <a:endParaRPr lang="en-US" dirty="0"/>
          </a:p>
        </p:txBody>
      </p:sp>
      <p:cxnSp>
        <p:nvCxnSpPr>
          <p:cNvPr id="12" name="Elbow Connector 11"/>
          <p:cNvCxnSpPr>
            <a:stCxn id="25" idx="3"/>
            <a:endCxn id="11" idx="1"/>
          </p:cNvCxnSpPr>
          <p:nvPr/>
        </p:nvCxnSpPr>
        <p:spPr>
          <a:xfrm>
            <a:off x="3377632" y="5012503"/>
            <a:ext cx="733399" cy="37406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460586" y="4843466"/>
            <a:ext cx="1858954" cy="107893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a:t>Tekrardan kabul veya ret olarak değerlendirilir.</a:t>
            </a:r>
            <a:endParaRPr lang="en-US" dirty="0"/>
          </a:p>
        </p:txBody>
      </p:sp>
      <p:cxnSp>
        <p:nvCxnSpPr>
          <p:cNvPr id="14" name="Straight Arrow Connector 13"/>
          <p:cNvCxnSpPr>
            <a:stCxn id="11" idx="3"/>
            <a:endCxn id="13" idx="1"/>
          </p:cNvCxnSpPr>
          <p:nvPr/>
        </p:nvCxnSpPr>
        <p:spPr>
          <a:xfrm flipV="1">
            <a:off x="5199807" y="5382935"/>
            <a:ext cx="260779" cy="3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718880" y="2693880"/>
            <a:ext cx="1877062" cy="10834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a:t>Yeni tez önerisi ve savunması. Eğer gerekirse yeni izleme komitesi kurulabilir.</a:t>
            </a:r>
            <a:endParaRPr lang="en-US" sz="1400" dirty="0"/>
          </a:p>
        </p:txBody>
      </p:sp>
      <p:sp>
        <p:nvSpPr>
          <p:cNvPr id="40" name="Rectangle 39"/>
          <p:cNvSpPr/>
          <p:nvPr/>
        </p:nvSpPr>
        <p:spPr>
          <a:xfrm>
            <a:off x="3975547" y="3271194"/>
            <a:ext cx="1362835" cy="10026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Aynı danışman yeni tez konusu 3 ay</a:t>
            </a:r>
            <a:endParaRPr lang="en-US" dirty="0"/>
          </a:p>
        </p:txBody>
      </p:sp>
      <p:sp>
        <p:nvSpPr>
          <p:cNvPr id="47" name="Rectangle 46"/>
          <p:cNvSpPr/>
          <p:nvPr/>
        </p:nvSpPr>
        <p:spPr>
          <a:xfrm>
            <a:off x="6646023" y="546109"/>
            <a:ext cx="2060246" cy="138500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400" dirty="0"/>
              <a:t>Toplantıdan 1 ay önce ilerleme raporu ve yapılacaklar hakkında yazılı bir doküman tez izleme komitesine gönderilmelidir.</a:t>
            </a:r>
            <a:endParaRPr lang="en-US" sz="1400" dirty="0"/>
          </a:p>
        </p:txBody>
      </p:sp>
      <p:cxnSp>
        <p:nvCxnSpPr>
          <p:cNvPr id="70" name="Straight Arrow Connector 69"/>
          <p:cNvCxnSpPr>
            <a:stCxn id="24" idx="3"/>
            <a:endCxn id="40" idx="1"/>
          </p:cNvCxnSpPr>
          <p:nvPr/>
        </p:nvCxnSpPr>
        <p:spPr>
          <a:xfrm>
            <a:off x="3362744" y="3290877"/>
            <a:ext cx="612803" cy="4816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9" idx="3"/>
            <a:endCxn id="39" idx="1"/>
          </p:cNvCxnSpPr>
          <p:nvPr/>
        </p:nvCxnSpPr>
        <p:spPr>
          <a:xfrm>
            <a:off x="5338382" y="2657849"/>
            <a:ext cx="380498" cy="577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0" idx="3"/>
            <a:endCxn id="39" idx="1"/>
          </p:cNvCxnSpPr>
          <p:nvPr/>
        </p:nvCxnSpPr>
        <p:spPr>
          <a:xfrm flipV="1">
            <a:off x="5338382" y="3235619"/>
            <a:ext cx="380498" cy="536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 idx="3"/>
            <a:endCxn id="47" idx="1"/>
          </p:cNvCxnSpPr>
          <p:nvPr/>
        </p:nvCxnSpPr>
        <p:spPr>
          <a:xfrm flipV="1">
            <a:off x="6271422" y="1238612"/>
            <a:ext cx="374601" cy="12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53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34</a:t>
            </a:fld>
            <a:endParaRPr lang="en-US" dirty="0"/>
          </a:p>
        </p:txBody>
      </p:sp>
      <p:sp>
        <p:nvSpPr>
          <p:cNvPr id="3" name="Title 2"/>
          <p:cNvSpPr>
            <a:spLocks noGrp="1"/>
          </p:cNvSpPr>
          <p:nvPr>
            <p:ph type="title"/>
          </p:nvPr>
        </p:nvSpPr>
        <p:spPr/>
        <p:txBody>
          <a:bodyPr/>
          <a:lstStyle/>
          <a:p>
            <a:r>
              <a:rPr lang="tr-TR" dirty="0"/>
              <a:t>Tez İlerleme Raporu</a:t>
            </a:r>
            <a:endParaRPr lang="en-US" dirty="0"/>
          </a:p>
        </p:txBody>
      </p:sp>
      <p:sp>
        <p:nvSpPr>
          <p:cNvPr id="4" name="Content Placeholder 3"/>
          <p:cNvSpPr>
            <a:spLocks noGrp="1"/>
          </p:cNvSpPr>
          <p:nvPr>
            <p:ph sz="quarter" idx="11"/>
          </p:nvPr>
        </p:nvSpPr>
        <p:spPr>
          <a:xfrm>
            <a:off x="360363" y="3455452"/>
            <a:ext cx="8199437" cy="2628302"/>
          </a:xfrm>
        </p:spPr>
        <p:txBody>
          <a:bodyPr>
            <a:normAutofit fontScale="92500" lnSpcReduction="20000"/>
          </a:bodyPr>
          <a:lstStyle/>
          <a:p>
            <a:pPr algn="just"/>
            <a:endParaRPr lang="tr-TR" dirty="0"/>
          </a:p>
          <a:p>
            <a:pPr algn="just"/>
            <a:r>
              <a:rPr lang="tr-TR" dirty="0"/>
              <a:t>Tez ilerleme raporları </a:t>
            </a:r>
            <a:r>
              <a:rPr lang="en-US" b="1" dirty="0" err="1"/>
              <a:t>FBE’nin</a:t>
            </a:r>
            <a:r>
              <a:rPr lang="en-US" b="1" dirty="0"/>
              <a:t> </a:t>
            </a:r>
            <a:r>
              <a:rPr lang="en-US" b="1" dirty="0" err="1"/>
              <a:t>hazırladığı</a:t>
            </a:r>
            <a:r>
              <a:rPr lang="en-US" b="1" dirty="0"/>
              <a:t> </a:t>
            </a:r>
            <a:r>
              <a:rPr lang="en-US" b="1" dirty="0" err="1"/>
              <a:t>örneğe</a:t>
            </a:r>
            <a:r>
              <a:rPr lang="en-US" b="1" dirty="0"/>
              <a:t> </a:t>
            </a:r>
            <a:r>
              <a:rPr lang="en-US" b="1" dirty="0" err="1"/>
              <a:t>göre</a:t>
            </a:r>
            <a:r>
              <a:rPr lang="en-US" b="1" dirty="0"/>
              <a:t> </a:t>
            </a:r>
            <a:r>
              <a:rPr lang="en-US" dirty="0" err="1"/>
              <a:t>hazırlanmalıdır</a:t>
            </a:r>
            <a:r>
              <a:rPr lang="en-US" dirty="0"/>
              <a:t>. Bu </a:t>
            </a:r>
            <a:r>
              <a:rPr lang="en-US" dirty="0" err="1"/>
              <a:t>öğrencinin</a:t>
            </a:r>
            <a:r>
              <a:rPr lang="en-US" dirty="0"/>
              <a:t> </a:t>
            </a:r>
            <a:r>
              <a:rPr lang="en-US" dirty="0" err="1"/>
              <a:t>tez</a:t>
            </a:r>
            <a:r>
              <a:rPr lang="en-US" dirty="0"/>
              <a:t> </a:t>
            </a:r>
            <a:r>
              <a:rPr lang="en-US" dirty="0" err="1"/>
              <a:t>yazım</a:t>
            </a:r>
            <a:r>
              <a:rPr lang="en-US" dirty="0"/>
              <a:t> </a:t>
            </a:r>
            <a:r>
              <a:rPr lang="en-US" dirty="0" err="1"/>
              <a:t>sürecini</a:t>
            </a:r>
            <a:r>
              <a:rPr lang="en-US" dirty="0"/>
              <a:t> </a:t>
            </a:r>
            <a:r>
              <a:rPr lang="en-US" dirty="0" err="1"/>
              <a:t>hızlandırır</a:t>
            </a:r>
            <a:r>
              <a:rPr lang="en-US" dirty="0"/>
              <a:t>.</a:t>
            </a:r>
          </a:p>
          <a:p>
            <a:pPr algn="just"/>
            <a:r>
              <a:rPr lang="tr-TR" dirty="0"/>
              <a:t> Öğrenci kabul edilir bir mazeret göstermeden tez öneri savunmasına gelmez ise başarısız sayılır ve önerisi reddedilir.</a:t>
            </a:r>
            <a:endParaRPr lang="en-US" dirty="0"/>
          </a:p>
          <a:p>
            <a:pPr algn="just"/>
            <a:r>
              <a:rPr lang="tr-TR" dirty="0"/>
              <a:t>Tez önerisinin kabulü ve doktora tezinin hazırlanması arasındaki süreçte tez izleme komitesine </a:t>
            </a:r>
            <a:r>
              <a:rPr lang="tr-TR" b="1" u="sng" dirty="0"/>
              <a:t>minimum 3 tane </a:t>
            </a:r>
            <a:r>
              <a:rPr lang="tr-TR" dirty="0"/>
              <a:t>ilerleme raporu sunulmalıdır.</a:t>
            </a:r>
            <a:r>
              <a:rPr lang="en-US" dirty="0"/>
              <a:t> </a:t>
            </a:r>
          </a:p>
        </p:txBody>
      </p:sp>
      <p:sp>
        <p:nvSpPr>
          <p:cNvPr id="5" name="Rounded Rectangle 4"/>
          <p:cNvSpPr/>
          <p:nvPr/>
        </p:nvSpPr>
        <p:spPr>
          <a:xfrm>
            <a:off x="489504" y="1848268"/>
            <a:ext cx="1673524" cy="595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Değerlendirme</a:t>
            </a:r>
            <a:endParaRPr lang="en-US" dirty="0"/>
          </a:p>
        </p:txBody>
      </p:sp>
      <p:sp>
        <p:nvSpPr>
          <p:cNvPr id="6" name="Rectangle 5"/>
          <p:cNvSpPr/>
          <p:nvPr/>
        </p:nvSpPr>
        <p:spPr>
          <a:xfrm>
            <a:off x="2518913" y="1626080"/>
            <a:ext cx="1371600" cy="46582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Başarılı</a:t>
            </a:r>
            <a:endParaRPr lang="en-US" dirty="0"/>
          </a:p>
        </p:txBody>
      </p:sp>
      <p:sp>
        <p:nvSpPr>
          <p:cNvPr id="7" name="Rectangle 6"/>
          <p:cNvSpPr/>
          <p:nvPr/>
        </p:nvSpPr>
        <p:spPr>
          <a:xfrm>
            <a:off x="2530198" y="2283901"/>
            <a:ext cx="1360315" cy="39681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a:t>Başarısız</a:t>
            </a:r>
            <a:endParaRPr lang="en-US" dirty="0"/>
          </a:p>
        </p:txBody>
      </p:sp>
      <p:sp>
        <p:nvSpPr>
          <p:cNvPr id="8" name="Rectangle 7"/>
          <p:cNvSpPr/>
          <p:nvPr/>
        </p:nvSpPr>
        <p:spPr>
          <a:xfrm>
            <a:off x="4218316" y="1994263"/>
            <a:ext cx="1673525" cy="99277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a:t>2 kere üst üste veya farklı zamanlarda 3 kere</a:t>
            </a:r>
            <a:r>
              <a:rPr lang="en-US" dirty="0"/>
              <a:t> </a:t>
            </a:r>
          </a:p>
        </p:txBody>
      </p:sp>
      <p:sp>
        <p:nvSpPr>
          <p:cNvPr id="9" name="Rectangle 8"/>
          <p:cNvSpPr/>
          <p:nvPr/>
        </p:nvSpPr>
        <p:spPr>
          <a:xfrm>
            <a:off x="6113469" y="2189009"/>
            <a:ext cx="2268747" cy="58659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t>Öğrencilik sonlandırılır.</a:t>
            </a:r>
            <a:endParaRPr lang="en-US" dirty="0"/>
          </a:p>
        </p:txBody>
      </p:sp>
      <p:cxnSp>
        <p:nvCxnSpPr>
          <p:cNvPr id="11" name="Straight Arrow Connector 10"/>
          <p:cNvCxnSpPr>
            <a:stCxn id="5" idx="3"/>
            <a:endCxn id="7" idx="1"/>
          </p:cNvCxnSpPr>
          <p:nvPr/>
        </p:nvCxnSpPr>
        <p:spPr>
          <a:xfrm>
            <a:off x="2163028" y="2145879"/>
            <a:ext cx="367170" cy="336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a:off x="3890513" y="2482309"/>
            <a:ext cx="327803" cy="8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9" idx="1"/>
          </p:cNvCxnSpPr>
          <p:nvPr/>
        </p:nvCxnSpPr>
        <p:spPr>
          <a:xfrm flipV="1">
            <a:off x="5891841" y="2482308"/>
            <a:ext cx="221628" cy="8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6" idx="1"/>
          </p:cNvCxnSpPr>
          <p:nvPr/>
        </p:nvCxnSpPr>
        <p:spPr>
          <a:xfrm flipV="1">
            <a:off x="2163028" y="1858993"/>
            <a:ext cx="355885" cy="286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6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35</a:t>
            </a:fld>
            <a:endParaRPr lang="en-US" dirty="0"/>
          </a:p>
        </p:txBody>
      </p:sp>
      <p:sp>
        <p:nvSpPr>
          <p:cNvPr id="3" name="Title 2"/>
          <p:cNvSpPr>
            <a:spLocks noGrp="1"/>
          </p:cNvSpPr>
          <p:nvPr>
            <p:ph type="title"/>
          </p:nvPr>
        </p:nvSpPr>
        <p:spPr>
          <a:xfrm>
            <a:off x="344471" y="-189369"/>
            <a:ext cx="8198459" cy="992404"/>
          </a:xfrm>
        </p:spPr>
        <p:txBody>
          <a:bodyPr/>
          <a:lstStyle/>
          <a:p>
            <a:r>
              <a:rPr lang="tr-TR" dirty="0"/>
              <a:t>Tezi Sonlandırma ve Mezuniyet(Doktora)</a:t>
            </a:r>
            <a:endParaRPr lang="en-US" dirty="0"/>
          </a:p>
        </p:txBody>
      </p:sp>
      <p:pic>
        <p:nvPicPr>
          <p:cNvPr id="5" name="Picture 4">
            <a:hlinkClick r:id="rId2"/>
          </p:cNvPr>
          <p:cNvPicPr>
            <a:picLocks noChangeAspect="1"/>
          </p:cNvPicPr>
          <p:nvPr/>
        </p:nvPicPr>
        <p:blipFill>
          <a:blip r:embed="rId3"/>
          <a:stretch>
            <a:fillRect/>
          </a:stretch>
        </p:blipFill>
        <p:spPr>
          <a:xfrm>
            <a:off x="8170430" y="3556932"/>
            <a:ext cx="521011" cy="427839"/>
          </a:xfrm>
          <a:prstGeom prst="rect">
            <a:avLst/>
          </a:prstGeom>
        </p:spPr>
      </p:pic>
      <p:sp>
        <p:nvSpPr>
          <p:cNvPr id="6" name="TextBox 5">
            <a:hlinkClick r:id="rId2"/>
          </p:cNvPr>
          <p:cNvSpPr txBox="1"/>
          <p:nvPr/>
        </p:nvSpPr>
        <p:spPr>
          <a:xfrm>
            <a:off x="6518246" y="4093150"/>
            <a:ext cx="2485670" cy="338554"/>
          </a:xfrm>
          <a:prstGeom prst="rect">
            <a:avLst/>
          </a:prstGeom>
          <a:noFill/>
          <a:ln>
            <a:solidFill>
              <a:schemeClr val="accent4"/>
            </a:solidFill>
          </a:ln>
        </p:spPr>
        <p:txBody>
          <a:bodyPr wrap="square" rtlCol="0">
            <a:spAutoFit/>
          </a:bodyPr>
          <a:lstStyle/>
          <a:p>
            <a:r>
              <a:rPr lang="en-US" sz="1600" dirty="0"/>
              <a:t>sens.medipol.edu.tr/forms/</a:t>
            </a:r>
          </a:p>
        </p:txBody>
      </p:sp>
      <p:sp>
        <p:nvSpPr>
          <p:cNvPr id="8" name="Content Placeholder 3"/>
          <p:cNvSpPr txBox="1">
            <a:spLocks/>
          </p:cNvSpPr>
          <p:nvPr/>
        </p:nvSpPr>
        <p:spPr>
          <a:xfrm>
            <a:off x="312104" y="911994"/>
            <a:ext cx="7747024" cy="5374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b="1" dirty="0">
                <a:solidFill>
                  <a:srgbClr val="0000FF"/>
                </a:solidFill>
              </a:rPr>
              <a:t>Savunma yapacağınız günden </a:t>
            </a:r>
            <a:r>
              <a:rPr lang="tr-TR" b="1" u="sng" dirty="0">
                <a:solidFill>
                  <a:srgbClr val="0000FF"/>
                </a:solidFill>
              </a:rPr>
              <a:t>iki ay önce </a:t>
            </a:r>
            <a:r>
              <a:rPr lang="tr-TR" b="1" dirty="0">
                <a:solidFill>
                  <a:srgbClr val="0000FF"/>
                </a:solidFill>
              </a:rPr>
              <a:t>danışmanınız ile birlikte savunmanızı hazırlamaya başlayın. Tez teslimlerinin son günlerine dikkat ediniz.</a:t>
            </a:r>
            <a:endParaRPr lang="en-US" dirty="0">
              <a:solidFill>
                <a:srgbClr val="0000FF"/>
              </a:solidFill>
            </a:endParaRPr>
          </a:p>
          <a:p>
            <a:r>
              <a:rPr lang="tr-TR" dirty="0">
                <a:latin typeface="+mj-lt"/>
              </a:rPr>
              <a:t>Tezler </a:t>
            </a:r>
            <a:r>
              <a:rPr lang="tr-TR" dirty="0" err="1">
                <a:latin typeface="+mj-lt"/>
              </a:rPr>
              <a:t>FBE’nin</a:t>
            </a:r>
            <a:r>
              <a:rPr lang="tr-TR" dirty="0">
                <a:latin typeface="+mj-lt"/>
              </a:rPr>
              <a:t> belirlediği </a:t>
            </a:r>
            <a:r>
              <a:rPr lang="tr-TR" b="1" u="sng" dirty="0">
                <a:solidFill>
                  <a:srgbClr val="3C00FE"/>
                </a:solidFill>
                <a:latin typeface="+mj-lt"/>
              </a:rPr>
              <a:t>Tez yazım </a:t>
            </a:r>
            <a:r>
              <a:rPr lang="tr-TR" b="1" u="sng" dirty="0" err="1">
                <a:solidFill>
                  <a:srgbClr val="3C00FE"/>
                </a:solidFill>
                <a:latin typeface="+mj-lt"/>
              </a:rPr>
              <a:t>klavuzuna</a:t>
            </a:r>
            <a:r>
              <a:rPr lang="tr-TR" b="1" u="sng" dirty="0">
                <a:solidFill>
                  <a:srgbClr val="3C00FE"/>
                </a:solidFill>
                <a:latin typeface="+mj-lt"/>
              </a:rPr>
              <a:t> </a:t>
            </a:r>
            <a:r>
              <a:rPr lang="tr-TR" dirty="0">
                <a:latin typeface="+mj-lt"/>
              </a:rPr>
              <a:t>göre yazılmak zorundadır. </a:t>
            </a:r>
          </a:p>
          <a:p>
            <a:r>
              <a:rPr lang="tr-TR" dirty="0"/>
              <a:t>Tez bittikten sonra gözden geçirmesi için </a:t>
            </a:r>
            <a:r>
              <a:rPr lang="tr-TR" u="sng" dirty="0">
                <a:solidFill>
                  <a:schemeClr val="accent1">
                    <a:lumMod val="75000"/>
                    <a:lumOff val="25000"/>
                  </a:schemeClr>
                </a:solidFill>
              </a:rPr>
              <a:t>danışmana teslim edilmelidir</a:t>
            </a:r>
            <a:r>
              <a:rPr lang="tr-TR" dirty="0"/>
              <a:t>. Tezinizi incelemesi için danışmanınıza </a:t>
            </a:r>
            <a:r>
              <a:rPr lang="tr-TR" u="sng" dirty="0">
                <a:solidFill>
                  <a:schemeClr val="accent1">
                    <a:lumMod val="75000"/>
                    <a:lumOff val="25000"/>
                  </a:schemeClr>
                </a:solidFill>
              </a:rPr>
              <a:t>en az 2 haftalık ,</a:t>
            </a:r>
            <a:r>
              <a:rPr lang="tr-TR" dirty="0"/>
              <a:t>tezin son teslim tarihine göre, gözden geçirme süresi tanıyınız.</a:t>
            </a:r>
            <a:endParaRPr lang="en-US" dirty="0"/>
          </a:p>
          <a:p>
            <a:r>
              <a:rPr lang="tr-TR" b="1" u="sng" dirty="0">
                <a:solidFill>
                  <a:srgbClr val="0000FF"/>
                </a:solidFill>
              </a:rPr>
              <a:t>Tez, danışman tarafından kabul edilip, gerekli tüm bilgilerle birlikte </a:t>
            </a:r>
            <a:r>
              <a:rPr lang="tr-TR" b="1" u="sng" dirty="0" err="1">
                <a:solidFill>
                  <a:srgbClr val="0000FF"/>
                </a:solidFill>
              </a:rPr>
              <a:t>FBE’ye</a:t>
            </a:r>
            <a:r>
              <a:rPr lang="tr-TR" b="1" u="sng" dirty="0">
                <a:solidFill>
                  <a:srgbClr val="0000FF"/>
                </a:solidFill>
              </a:rPr>
              <a:t> </a:t>
            </a:r>
            <a:r>
              <a:rPr lang="tr-TR" b="1" u="sng" dirty="0">
                <a:solidFill>
                  <a:srgbClr val="0000FF"/>
                </a:solidFill>
                <a:latin typeface="+mj-lt"/>
              </a:rPr>
              <a:t>t</a:t>
            </a:r>
            <a:r>
              <a:rPr lang="tr-TR" dirty="0">
                <a:latin typeface="+mj-lt"/>
              </a:rPr>
              <a:t>ez savunmasının jüri üyeleri, savunmanın günü ve saati gibi bilgileri içeren formlar ile birlikte </a:t>
            </a:r>
            <a:r>
              <a:rPr lang="tr-TR" b="1" u="sng" dirty="0">
                <a:solidFill>
                  <a:srgbClr val="0000FF"/>
                </a:solidFill>
                <a:latin typeface="+mj-lt"/>
              </a:rPr>
              <a:t>teslim edilir.</a:t>
            </a:r>
            <a:r>
              <a:rPr lang="tr-TR" dirty="0">
                <a:solidFill>
                  <a:srgbClr val="0000FF"/>
                </a:solidFill>
                <a:latin typeface="+mj-lt"/>
              </a:rPr>
              <a:t> </a:t>
            </a:r>
          </a:p>
          <a:p>
            <a:endParaRPr lang="en-US" sz="2900" dirty="0"/>
          </a:p>
        </p:txBody>
      </p:sp>
    </p:spTree>
    <p:extLst>
      <p:ext uri="{BB962C8B-B14F-4D97-AF65-F5344CB8AC3E}">
        <p14:creationId xmlns:p14="http://schemas.microsoft.com/office/powerpoint/2010/main" val="56221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36</a:t>
            </a:fld>
            <a:endParaRPr lang="en-US" dirty="0"/>
          </a:p>
        </p:txBody>
      </p:sp>
      <p:sp>
        <p:nvSpPr>
          <p:cNvPr id="3" name="Title 2"/>
          <p:cNvSpPr>
            <a:spLocks noGrp="1"/>
          </p:cNvSpPr>
          <p:nvPr>
            <p:ph type="title"/>
          </p:nvPr>
        </p:nvSpPr>
        <p:spPr>
          <a:xfrm>
            <a:off x="344471" y="-189369"/>
            <a:ext cx="8198459" cy="992404"/>
          </a:xfrm>
        </p:spPr>
        <p:txBody>
          <a:bodyPr/>
          <a:lstStyle/>
          <a:p>
            <a:r>
              <a:rPr lang="tr-TR" dirty="0"/>
              <a:t>Tezi Sonlandırma ve Mezuniyet(Doktora)</a:t>
            </a:r>
            <a:endParaRPr lang="en-US" dirty="0"/>
          </a:p>
        </p:txBody>
      </p:sp>
      <p:pic>
        <p:nvPicPr>
          <p:cNvPr id="5" name="Picture 4">
            <a:hlinkClick r:id="rId2"/>
          </p:cNvPr>
          <p:cNvPicPr>
            <a:picLocks noChangeAspect="1"/>
          </p:cNvPicPr>
          <p:nvPr/>
        </p:nvPicPr>
        <p:blipFill>
          <a:blip r:embed="rId3"/>
          <a:stretch>
            <a:fillRect/>
          </a:stretch>
        </p:blipFill>
        <p:spPr>
          <a:xfrm>
            <a:off x="7518149" y="1750561"/>
            <a:ext cx="872687" cy="872687"/>
          </a:xfrm>
          <a:prstGeom prst="rect">
            <a:avLst/>
          </a:prstGeom>
        </p:spPr>
      </p:pic>
      <p:sp>
        <p:nvSpPr>
          <p:cNvPr id="6" name="TextBox 5">
            <a:hlinkClick r:id="rId2"/>
          </p:cNvPr>
          <p:cNvSpPr txBox="1"/>
          <p:nvPr/>
        </p:nvSpPr>
        <p:spPr>
          <a:xfrm>
            <a:off x="6129082" y="2639565"/>
            <a:ext cx="2778133" cy="369332"/>
          </a:xfrm>
          <a:prstGeom prst="rect">
            <a:avLst/>
          </a:prstGeom>
          <a:noFill/>
          <a:ln>
            <a:solidFill>
              <a:schemeClr val="accent4"/>
            </a:solidFill>
          </a:ln>
        </p:spPr>
        <p:txBody>
          <a:bodyPr wrap="none" rtlCol="0">
            <a:spAutoFit/>
          </a:bodyPr>
          <a:lstStyle/>
          <a:p>
            <a:r>
              <a:rPr lang="en-US" dirty="0"/>
              <a:t>sens.medipol.edu.tr/forms/</a:t>
            </a:r>
          </a:p>
        </p:txBody>
      </p:sp>
      <p:sp>
        <p:nvSpPr>
          <p:cNvPr id="8" name="Content Placeholder 3"/>
          <p:cNvSpPr txBox="1">
            <a:spLocks/>
          </p:cNvSpPr>
          <p:nvPr/>
        </p:nvSpPr>
        <p:spPr>
          <a:xfrm>
            <a:off x="312104" y="911994"/>
            <a:ext cx="7747024" cy="537412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371600" indent="-4572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2900" b="1" dirty="0">
                <a:solidFill>
                  <a:srgbClr val="0000FF"/>
                </a:solidFill>
              </a:rPr>
              <a:t>Doktora tezinin savunulabilmesi için Üniversite Senatosu tarafından belirlenen yayın şartının sağlanmış olması gerekir. Öğrenci sağladığını belirtir formu Tezi ile birlikte </a:t>
            </a:r>
            <a:r>
              <a:rPr lang="tr-TR" sz="2900" b="1" dirty="0" err="1">
                <a:solidFill>
                  <a:srgbClr val="0000FF"/>
                </a:solidFill>
              </a:rPr>
              <a:t>FBE’ye</a:t>
            </a:r>
            <a:r>
              <a:rPr lang="tr-TR" sz="2900" b="1" dirty="0">
                <a:solidFill>
                  <a:srgbClr val="0000FF"/>
                </a:solidFill>
              </a:rPr>
              <a:t> teslim etmelidir.</a:t>
            </a:r>
            <a:endParaRPr lang="en-US" sz="2900" dirty="0">
              <a:latin typeface="+mj-lt"/>
            </a:endParaRPr>
          </a:p>
          <a:p>
            <a:r>
              <a:rPr lang="tr-TR" sz="2900" dirty="0"/>
              <a:t>Aşağıdaki formlar doldurulmalıdır</a:t>
            </a:r>
            <a:r>
              <a:rPr lang="en-US" sz="2900" dirty="0"/>
              <a:t>;</a:t>
            </a:r>
          </a:p>
          <a:p>
            <a:pPr lvl="1"/>
            <a:r>
              <a:rPr lang="tr-TR" sz="2900" i="1" dirty="0"/>
              <a:t>Tez Teslim formu</a:t>
            </a:r>
            <a:r>
              <a:rPr lang="en-US" sz="2900" i="1" dirty="0"/>
              <a:t>.</a:t>
            </a:r>
          </a:p>
          <a:p>
            <a:pPr lvl="1"/>
            <a:r>
              <a:rPr lang="tr-TR" sz="2900" i="1" dirty="0"/>
              <a:t>Tez savunma sınavı başvurusu</a:t>
            </a:r>
            <a:r>
              <a:rPr lang="en-US" sz="2900" i="1" dirty="0"/>
              <a:t>.</a:t>
            </a:r>
          </a:p>
          <a:p>
            <a:pPr lvl="1"/>
            <a:r>
              <a:rPr lang="tr-TR" sz="2900" i="1" dirty="0"/>
              <a:t>Tez sınavı üyeleri ve tarihi</a:t>
            </a:r>
            <a:r>
              <a:rPr lang="en-US" sz="2900" i="1" dirty="0"/>
              <a:t>.</a:t>
            </a:r>
          </a:p>
          <a:p>
            <a:pPr lvl="1"/>
            <a:r>
              <a:rPr lang="tr-TR" sz="2900" i="1" dirty="0"/>
              <a:t>Tezin intihal raporu</a:t>
            </a:r>
          </a:p>
          <a:p>
            <a:pPr lvl="1"/>
            <a:r>
              <a:rPr lang="tr-TR" sz="2900" i="1" dirty="0"/>
              <a:t>Tez Yayın Formu</a:t>
            </a:r>
            <a:endParaRPr lang="en-US" sz="2900" i="1" dirty="0"/>
          </a:p>
          <a:p>
            <a:r>
              <a:rPr lang="tr-TR" sz="2900" u="sng" dirty="0">
                <a:solidFill>
                  <a:srgbClr val="0000FF"/>
                </a:solidFill>
                <a:latin typeface="+mj-lt"/>
              </a:rPr>
              <a:t>FBE orijinallik raporu oluşturur</a:t>
            </a:r>
            <a:r>
              <a:rPr lang="tr-TR" sz="2900" dirty="0">
                <a:latin typeface="+mj-lt"/>
              </a:rPr>
              <a:t> ve tezle birlikte danışman ve tez sınav jürisi üyelerine gönderir. </a:t>
            </a:r>
            <a:r>
              <a:rPr lang="tr-TR" sz="2900" dirty="0">
                <a:solidFill>
                  <a:srgbClr val="3C00FE"/>
                </a:solidFill>
                <a:latin typeface="+mj-lt"/>
              </a:rPr>
              <a:t>Orijinallik oranı %15’in </a:t>
            </a:r>
            <a:r>
              <a:rPr lang="tr-TR" sz="2900" dirty="0">
                <a:latin typeface="+mj-lt"/>
              </a:rPr>
              <a:t>altında kalan tezler kabul edilir. Tez orijinallik raporu başarılı sayılmadan önce jüri üyelerine gönderilmemelidir.</a:t>
            </a:r>
          </a:p>
          <a:p>
            <a:r>
              <a:rPr lang="tr-TR" sz="2900" u="sng" dirty="0">
                <a:solidFill>
                  <a:schemeClr val="accent1">
                    <a:lumMod val="75000"/>
                    <a:lumOff val="25000"/>
                  </a:schemeClr>
                </a:solidFill>
                <a:latin typeface="+mj-lt"/>
              </a:rPr>
              <a:t>Bu süreç 3-4 hafta sürer.</a:t>
            </a:r>
            <a:endParaRPr lang="en-US" sz="2900" u="sng" dirty="0">
              <a:solidFill>
                <a:schemeClr val="accent1">
                  <a:lumMod val="75000"/>
                  <a:lumOff val="25000"/>
                </a:schemeClr>
              </a:solidFill>
              <a:latin typeface="+mj-lt"/>
            </a:endParaRPr>
          </a:p>
          <a:p>
            <a:pPr lvl="1"/>
            <a:r>
              <a:rPr lang="tr-TR" sz="2900" dirty="0">
                <a:latin typeface="+mj-lt"/>
              </a:rPr>
              <a:t>Jüri üyelerine teslim edildikten sonra savunma için bir ayınız kalır.</a:t>
            </a:r>
            <a:endParaRPr lang="en-US" sz="2900" dirty="0"/>
          </a:p>
        </p:txBody>
      </p:sp>
    </p:spTree>
    <p:extLst>
      <p:ext uri="{BB962C8B-B14F-4D97-AF65-F5344CB8AC3E}">
        <p14:creationId xmlns:p14="http://schemas.microsoft.com/office/powerpoint/2010/main" val="2354097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23CD5EB-4A71-4BF8-84A2-0B06ABF4EC0F}"/>
              </a:ext>
            </a:extLst>
          </p:cNvPr>
          <p:cNvSpPr>
            <a:spLocks noGrp="1"/>
          </p:cNvSpPr>
          <p:nvPr>
            <p:ph type="sldNum" sz="quarter" idx="10"/>
          </p:nvPr>
        </p:nvSpPr>
        <p:spPr/>
        <p:txBody>
          <a:bodyPr/>
          <a:lstStyle/>
          <a:p>
            <a:fld id="{2607D427-353C-DD47-9C57-CDC06D475577}" type="slidenum">
              <a:rPr lang="en-US" smtClean="0"/>
              <a:pPr/>
              <a:t>37</a:t>
            </a:fld>
            <a:endParaRPr lang="en-US" dirty="0"/>
          </a:p>
        </p:txBody>
      </p:sp>
      <p:sp>
        <p:nvSpPr>
          <p:cNvPr id="3" name="Başlık 2">
            <a:extLst>
              <a:ext uri="{FF2B5EF4-FFF2-40B4-BE49-F238E27FC236}">
                <a16:creationId xmlns:a16="http://schemas.microsoft.com/office/drawing/2014/main" id="{133717AA-4E6F-4022-A45B-D75CBAF343C8}"/>
              </a:ext>
            </a:extLst>
          </p:cNvPr>
          <p:cNvSpPr>
            <a:spLocks noGrp="1"/>
          </p:cNvSpPr>
          <p:nvPr>
            <p:ph type="title"/>
          </p:nvPr>
        </p:nvSpPr>
        <p:spPr/>
        <p:txBody>
          <a:bodyPr/>
          <a:lstStyle/>
          <a:p>
            <a:endParaRPr lang="tr-TR"/>
          </a:p>
        </p:txBody>
      </p:sp>
      <p:sp>
        <p:nvSpPr>
          <p:cNvPr id="4" name="İçerik Yer Tutucusu 3">
            <a:extLst>
              <a:ext uri="{FF2B5EF4-FFF2-40B4-BE49-F238E27FC236}">
                <a16:creationId xmlns:a16="http://schemas.microsoft.com/office/drawing/2014/main" id="{96F3FA9A-A83B-4E96-B947-44066DF30706}"/>
              </a:ext>
            </a:extLst>
          </p:cNvPr>
          <p:cNvSpPr>
            <a:spLocks noGrp="1"/>
          </p:cNvSpPr>
          <p:nvPr>
            <p:ph sz="quarter" idx="11"/>
          </p:nvPr>
        </p:nvSpPr>
        <p:spPr/>
        <p:txBody>
          <a:bodyPr/>
          <a:lstStyle/>
          <a:p>
            <a:endParaRPr lang="tr-TR"/>
          </a:p>
        </p:txBody>
      </p:sp>
      <p:pic>
        <p:nvPicPr>
          <p:cNvPr id="5" name="Resim 4" descr="metin, ekran görüntüsü, elektronik eşyalar, vitrin içeren bir resim&#10;&#10;Açıklama otomatik olarak oluşturuldu">
            <a:extLst>
              <a:ext uri="{FF2B5EF4-FFF2-40B4-BE49-F238E27FC236}">
                <a16:creationId xmlns:a16="http://schemas.microsoft.com/office/drawing/2014/main" id="{652F0D95-537A-4C52-A181-2B45B19903FE}"/>
              </a:ext>
            </a:extLst>
          </p:cNvPr>
          <p:cNvPicPr>
            <a:picLocks noChangeAspect="1"/>
          </p:cNvPicPr>
          <p:nvPr/>
        </p:nvPicPr>
        <p:blipFill rotWithShape="1">
          <a:blip r:embed="rId2"/>
          <a:srcRect l="8349" r="44312" b="8173"/>
          <a:stretch/>
        </p:blipFill>
        <p:spPr>
          <a:xfrm>
            <a:off x="360363" y="268448"/>
            <a:ext cx="8431299" cy="6149130"/>
          </a:xfrm>
          <a:prstGeom prst="rect">
            <a:avLst/>
          </a:prstGeom>
        </p:spPr>
      </p:pic>
    </p:spTree>
    <p:extLst>
      <p:ext uri="{BB962C8B-B14F-4D97-AF65-F5344CB8AC3E}">
        <p14:creationId xmlns:p14="http://schemas.microsoft.com/office/powerpoint/2010/main" val="2403740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38</a:t>
            </a:fld>
            <a:endParaRPr lang="en-US" dirty="0"/>
          </a:p>
        </p:txBody>
      </p:sp>
      <p:sp>
        <p:nvSpPr>
          <p:cNvPr id="3" name="Title 2"/>
          <p:cNvSpPr>
            <a:spLocks noGrp="1"/>
          </p:cNvSpPr>
          <p:nvPr>
            <p:ph type="title"/>
          </p:nvPr>
        </p:nvSpPr>
        <p:spPr/>
        <p:txBody>
          <a:bodyPr/>
          <a:lstStyle/>
          <a:p>
            <a:r>
              <a:rPr lang="tr-TR" dirty="0"/>
              <a:t>Tezi Sonlandırma ve Mezuniyet (Doktora)</a:t>
            </a:r>
            <a:endParaRPr lang="en-US" dirty="0"/>
          </a:p>
        </p:txBody>
      </p:sp>
      <p:sp>
        <p:nvSpPr>
          <p:cNvPr id="4" name="Content Placeholder 3"/>
          <p:cNvSpPr>
            <a:spLocks noGrp="1"/>
          </p:cNvSpPr>
          <p:nvPr>
            <p:ph sz="quarter" idx="11"/>
          </p:nvPr>
        </p:nvSpPr>
        <p:spPr/>
        <p:txBody>
          <a:bodyPr/>
          <a:lstStyle/>
          <a:p>
            <a:r>
              <a:rPr lang="tr-TR" dirty="0"/>
              <a:t>Tez Komitesi</a:t>
            </a:r>
            <a:r>
              <a:rPr lang="en-US" dirty="0"/>
              <a:t>:</a:t>
            </a:r>
          </a:p>
          <a:p>
            <a:pPr lvl="1"/>
            <a:r>
              <a:rPr lang="tr-TR" dirty="0"/>
              <a:t>3 üye tez izleme komitesinden olmalıdır</a:t>
            </a:r>
            <a:endParaRPr lang="en-US" dirty="0"/>
          </a:p>
          <a:p>
            <a:pPr lvl="1"/>
            <a:r>
              <a:rPr lang="tr-TR" dirty="0"/>
              <a:t>En az 2 üye farklı bir üniversiteden olmalıdır</a:t>
            </a:r>
            <a:endParaRPr lang="en-US" dirty="0"/>
          </a:p>
          <a:p>
            <a:pPr lvl="1"/>
            <a:r>
              <a:rPr lang="tr-TR" dirty="0"/>
              <a:t>Toplamda 5 üyeden oluşur.</a:t>
            </a:r>
            <a:endParaRPr lang="en-US" dirty="0"/>
          </a:p>
          <a:p>
            <a:r>
              <a:rPr lang="tr-TR" dirty="0"/>
              <a:t>Komite öğrencinin tezini teslim aldıktan sonra 1 ay içinde savunma sınavını yapar.</a:t>
            </a:r>
            <a:endParaRPr lang="en-US" dirty="0"/>
          </a:p>
        </p:txBody>
      </p:sp>
    </p:spTree>
    <p:extLst>
      <p:ext uri="{BB962C8B-B14F-4D97-AF65-F5344CB8AC3E}">
        <p14:creationId xmlns:p14="http://schemas.microsoft.com/office/powerpoint/2010/main" val="3368715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64369" y="6490267"/>
            <a:ext cx="330019" cy="315499"/>
          </a:xfrm>
        </p:spPr>
        <p:txBody>
          <a:bodyPr/>
          <a:lstStyle/>
          <a:p>
            <a:fld id="{2607D427-353C-DD47-9C57-CDC06D475577}" type="slidenum">
              <a:rPr lang="en-US" smtClean="0"/>
              <a:pPr/>
              <a:t>39</a:t>
            </a:fld>
            <a:endParaRPr lang="en-US" dirty="0"/>
          </a:p>
        </p:txBody>
      </p:sp>
      <p:grpSp>
        <p:nvGrpSpPr>
          <p:cNvPr id="15" name="Group 14"/>
          <p:cNvGrpSpPr/>
          <p:nvPr/>
        </p:nvGrpSpPr>
        <p:grpSpPr>
          <a:xfrm>
            <a:off x="150924" y="1755673"/>
            <a:ext cx="8833449" cy="3673055"/>
            <a:chOff x="417183" y="1382024"/>
            <a:chExt cx="7772400" cy="2864749"/>
          </a:xfrm>
        </p:grpSpPr>
        <p:grpSp>
          <p:nvGrpSpPr>
            <p:cNvPr id="49" name="Group 48"/>
            <p:cNvGrpSpPr/>
            <p:nvPr/>
          </p:nvGrpSpPr>
          <p:grpSpPr>
            <a:xfrm>
              <a:off x="417183" y="2199437"/>
              <a:ext cx="3251200" cy="1272276"/>
              <a:chOff x="520700" y="1099509"/>
              <a:chExt cx="3251200" cy="1272276"/>
            </a:xfrm>
          </p:grpSpPr>
          <p:sp>
            <p:nvSpPr>
              <p:cNvPr id="4" name="Rectangle 3"/>
              <p:cNvSpPr/>
              <p:nvPr/>
            </p:nvSpPr>
            <p:spPr>
              <a:xfrm>
                <a:off x="520700" y="1261734"/>
                <a:ext cx="1346320" cy="910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tr-TR" dirty="0"/>
                  <a:t>3 Muhtemel sonuç vardır</a:t>
                </a:r>
                <a:r>
                  <a:rPr lang="en-US" dirty="0"/>
                  <a:t>:</a:t>
                </a:r>
              </a:p>
            </p:txBody>
          </p:sp>
          <p:cxnSp>
            <p:nvCxnSpPr>
              <p:cNvPr id="10" name="Straight Arrow Connector 9"/>
              <p:cNvCxnSpPr/>
              <p:nvPr/>
            </p:nvCxnSpPr>
            <p:spPr>
              <a:xfrm>
                <a:off x="2198597" y="1721330"/>
                <a:ext cx="328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4" idx="3"/>
              </p:cNvCxnSpPr>
              <p:nvPr/>
            </p:nvCxnSpPr>
            <p:spPr>
              <a:xfrm>
                <a:off x="1867020" y="1716897"/>
                <a:ext cx="660280" cy="49613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 idx="3"/>
              </p:cNvCxnSpPr>
              <p:nvPr/>
            </p:nvCxnSpPr>
            <p:spPr>
              <a:xfrm flipV="1">
                <a:off x="1867020" y="1261735"/>
                <a:ext cx="660280" cy="4551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4450" y="1099509"/>
                <a:ext cx="1187450" cy="31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a:t>Kabul</a:t>
                </a:r>
                <a:endParaRPr lang="en-US" dirty="0"/>
              </a:p>
            </p:txBody>
          </p:sp>
          <p:sp>
            <p:nvSpPr>
              <p:cNvPr id="21" name="Rectangle 20"/>
              <p:cNvSpPr/>
              <p:nvPr/>
            </p:nvSpPr>
            <p:spPr>
              <a:xfrm>
                <a:off x="2584450" y="1576897"/>
                <a:ext cx="1187450" cy="3175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a:t>Ret</a:t>
                </a:r>
                <a:endParaRPr lang="en-US" dirty="0"/>
              </a:p>
            </p:txBody>
          </p:sp>
          <p:sp>
            <p:nvSpPr>
              <p:cNvPr id="22" name="Rectangle 21"/>
              <p:cNvSpPr/>
              <p:nvPr/>
            </p:nvSpPr>
            <p:spPr>
              <a:xfrm>
                <a:off x="2584450" y="2054285"/>
                <a:ext cx="1187450" cy="3175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Düzeltme</a:t>
                </a:r>
                <a:endParaRPr lang="en-US" dirty="0"/>
              </a:p>
            </p:txBody>
          </p:sp>
        </p:grpSp>
        <p:sp>
          <p:nvSpPr>
            <p:cNvPr id="28" name="Rectangle 27"/>
            <p:cNvSpPr/>
            <p:nvPr/>
          </p:nvSpPr>
          <p:spPr>
            <a:xfrm>
              <a:off x="4106533" y="1382024"/>
              <a:ext cx="1739900" cy="782009"/>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Diploma için gerekli prosedürlerini takip edin</a:t>
              </a:r>
              <a:endParaRPr lang="en-US" dirty="0"/>
            </a:p>
          </p:txBody>
        </p:sp>
        <p:cxnSp>
          <p:nvCxnSpPr>
            <p:cNvPr id="30" name="Elbow Connector 29"/>
            <p:cNvCxnSpPr>
              <a:stCxn id="20" idx="3"/>
              <a:endCxn id="28" idx="1"/>
            </p:cNvCxnSpPr>
            <p:nvPr/>
          </p:nvCxnSpPr>
          <p:spPr>
            <a:xfrm flipV="1">
              <a:off x="3668383" y="1773029"/>
              <a:ext cx="438151" cy="58515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106533" y="2444570"/>
              <a:ext cx="1739900" cy="782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Öğrencilik sonlandırılır.</a:t>
              </a:r>
              <a:endParaRPr lang="en-US" dirty="0"/>
            </a:p>
          </p:txBody>
        </p:sp>
        <p:cxnSp>
          <p:nvCxnSpPr>
            <p:cNvPr id="34" name="Straight Arrow Connector 33"/>
            <p:cNvCxnSpPr>
              <a:stCxn id="21" idx="3"/>
              <a:endCxn id="32" idx="1"/>
            </p:cNvCxnSpPr>
            <p:nvPr/>
          </p:nvCxnSpPr>
          <p:spPr>
            <a:xfrm>
              <a:off x="3668383" y="2835575"/>
              <a:ext cx="438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06533" y="3464764"/>
              <a:ext cx="1739900" cy="782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Düzelmek </a:t>
              </a:r>
              <a:r>
                <a:rPr lang="tr-TR"/>
                <a:t>için 6 </a:t>
              </a:r>
              <a:r>
                <a:rPr lang="tr-TR" dirty="0"/>
                <a:t>ayınız olur</a:t>
              </a:r>
              <a:endParaRPr lang="en-US" dirty="0"/>
            </a:p>
          </p:txBody>
        </p:sp>
        <p:cxnSp>
          <p:nvCxnSpPr>
            <p:cNvPr id="42" name="Elbow Connector 41"/>
            <p:cNvCxnSpPr>
              <a:stCxn id="22" idx="3"/>
              <a:endCxn id="40" idx="1"/>
            </p:cNvCxnSpPr>
            <p:nvPr/>
          </p:nvCxnSpPr>
          <p:spPr>
            <a:xfrm>
              <a:off x="3668383" y="3312963"/>
              <a:ext cx="438151" cy="5428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760833" y="3464764"/>
              <a:ext cx="1428750" cy="78200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a:t>Tekrar Savunma </a:t>
              </a:r>
              <a:endParaRPr lang="en-US" dirty="0"/>
            </a:p>
          </p:txBody>
        </p:sp>
        <p:cxnSp>
          <p:nvCxnSpPr>
            <p:cNvPr id="45" name="Straight Arrow Connector 44"/>
            <p:cNvCxnSpPr>
              <a:stCxn id="40" idx="3"/>
              <a:endCxn id="43" idx="1"/>
            </p:cNvCxnSpPr>
            <p:nvPr/>
          </p:nvCxnSpPr>
          <p:spPr>
            <a:xfrm>
              <a:off x="5846433" y="3855769"/>
              <a:ext cx="91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43" idx="0"/>
              <a:endCxn id="32" idx="3"/>
            </p:cNvCxnSpPr>
            <p:nvPr/>
          </p:nvCxnSpPr>
          <p:spPr>
            <a:xfrm flipH="1" flipV="1">
              <a:off x="5846433" y="2835575"/>
              <a:ext cx="1628775" cy="629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3" idx="0"/>
              <a:endCxn id="28" idx="3"/>
            </p:cNvCxnSpPr>
            <p:nvPr/>
          </p:nvCxnSpPr>
          <p:spPr>
            <a:xfrm rot="16200000" flipV="1">
              <a:off x="5814954" y="1804509"/>
              <a:ext cx="1691736" cy="162877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25712" y="2676825"/>
              <a:ext cx="673582" cy="1015663"/>
            </a:xfrm>
            <a:prstGeom prst="rect">
              <a:avLst/>
            </a:prstGeom>
          </p:spPr>
          <p:txBody>
            <a:bodyPr wrap="none">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Rectangle 12"/>
            <p:cNvSpPr/>
            <p:nvPr/>
          </p:nvSpPr>
          <p:spPr>
            <a:xfrm>
              <a:off x="6332864" y="1687685"/>
              <a:ext cx="788999" cy="1015663"/>
            </a:xfrm>
            <a:prstGeom prst="rect">
              <a:avLst/>
            </a:prstGeom>
          </p:spPr>
          <p:txBody>
            <a:bodyPr wrap="none">
              <a:spAutoFit/>
            </a:bodyPr>
            <a:lstStyle/>
            <a:p>
              <a:r>
                <a:rPr lang="en-US" sz="6000" dirty="0">
                  <a:solidFill>
                    <a:srgbClr val="00B050"/>
                  </a:solidFill>
                  <a:sym typeface="Wingdings" panose="05000000000000000000" pitchFamily="2" charset="2"/>
                </a:rPr>
                <a:t></a:t>
              </a:r>
              <a:endParaRPr lang="en-US" sz="6000" dirty="0">
                <a:solidFill>
                  <a:srgbClr val="00B050"/>
                </a:solidFill>
              </a:endParaRPr>
            </a:p>
          </p:txBody>
        </p:sp>
      </p:grpSp>
      <p:sp>
        <p:nvSpPr>
          <p:cNvPr id="29" name="Title 2"/>
          <p:cNvSpPr txBox="1">
            <a:spLocks/>
          </p:cNvSpPr>
          <p:nvPr/>
        </p:nvSpPr>
        <p:spPr>
          <a:xfrm>
            <a:off x="360655" y="243273"/>
            <a:ext cx="8198459" cy="992404"/>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dirty="0"/>
              <a:t>Savunma Sınavı</a:t>
            </a:r>
            <a:endParaRPr lang="en-US" dirty="0"/>
          </a:p>
        </p:txBody>
      </p:sp>
    </p:spTree>
    <p:extLst>
      <p:ext uri="{BB962C8B-B14F-4D97-AF65-F5344CB8AC3E}">
        <p14:creationId xmlns:p14="http://schemas.microsoft.com/office/powerpoint/2010/main" val="380614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4</a:t>
            </a:fld>
            <a:endParaRPr lang="en-US" dirty="0"/>
          </a:p>
        </p:txBody>
      </p:sp>
      <p:grpSp>
        <p:nvGrpSpPr>
          <p:cNvPr id="10" name="Group 9"/>
          <p:cNvGrpSpPr/>
          <p:nvPr/>
        </p:nvGrpSpPr>
        <p:grpSpPr>
          <a:xfrm>
            <a:off x="5030684" y="1611312"/>
            <a:ext cx="1489769" cy="3635375"/>
            <a:chOff x="3070346" y="0"/>
            <a:chExt cx="1489769" cy="3635375"/>
          </a:xfrm>
        </p:grpSpPr>
        <p:sp>
          <p:nvSpPr>
            <p:cNvPr id="12" name="Rounded Rectangle 11"/>
            <p:cNvSpPr/>
            <p:nvPr/>
          </p:nvSpPr>
          <p:spPr>
            <a:xfrm>
              <a:off x="3070346" y="0"/>
              <a:ext cx="1489769" cy="3635375"/>
            </a:xfrm>
            <a:prstGeom prst="roundRect">
              <a:avLst>
                <a:gd name="adj" fmla="val 10000"/>
              </a:avLst>
            </a:prstGeom>
          </p:spPr>
          <p:style>
            <a:lnRef idx="2">
              <a:schemeClr val="lt1">
                <a:hueOff val="0"/>
                <a:satOff val="0"/>
                <a:lumOff val="0"/>
                <a:alphaOff val="0"/>
              </a:schemeClr>
            </a:lnRef>
            <a:fillRef idx="1">
              <a:schemeClr val="accent3">
                <a:hueOff val="668651"/>
                <a:satOff val="6357"/>
                <a:lumOff val="-11897"/>
                <a:alphaOff val="0"/>
              </a:schemeClr>
            </a:fillRef>
            <a:effectRef idx="0">
              <a:schemeClr val="accent3">
                <a:hueOff val="668651"/>
                <a:satOff val="6357"/>
                <a:lumOff val="-11897"/>
                <a:alphaOff val="0"/>
              </a:schemeClr>
            </a:effectRef>
            <a:fontRef idx="minor">
              <a:schemeClr val="lt1"/>
            </a:fontRef>
          </p:style>
        </p:sp>
        <p:sp>
          <p:nvSpPr>
            <p:cNvPr id="13" name="Rounded Rectangle 4"/>
            <p:cNvSpPr/>
            <p:nvPr/>
          </p:nvSpPr>
          <p:spPr>
            <a:xfrm>
              <a:off x="3070346" y="1771650"/>
              <a:ext cx="1489769" cy="14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tr-TR" sz="1500" dirty="0"/>
            </a:p>
            <a:p>
              <a:pPr lvl="0" algn="ctr" defTabSz="666750">
                <a:lnSpc>
                  <a:spcPct val="90000"/>
                </a:lnSpc>
                <a:spcBef>
                  <a:spcPct val="0"/>
                </a:spcBef>
                <a:spcAft>
                  <a:spcPct val="35000"/>
                </a:spcAft>
              </a:pPr>
              <a:endParaRPr lang="tr-TR" sz="1500" dirty="0"/>
            </a:p>
            <a:p>
              <a:pPr lvl="0" algn="ctr" defTabSz="666750">
                <a:lnSpc>
                  <a:spcPct val="90000"/>
                </a:lnSpc>
                <a:spcBef>
                  <a:spcPct val="0"/>
                </a:spcBef>
                <a:spcAft>
                  <a:spcPct val="35000"/>
                </a:spcAft>
              </a:pPr>
              <a:r>
                <a:rPr lang="tr-TR" sz="1500" dirty="0"/>
                <a:t>Tuba Özcan</a:t>
              </a:r>
            </a:p>
            <a:p>
              <a:pPr lvl="0" algn="ctr" defTabSz="666750">
                <a:lnSpc>
                  <a:spcPct val="90000"/>
                </a:lnSpc>
                <a:spcBef>
                  <a:spcPct val="0"/>
                </a:spcBef>
                <a:spcAft>
                  <a:spcPct val="35000"/>
                </a:spcAft>
              </a:pPr>
              <a:r>
                <a:rPr lang="tr-TR" sz="1500" kern="1200" dirty="0"/>
                <a:t>Enstitü</a:t>
              </a:r>
              <a:endParaRPr lang="tr-TR" sz="1500" dirty="0"/>
            </a:p>
            <a:p>
              <a:pPr lvl="0" algn="ctr" defTabSz="666750">
                <a:lnSpc>
                  <a:spcPct val="90000"/>
                </a:lnSpc>
                <a:spcBef>
                  <a:spcPct val="0"/>
                </a:spcBef>
                <a:spcAft>
                  <a:spcPct val="35000"/>
                </a:spcAft>
              </a:pPr>
              <a:r>
                <a:rPr lang="tr-TR" sz="1500" kern="1200" dirty="0"/>
                <a:t>Sekreteri</a:t>
              </a:r>
              <a:endParaRPr lang="en-US" sz="1500" kern="1200" dirty="0"/>
            </a:p>
          </p:txBody>
        </p:sp>
      </p:grpSp>
      <p:grpSp>
        <p:nvGrpSpPr>
          <p:cNvPr id="7" name="Grup 6">
            <a:extLst>
              <a:ext uri="{FF2B5EF4-FFF2-40B4-BE49-F238E27FC236}">
                <a16:creationId xmlns:a16="http://schemas.microsoft.com/office/drawing/2014/main" id="{A00D1AFC-9B69-4C70-A6B8-991025CC5B26}"/>
              </a:ext>
            </a:extLst>
          </p:cNvPr>
          <p:cNvGrpSpPr/>
          <p:nvPr/>
        </p:nvGrpSpPr>
        <p:grpSpPr>
          <a:xfrm>
            <a:off x="200624" y="1611312"/>
            <a:ext cx="1489769" cy="3635375"/>
            <a:chOff x="155140" y="947736"/>
            <a:chExt cx="1489769" cy="3635375"/>
          </a:xfrm>
        </p:grpSpPr>
        <p:grpSp>
          <p:nvGrpSpPr>
            <p:cNvPr id="14" name="Group 13"/>
            <p:cNvGrpSpPr/>
            <p:nvPr/>
          </p:nvGrpSpPr>
          <p:grpSpPr>
            <a:xfrm>
              <a:off x="155140" y="947736"/>
              <a:ext cx="1489769" cy="3635375"/>
              <a:chOff x="4604809" y="0"/>
              <a:chExt cx="1489769" cy="3635375"/>
            </a:xfrm>
          </p:grpSpPr>
          <p:sp>
            <p:nvSpPr>
              <p:cNvPr id="15" name="Rounded Rectangle 14"/>
              <p:cNvSpPr/>
              <p:nvPr/>
            </p:nvSpPr>
            <p:spPr>
              <a:xfrm>
                <a:off x="4604809" y="0"/>
                <a:ext cx="1489769" cy="3635375"/>
              </a:xfrm>
              <a:prstGeom prst="roundRect">
                <a:avLst>
                  <a:gd name="adj" fmla="val 10000"/>
                </a:avLst>
              </a:prstGeom>
            </p:spPr>
            <p:style>
              <a:lnRef idx="2">
                <a:schemeClr val="lt1">
                  <a:hueOff val="0"/>
                  <a:satOff val="0"/>
                  <a:lumOff val="0"/>
                  <a:alphaOff val="0"/>
                </a:schemeClr>
              </a:lnRef>
              <a:fillRef idx="1">
                <a:schemeClr val="accent3">
                  <a:hueOff val="1002976"/>
                  <a:satOff val="9535"/>
                  <a:lumOff val="-17846"/>
                  <a:alphaOff val="0"/>
                </a:schemeClr>
              </a:fillRef>
              <a:effectRef idx="0">
                <a:schemeClr val="accent3">
                  <a:hueOff val="1002976"/>
                  <a:satOff val="9535"/>
                  <a:lumOff val="-17846"/>
                  <a:alphaOff val="0"/>
                </a:schemeClr>
              </a:effectRef>
              <a:fontRef idx="minor">
                <a:schemeClr val="lt1"/>
              </a:fontRef>
            </p:style>
          </p:sp>
          <p:sp>
            <p:nvSpPr>
              <p:cNvPr id="16" name="Rounded Rectangle 4"/>
              <p:cNvSpPr/>
              <p:nvPr/>
            </p:nvSpPr>
            <p:spPr>
              <a:xfrm>
                <a:off x="4604809" y="1898650"/>
                <a:ext cx="1489769" cy="1175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a:t>Danışman</a:t>
                </a:r>
                <a:endParaRPr lang="en-US" sz="1500" kern="1200" dirty="0"/>
              </a:p>
            </p:txBody>
          </p:sp>
        </p:grpSp>
        <p:sp>
          <p:nvSpPr>
            <p:cNvPr id="17" name="Oval 16"/>
            <p:cNvSpPr/>
            <p:nvPr/>
          </p:nvSpPr>
          <p:spPr>
            <a:xfrm>
              <a:off x="312649" y="1226184"/>
              <a:ext cx="1174750" cy="123602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up 4">
            <a:extLst>
              <a:ext uri="{FF2B5EF4-FFF2-40B4-BE49-F238E27FC236}">
                <a16:creationId xmlns:a16="http://schemas.microsoft.com/office/drawing/2014/main" id="{36D10F4F-EFC6-455B-9DBF-484BA666D44C}"/>
              </a:ext>
            </a:extLst>
          </p:cNvPr>
          <p:cNvGrpSpPr/>
          <p:nvPr/>
        </p:nvGrpSpPr>
        <p:grpSpPr>
          <a:xfrm>
            <a:off x="7445714" y="1611312"/>
            <a:ext cx="1698286" cy="3635375"/>
            <a:chOff x="7400230" y="896937"/>
            <a:chExt cx="1489769" cy="3635375"/>
          </a:xfrm>
        </p:grpSpPr>
        <p:grpSp>
          <p:nvGrpSpPr>
            <p:cNvPr id="18" name="Group 17"/>
            <p:cNvGrpSpPr/>
            <p:nvPr/>
          </p:nvGrpSpPr>
          <p:grpSpPr>
            <a:xfrm>
              <a:off x="7400230" y="896937"/>
              <a:ext cx="1489769" cy="3635375"/>
              <a:chOff x="1535883" y="0"/>
              <a:chExt cx="1489769" cy="3635375"/>
            </a:xfrm>
          </p:grpSpPr>
          <p:sp>
            <p:nvSpPr>
              <p:cNvPr id="20" name="Rounded Rectangle 19"/>
              <p:cNvSpPr/>
              <p:nvPr/>
            </p:nvSpPr>
            <p:spPr>
              <a:xfrm>
                <a:off x="1535883" y="0"/>
                <a:ext cx="1489769" cy="3635375"/>
              </a:xfrm>
              <a:prstGeom prst="roundRect">
                <a:avLst>
                  <a:gd name="adj" fmla="val 10000"/>
                </a:avLst>
              </a:prstGeom>
            </p:spPr>
            <p:style>
              <a:lnRef idx="2">
                <a:schemeClr val="lt1">
                  <a:hueOff val="0"/>
                  <a:satOff val="0"/>
                  <a:lumOff val="0"/>
                  <a:alphaOff val="0"/>
                </a:schemeClr>
              </a:lnRef>
              <a:fillRef idx="1">
                <a:schemeClr val="accent3">
                  <a:hueOff val="334325"/>
                  <a:satOff val="3178"/>
                  <a:lumOff val="-5949"/>
                  <a:alphaOff val="0"/>
                </a:schemeClr>
              </a:fillRef>
              <a:effectRef idx="0">
                <a:schemeClr val="accent3">
                  <a:hueOff val="334325"/>
                  <a:satOff val="3178"/>
                  <a:lumOff val="-5949"/>
                  <a:alphaOff val="0"/>
                </a:schemeClr>
              </a:effectRef>
              <a:fontRef idx="minor">
                <a:schemeClr val="lt1"/>
              </a:fontRef>
            </p:style>
          </p:sp>
          <p:sp>
            <p:nvSpPr>
              <p:cNvPr id="21" name="Rounded Rectangle 4"/>
              <p:cNvSpPr/>
              <p:nvPr/>
            </p:nvSpPr>
            <p:spPr>
              <a:xfrm>
                <a:off x="1535883" y="1771650"/>
                <a:ext cx="1489769" cy="14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tr-TR" sz="1500" dirty="0"/>
              </a:p>
              <a:p>
                <a:pPr lvl="0" algn="ctr" defTabSz="666750">
                  <a:lnSpc>
                    <a:spcPct val="90000"/>
                  </a:lnSpc>
                  <a:spcBef>
                    <a:spcPct val="0"/>
                  </a:spcBef>
                  <a:spcAft>
                    <a:spcPct val="35000"/>
                  </a:spcAft>
                </a:pPr>
                <a:r>
                  <a:rPr lang="tr-TR" sz="1500" dirty="0"/>
                  <a:t>Prof</a:t>
                </a:r>
                <a:r>
                  <a:rPr lang="tr-TR" sz="1500" kern="1200" dirty="0"/>
                  <a:t>. Dr. </a:t>
                </a:r>
                <a:r>
                  <a:rPr lang="en-US" sz="1500" kern="1200" dirty="0"/>
                  <a:t>Yasemin Y</a:t>
                </a:r>
                <a:r>
                  <a:rPr lang="tr-TR" sz="1500" kern="1200" dirty="0"/>
                  <a:t>Ü</a:t>
                </a:r>
                <a:r>
                  <a:rPr lang="en-US" sz="1500" kern="1200" dirty="0"/>
                  <a:t>KSEL DURMAZ, </a:t>
                </a:r>
                <a:r>
                  <a:rPr lang="tr-TR" sz="1500" kern="1200" dirty="0"/>
                  <a:t>FBE Müdürü</a:t>
                </a:r>
                <a:endParaRPr lang="en-US" sz="1500" kern="1200" dirty="0"/>
              </a:p>
            </p:txBody>
          </p:sp>
        </p:grpSp>
        <p:sp>
          <p:nvSpPr>
            <p:cNvPr id="19" name="Oval 18"/>
            <p:cNvSpPr/>
            <p:nvPr/>
          </p:nvSpPr>
          <p:spPr>
            <a:xfrm>
              <a:off x="7539825" y="1226184"/>
              <a:ext cx="1210579" cy="1210579"/>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3">
                <a:tint val="50000"/>
                <a:hueOff val="459993"/>
                <a:satOff val="-12269"/>
                <a:lumOff val="-1672"/>
                <a:alphaOff val="0"/>
              </a:schemeClr>
            </a:effectRef>
            <a:fontRef idx="minor">
              <a:schemeClr val="lt1">
                <a:hueOff val="0"/>
                <a:satOff val="0"/>
                <a:lumOff val="0"/>
                <a:alphaOff val="0"/>
              </a:schemeClr>
            </a:fontRef>
          </p:style>
        </p:sp>
      </p:grpSp>
      <p:sp>
        <p:nvSpPr>
          <p:cNvPr id="26" name="Title 2"/>
          <p:cNvSpPr txBox="1">
            <a:spLocks/>
          </p:cNvSpPr>
          <p:nvPr/>
        </p:nvSpPr>
        <p:spPr>
          <a:xfrm>
            <a:off x="170155" y="163898"/>
            <a:ext cx="8198459" cy="534602"/>
          </a:xfrm>
          <a:prstGeom prst="rect">
            <a:avLst/>
          </a:prstGeom>
        </p:spPr>
        <p:txBody>
          <a:bodyPr/>
          <a:lstStyle>
            <a:lvl1pPr algn="l" defTabSz="457200" rtl="0" eaLnBrk="1" latinLnBrk="0" hangingPunct="1">
              <a:lnSpc>
                <a:spcPct val="80000"/>
              </a:lnSpc>
              <a:spcBef>
                <a:spcPct val="0"/>
              </a:spcBef>
              <a:buNone/>
              <a:defRPr sz="3600" b="1" i="0" kern="1200">
                <a:solidFill>
                  <a:srgbClr val="002856"/>
                </a:solidFill>
                <a:latin typeface="Calibri"/>
                <a:ea typeface="+mj-ea"/>
                <a:cs typeface="Calibri"/>
              </a:defRPr>
            </a:lvl1pPr>
          </a:lstStyle>
          <a:p>
            <a:r>
              <a:rPr lang="tr-TR" sz="3200" dirty="0"/>
              <a:t>Sorun Çözme Organizasyonu</a:t>
            </a:r>
            <a:endParaRPr lang="en-US" sz="3200" dirty="0"/>
          </a:p>
        </p:txBody>
      </p:sp>
      <p:sp>
        <p:nvSpPr>
          <p:cNvPr id="27" name="Right Arrow 26"/>
          <p:cNvSpPr/>
          <p:nvPr/>
        </p:nvSpPr>
        <p:spPr>
          <a:xfrm>
            <a:off x="4150907" y="327898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1735877" y="327898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a:off x="6565937" y="3278980"/>
            <a:ext cx="834293" cy="300038"/>
          </a:xfrm>
          <a:prstGeom prst="rightArrow">
            <a:avLst/>
          </a:prstGeom>
          <a:solidFill>
            <a:schemeClr val="accent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570170" y="1611312"/>
            <a:ext cx="1535253" cy="3635375"/>
            <a:chOff x="4559325" y="0"/>
            <a:chExt cx="1535253" cy="3635375"/>
          </a:xfrm>
        </p:grpSpPr>
        <p:sp>
          <p:nvSpPr>
            <p:cNvPr id="8" name="Rounded Rectangle 7"/>
            <p:cNvSpPr/>
            <p:nvPr/>
          </p:nvSpPr>
          <p:spPr>
            <a:xfrm>
              <a:off x="4559325" y="0"/>
              <a:ext cx="1489769" cy="3635375"/>
            </a:xfrm>
            <a:prstGeom prst="roundRect">
              <a:avLst>
                <a:gd name="adj" fmla="val 10000"/>
              </a:avLst>
            </a:prstGeom>
          </p:spPr>
          <p:style>
            <a:lnRef idx="2">
              <a:schemeClr val="lt1">
                <a:hueOff val="0"/>
                <a:satOff val="0"/>
                <a:lumOff val="0"/>
                <a:alphaOff val="0"/>
              </a:schemeClr>
            </a:lnRef>
            <a:fillRef idx="1">
              <a:schemeClr val="accent3">
                <a:hueOff val="1002976"/>
                <a:satOff val="9535"/>
                <a:lumOff val="-17846"/>
                <a:alphaOff val="0"/>
              </a:schemeClr>
            </a:fillRef>
            <a:effectRef idx="0">
              <a:schemeClr val="accent3">
                <a:hueOff val="1002976"/>
                <a:satOff val="9535"/>
                <a:lumOff val="-17846"/>
                <a:alphaOff val="0"/>
              </a:schemeClr>
            </a:effectRef>
            <a:fontRef idx="minor">
              <a:schemeClr val="lt1"/>
            </a:fontRef>
          </p:style>
        </p:sp>
        <p:sp>
          <p:nvSpPr>
            <p:cNvPr id="9" name="Rounded Rectangle 4"/>
            <p:cNvSpPr/>
            <p:nvPr/>
          </p:nvSpPr>
          <p:spPr>
            <a:xfrm>
              <a:off x="4604809" y="1739900"/>
              <a:ext cx="1489769" cy="14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tr-TR" sz="1500" dirty="0"/>
            </a:p>
            <a:p>
              <a:pPr lvl="0" algn="ctr" defTabSz="666750">
                <a:lnSpc>
                  <a:spcPct val="90000"/>
                </a:lnSpc>
                <a:spcBef>
                  <a:spcPct val="0"/>
                </a:spcBef>
                <a:spcAft>
                  <a:spcPct val="35000"/>
                </a:spcAft>
              </a:pPr>
              <a:endParaRPr lang="tr-TR" sz="1500" dirty="0"/>
            </a:p>
            <a:p>
              <a:pPr lvl="0" algn="ctr" defTabSz="666750">
                <a:lnSpc>
                  <a:spcPct val="90000"/>
                </a:lnSpc>
                <a:spcBef>
                  <a:spcPct val="0"/>
                </a:spcBef>
                <a:spcAft>
                  <a:spcPct val="35000"/>
                </a:spcAft>
              </a:pPr>
              <a:r>
                <a:rPr lang="tr-TR" sz="1400" kern="1200" dirty="0"/>
                <a:t>Öğrenci İşleri</a:t>
              </a:r>
            </a:p>
            <a:p>
              <a:pPr lvl="0" algn="ctr" defTabSz="666750">
                <a:lnSpc>
                  <a:spcPct val="90000"/>
                </a:lnSpc>
                <a:spcBef>
                  <a:spcPct val="0"/>
                </a:spcBef>
                <a:spcAft>
                  <a:spcPct val="35000"/>
                </a:spcAft>
              </a:pPr>
              <a:r>
                <a:rPr lang="tr-TR" sz="1400" kern="1200" dirty="0"/>
                <a:t>Uzman Yardımcısı</a:t>
              </a:r>
              <a:endParaRPr lang="en-US" sz="1400" kern="1200" dirty="0"/>
            </a:p>
          </p:txBody>
        </p:sp>
      </p:grpSp>
      <p:sp>
        <p:nvSpPr>
          <p:cNvPr id="30" name="Oval 29">
            <a:extLst>
              <a:ext uri="{FF2B5EF4-FFF2-40B4-BE49-F238E27FC236}">
                <a16:creationId xmlns:a16="http://schemas.microsoft.com/office/drawing/2014/main" id="{9C901E86-89EA-4114-9B73-CC1B2ED1312E}"/>
              </a:ext>
            </a:extLst>
          </p:cNvPr>
          <p:cNvSpPr/>
          <p:nvPr/>
        </p:nvSpPr>
        <p:spPr>
          <a:xfrm>
            <a:off x="5209563" y="1940559"/>
            <a:ext cx="1124125" cy="1177589"/>
          </a:xfrm>
          <a:prstGeom prst="ellipse">
            <a:avLst/>
          </a:prstGeom>
          <a:blipFill>
            <a:blip r:embed="rId3"/>
            <a:srcRect/>
            <a:stretch>
              <a:fillRect t="-2000" b="-2000"/>
            </a:stretch>
          </a:blipFill>
        </p:spPr>
        <p:style>
          <a:lnRef idx="2">
            <a:schemeClr val="lt1">
              <a:hueOff val="0"/>
              <a:satOff val="0"/>
              <a:lumOff val="0"/>
              <a:alphaOff val="0"/>
            </a:schemeClr>
          </a:lnRef>
          <a:fillRef idx="1">
            <a:scrgbClr r="0" g="0" b="0"/>
          </a:fillRef>
          <a:effectRef idx="0">
            <a:schemeClr val="accent3">
              <a:tint val="50000"/>
              <a:hueOff val="689989"/>
              <a:satOff val="-18403"/>
              <a:lumOff val="-250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6552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40</a:t>
            </a:fld>
            <a:endParaRPr lang="en-US" dirty="0"/>
          </a:p>
        </p:txBody>
      </p:sp>
      <p:sp>
        <p:nvSpPr>
          <p:cNvPr id="3" name="Title 2"/>
          <p:cNvSpPr>
            <a:spLocks noGrp="1"/>
          </p:cNvSpPr>
          <p:nvPr>
            <p:ph type="title"/>
          </p:nvPr>
        </p:nvSpPr>
        <p:spPr/>
        <p:txBody>
          <a:bodyPr/>
          <a:lstStyle/>
          <a:p>
            <a:r>
              <a:rPr lang="en-US" dirty="0"/>
              <a:t>Diploma (PhD)</a:t>
            </a:r>
          </a:p>
        </p:txBody>
      </p:sp>
      <p:sp>
        <p:nvSpPr>
          <p:cNvPr id="4" name="Content Placeholder 3"/>
          <p:cNvSpPr>
            <a:spLocks noGrp="1"/>
          </p:cNvSpPr>
          <p:nvPr>
            <p:ph sz="quarter" idx="11"/>
          </p:nvPr>
        </p:nvSpPr>
        <p:spPr/>
        <p:txBody>
          <a:bodyPr>
            <a:normAutofit fontScale="92500" lnSpcReduction="20000"/>
          </a:bodyPr>
          <a:lstStyle/>
          <a:p>
            <a:r>
              <a:rPr lang="tr-TR" dirty="0"/>
              <a:t>Bir ay içinde düzeltilmiş </a:t>
            </a:r>
            <a:r>
              <a:rPr lang="tr-TR" b="1" dirty="0"/>
              <a:t>ve tez yazım kılavuzuna göre hazırlanmış </a:t>
            </a:r>
            <a:r>
              <a:rPr lang="tr-TR" dirty="0"/>
              <a:t>tez ilgili FBE Tez kontrol sorumlusuna kontrol ettirilerek Tez Kontrol Listesi  tamamlanır. Bu işlem öncesi </a:t>
            </a:r>
            <a:r>
              <a:rPr lang="tr-TR" sz="2400" dirty="0"/>
              <a:t>ÖĞRENCİNİN DANIŞMANI TEZİ SON BİR KEZ GÖZDEN GEÇİRMELİDİR.</a:t>
            </a:r>
            <a:endParaRPr lang="tr-TR" dirty="0"/>
          </a:p>
          <a:p>
            <a:r>
              <a:rPr lang="tr-TR" dirty="0"/>
              <a:t>Tez yazım kılavuzuna göre hazırlanmış ve kontrol ettirilmiş </a:t>
            </a:r>
            <a:r>
              <a:rPr lang="tr-TR" u="sng" dirty="0"/>
              <a:t>tez (2 tane bütün jüri üyelerinin imzası ve orijinallik raporunun sonuç sayfasını içeren basılı kopya ve 1 tane elektronik kopya olarak CD</a:t>
            </a:r>
            <a:r>
              <a:rPr lang="tr-TR" dirty="0"/>
              <a:t>) </a:t>
            </a:r>
            <a:r>
              <a:rPr lang="tr-TR" dirty="0" err="1"/>
              <a:t>FBE’ye</a:t>
            </a:r>
            <a:r>
              <a:rPr lang="tr-TR" dirty="0"/>
              <a:t> teslim edilmelidir. </a:t>
            </a:r>
          </a:p>
          <a:p>
            <a:r>
              <a:rPr lang="tr-TR" dirty="0"/>
              <a:t>Mezuniyet günü tezin FBE’ye teslim edildiği gündür.</a:t>
            </a:r>
          </a:p>
          <a:p>
            <a:r>
              <a:rPr lang="tr-TR" dirty="0"/>
              <a:t>Gerekli olduğu takdirde öğrenci bu süreç için ekstra bir ay isteğinde bulunabilir.</a:t>
            </a:r>
            <a:endParaRPr lang="en-US" dirty="0"/>
          </a:p>
          <a:p>
            <a:pPr lvl="1"/>
            <a:r>
              <a:rPr lang="tr-TR" dirty="0"/>
              <a:t>Ancak bu noktada sonra tez teslim edilmezse öğrenci pasif öğrenci statüsüne düşer ve öğrencilik haklarından yararlanamaz.(Göçmen ofisi ve TC vatandaşları için askerlik)</a:t>
            </a:r>
            <a:endParaRPr lang="en-US" dirty="0"/>
          </a:p>
          <a:p>
            <a:pPr lvl="1"/>
            <a:r>
              <a:rPr lang="tr-TR" dirty="0"/>
              <a:t>Doktora programına verilen maksimum sürenin sonunda öğrencilik sonlandırılır.</a:t>
            </a:r>
            <a:endParaRPr lang="en-US" dirty="0"/>
          </a:p>
        </p:txBody>
      </p:sp>
    </p:spTree>
    <p:extLst>
      <p:ext uri="{BB962C8B-B14F-4D97-AF65-F5344CB8AC3E}">
        <p14:creationId xmlns:p14="http://schemas.microsoft.com/office/powerpoint/2010/main" val="4101439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07D427-353C-DD47-9C57-CDC06D475577}" type="slidenum">
              <a:rPr lang="en-US" smtClean="0"/>
              <a:pPr/>
              <a:t>41</a:t>
            </a:fld>
            <a:endParaRPr lang="en-US" dirty="0"/>
          </a:p>
        </p:txBody>
      </p:sp>
      <p:sp>
        <p:nvSpPr>
          <p:cNvPr id="3" name="Rectangle 2"/>
          <p:cNvSpPr/>
          <p:nvPr/>
        </p:nvSpPr>
        <p:spPr>
          <a:xfrm>
            <a:off x="6651625" y="2483133"/>
            <a:ext cx="2333625" cy="1524000"/>
          </a:xfrm>
          <a:prstGeom prst="rect">
            <a:avLst/>
          </a:prstGeom>
          <a:solidFill>
            <a:srgbClr val="000000"/>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n-NO" b="1" dirty="0">
                <a:latin typeface="Arial" panose="020B0604020202020204" pitchFamily="34" charset="0"/>
                <a:cs typeface="Arial" panose="020B0604020202020204" pitchFamily="34" charset="0"/>
              </a:rPr>
              <a:t> (Hex: #000000,</a:t>
            </a:r>
          </a:p>
          <a:p>
            <a:pPr algn="ctr"/>
            <a:r>
              <a:rPr lang="nn-NO" b="1" dirty="0">
                <a:latin typeface="Arial" panose="020B0604020202020204" pitchFamily="34" charset="0"/>
                <a:cs typeface="Arial" panose="020B0604020202020204" pitchFamily="34" charset="0"/>
              </a:rPr>
              <a:t>RGB: 0, 0, 0)</a:t>
            </a:r>
            <a:endParaRPr lang="en-US"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841" y="0"/>
            <a:ext cx="4736784" cy="64902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55" y="554730"/>
            <a:ext cx="1241583" cy="5377009"/>
          </a:xfrm>
          <a:prstGeom prst="rect">
            <a:avLst/>
          </a:prstGeom>
        </p:spPr>
      </p:pic>
      <p:pic>
        <p:nvPicPr>
          <p:cNvPr id="7" name="Resim 10">
            <a:extLst>
              <a:ext uri="{FF2B5EF4-FFF2-40B4-BE49-F238E27FC236}">
                <a16:creationId xmlns:a16="http://schemas.microsoft.com/office/drawing/2014/main" id="{A509857A-B06E-DE48-8B94-D1EDA65391B6}"/>
              </a:ext>
            </a:extLst>
          </p:cNvPr>
          <p:cNvPicPr>
            <a:picLocks noChangeAspect="1"/>
          </p:cNvPicPr>
          <p:nvPr/>
        </p:nvPicPr>
        <p:blipFill rotWithShape="1">
          <a:blip r:embed="rId4"/>
          <a:srcRect b="68378"/>
          <a:stretch/>
        </p:blipFill>
        <p:spPr>
          <a:xfrm>
            <a:off x="2012841" y="16184"/>
            <a:ext cx="4541676" cy="2031099"/>
          </a:xfrm>
          <a:prstGeom prst="rect">
            <a:avLst/>
          </a:prstGeom>
        </p:spPr>
      </p:pic>
    </p:spTree>
    <p:extLst>
      <p:ext uri="{BB962C8B-B14F-4D97-AF65-F5344CB8AC3E}">
        <p14:creationId xmlns:p14="http://schemas.microsoft.com/office/powerpoint/2010/main" val="103032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3C5ECBA-78C1-4CCC-AF25-A20DE3FA742C}"/>
              </a:ext>
            </a:extLst>
          </p:cNvPr>
          <p:cNvSpPr>
            <a:spLocks noGrp="1"/>
          </p:cNvSpPr>
          <p:nvPr>
            <p:ph type="sldNum" sz="quarter" idx="4"/>
          </p:nvPr>
        </p:nvSpPr>
        <p:spPr/>
        <p:txBody>
          <a:bodyPr/>
          <a:lstStyle/>
          <a:p>
            <a:fld id="{2607D427-353C-DD47-9C57-CDC06D475577}" type="slidenum">
              <a:rPr lang="en-US" smtClean="0"/>
              <a:pPr/>
              <a:t>42</a:t>
            </a:fld>
            <a:endParaRPr lang="en-US" dirty="0"/>
          </a:p>
        </p:txBody>
      </p:sp>
      <p:pic>
        <p:nvPicPr>
          <p:cNvPr id="3" name="Resim 2">
            <a:extLst>
              <a:ext uri="{FF2B5EF4-FFF2-40B4-BE49-F238E27FC236}">
                <a16:creationId xmlns:a16="http://schemas.microsoft.com/office/drawing/2014/main" id="{6792FC4D-7E7E-49D5-8830-08046EE66D5A}"/>
              </a:ext>
            </a:extLst>
          </p:cNvPr>
          <p:cNvPicPr>
            <a:picLocks noChangeAspect="1"/>
          </p:cNvPicPr>
          <p:nvPr/>
        </p:nvPicPr>
        <p:blipFill>
          <a:blip r:embed="rId2"/>
          <a:stretch>
            <a:fillRect/>
          </a:stretch>
        </p:blipFill>
        <p:spPr>
          <a:xfrm>
            <a:off x="23155" y="0"/>
            <a:ext cx="6131728" cy="6474058"/>
          </a:xfrm>
          <a:prstGeom prst="rect">
            <a:avLst/>
          </a:prstGeom>
        </p:spPr>
      </p:pic>
    </p:spTree>
    <p:extLst>
      <p:ext uri="{BB962C8B-B14F-4D97-AF65-F5344CB8AC3E}">
        <p14:creationId xmlns:p14="http://schemas.microsoft.com/office/powerpoint/2010/main" val="130448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37C66-6E21-2341-BEE5-0508AFA39D97}"/>
              </a:ext>
            </a:extLst>
          </p:cNvPr>
          <p:cNvSpPr>
            <a:spLocks noGrp="1"/>
          </p:cNvSpPr>
          <p:nvPr>
            <p:ph type="sldNum" sz="quarter" idx="10"/>
          </p:nvPr>
        </p:nvSpPr>
        <p:spPr/>
        <p:txBody>
          <a:bodyPr/>
          <a:lstStyle/>
          <a:p>
            <a:fld id="{2607D427-353C-DD47-9C57-CDC06D475577}" type="slidenum">
              <a:rPr lang="en-US" smtClean="0"/>
              <a:pPr/>
              <a:t>5</a:t>
            </a:fld>
            <a:endParaRPr lang="en-US" dirty="0"/>
          </a:p>
        </p:txBody>
      </p:sp>
      <p:sp>
        <p:nvSpPr>
          <p:cNvPr id="3" name="Title 2">
            <a:extLst>
              <a:ext uri="{FF2B5EF4-FFF2-40B4-BE49-F238E27FC236}">
                <a16:creationId xmlns:a16="http://schemas.microsoft.com/office/drawing/2014/main" id="{D9B1FFFD-BD74-104E-B38C-712C7633C3BE}"/>
              </a:ext>
            </a:extLst>
          </p:cNvPr>
          <p:cNvSpPr>
            <a:spLocks noGrp="1"/>
          </p:cNvSpPr>
          <p:nvPr>
            <p:ph type="title"/>
          </p:nvPr>
        </p:nvSpPr>
        <p:spPr>
          <a:xfrm>
            <a:off x="690674" y="863959"/>
            <a:ext cx="8198459" cy="459092"/>
          </a:xfrm>
        </p:spPr>
        <p:txBody>
          <a:bodyPr>
            <a:normAutofit fontScale="90000"/>
          </a:bodyPr>
          <a:lstStyle/>
          <a:p>
            <a:r>
              <a:rPr lang="tr-TR" dirty="0"/>
              <a:t>İlk olarak </a:t>
            </a:r>
            <a:r>
              <a:rPr lang="en-US" dirty="0"/>
              <a:t>“sens.medipol.edu.tr”</a:t>
            </a:r>
            <a:r>
              <a:rPr lang="tr-TR" dirty="0"/>
              <a:t> sitesini kontrol ediniz</a:t>
            </a:r>
            <a:br>
              <a:rPr lang="en-US" dirty="0"/>
            </a:br>
            <a:endParaRPr lang="en-US" dirty="0"/>
          </a:p>
        </p:txBody>
      </p:sp>
      <p:sp>
        <p:nvSpPr>
          <p:cNvPr id="4" name="Content Placeholder 3">
            <a:extLst>
              <a:ext uri="{FF2B5EF4-FFF2-40B4-BE49-F238E27FC236}">
                <a16:creationId xmlns:a16="http://schemas.microsoft.com/office/drawing/2014/main" id="{723828AD-0500-6A4C-859C-E927086A5EAE}"/>
              </a:ext>
            </a:extLst>
          </p:cNvPr>
          <p:cNvSpPr>
            <a:spLocks noGrp="1"/>
          </p:cNvSpPr>
          <p:nvPr>
            <p:ph sz="quarter" idx="11"/>
          </p:nvPr>
        </p:nvSpPr>
        <p:spPr>
          <a:xfrm>
            <a:off x="519389" y="1093505"/>
            <a:ext cx="8199437" cy="4975397"/>
          </a:xfrm>
        </p:spPr>
        <p:txBody>
          <a:bodyPr>
            <a:normAutofit lnSpcReduction="10000"/>
          </a:bodyPr>
          <a:lstStyle/>
          <a:p>
            <a:r>
              <a:rPr lang="tr-TR" dirty="0"/>
              <a:t>Dersler</a:t>
            </a:r>
            <a:endParaRPr lang="en-US" dirty="0"/>
          </a:p>
          <a:p>
            <a:r>
              <a:rPr lang="tr-TR" dirty="0"/>
              <a:t>Lisansüstü öğrencileri için kılavuzlar</a:t>
            </a:r>
            <a:endParaRPr lang="en-US" dirty="0"/>
          </a:p>
          <a:p>
            <a:r>
              <a:rPr lang="tr-TR" dirty="0"/>
              <a:t>Tez hakkında kılavuzlar</a:t>
            </a:r>
            <a:endParaRPr lang="en-US" dirty="0"/>
          </a:p>
          <a:p>
            <a:r>
              <a:rPr lang="tr-TR" dirty="0"/>
              <a:t>Savunma sınavından sonra izlenmesi gereken prosedürler</a:t>
            </a:r>
            <a:endParaRPr lang="en-US" dirty="0"/>
          </a:p>
          <a:p>
            <a:r>
              <a:rPr lang="en-US" dirty="0"/>
              <a:t>Form</a:t>
            </a:r>
            <a:r>
              <a:rPr lang="tr-TR" dirty="0"/>
              <a:t>lar</a:t>
            </a:r>
            <a:endParaRPr lang="en-US" dirty="0"/>
          </a:p>
          <a:p>
            <a:r>
              <a:rPr lang="tr-TR" dirty="0"/>
              <a:t>Dilekçeler</a:t>
            </a:r>
            <a:endParaRPr lang="en-US" dirty="0"/>
          </a:p>
          <a:p>
            <a:r>
              <a:rPr lang="tr-TR" dirty="0"/>
              <a:t>Başvuru hakkında detaylar</a:t>
            </a:r>
            <a:endParaRPr lang="en-US" dirty="0"/>
          </a:p>
          <a:p>
            <a:r>
              <a:rPr lang="tr-TR" dirty="0"/>
              <a:t>Program hakkında detaylar</a:t>
            </a:r>
            <a:endParaRPr lang="en-US" dirty="0"/>
          </a:p>
          <a:p>
            <a:r>
              <a:rPr lang="tr-TR" dirty="0"/>
              <a:t>Ders programı</a:t>
            </a:r>
            <a:endParaRPr lang="en-US" dirty="0"/>
          </a:p>
          <a:p>
            <a:endParaRPr lang="en-US" dirty="0"/>
          </a:p>
          <a:p>
            <a:r>
              <a:rPr lang="en-US" dirty="0">
                <a:hlinkClick r:id="rId2"/>
              </a:rPr>
              <a:t>https://www.medipol.edu.tr/akademik/enstituler/fen-bilimleri-enstitusu</a:t>
            </a:r>
            <a:endParaRPr lang="en-US" dirty="0"/>
          </a:p>
          <a:p>
            <a:endParaRPr lang="en-US" dirty="0"/>
          </a:p>
        </p:txBody>
      </p:sp>
    </p:spTree>
    <p:extLst>
      <p:ext uri="{BB962C8B-B14F-4D97-AF65-F5344CB8AC3E}">
        <p14:creationId xmlns:p14="http://schemas.microsoft.com/office/powerpoint/2010/main" val="4631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6</a:t>
            </a:fld>
            <a:endParaRPr lang="en-US" dirty="0"/>
          </a:p>
        </p:txBody>
      </p:sp>
      <p:pic>
        <p:nvPicPr>
          <p:cNvPr id="9" name="Resim 8">
            <a:extLst>
              <a:ext uri="{FF2B5EF4-FFF2-40B4-BE49-F238E27FC236}">
                <a16:creationId xmlns:a16="http://schemas.microsoft.com/office/drawing/2014/main" id="{08FD4467-005D-4E76-A9FC-9AE0FE3ED246}"/>
              </a:ext>
            </a:extLst>
          </p:cNvPr>
          <p:cNvPicPr>
            <a:picLocks noChangeAspect="1"/>
          </p:cNvPicPr>
          <p:nvPr/>
        </p:nvPicPr>
        <p:blipFill rotWithShape="1">
          <a:blip r:embed="rId2"/>
          <a:srcRect r="9677"/>
          <a:stretch/>
        </p:blipFill>
        <p:spPr>
          <a:xfrm>
            <a:off x="56091" y="1340580"/>
            <a:ext cx="2873480" cy="4806238"/>
          </a:xfrm>
          <a:prstGeom prst="rect">
            <a:avLst/>
          </a:prstGeom>
        </p:spPr>
      </p:pic>
      <p:pic>
        <p:nvPicPr>
          <p:cNvPr id="11" name="Resim 10">
            <a:extLst>
              <a:ext uri="{FF2B5EF4-FFF2-40B4-BE49-F238E27FC236}">
                <a16:creationId xmlns:a16="http://schemas.microsoft.com/office/drawing/2014/main" id="{03889215-B97C-4734-BF61-6A71B9D83CB4}"/>
              </a:ext>
            </a:extLst>
          </p:cNvPr>
          <p:cNvPicPr>
            <a:picLocks noChangeAspect="1"/>
          </p:cNvPicPr>
          <p:nvPr/>
        </p:nvPicPr>
        <p:blipFill>
          <a:blip r:embed="rId3"/>
          <a:stretch>
            <a:fillRect/>
          </a:stretch>
        </p:blipFill>
        <p:spPr>
          <a:xfrm>
            <a:off x="3031736" y="1381555"/>
            <a:ext cx="2873481" cy="4879571"/>
          </a:xfrm>
          <a:prstGeom prst="rect">
            <a:avLst/>
          </a:prstGeom>
        </p:spPr>
      </p:pic>
      <p:pic>
        <p:nvPicPr>
          <p:cNvPr id="13" name="Resim 12">
            <a:extLst>
              <a:ext uri="{FF2B5EF4-FFF2-40B4-BE49-F238E27FC236}">
                <a16:creationId xmlns:a16="http://schemas.microsoft.com/office/drawing/2014/main" id="{11513E76-14AB-4707-9BF2-E6A367BA875A}"/>
              </a:ext>
            </a:extLst>
          </p:cNvPr>
          <p:cNvPicPr>
            <a:picLocks noChangeAspect="1"/>
          </p:cNvPicPr>
          <p:nvPr/>
        </p:nvPicPr>
        <p:blipFill>
          <a:blip r:embed="rId4"/>
          <a:stretch>
            <a:fillRect/>
          </a:stretch>
        </p:blipFill>
        <p:spPr>
          <a:xfrm>
            <a:off x="6007383" y="1381555"/>
            <a:ext cx="3095832" cy="4879571"/>
          </a:xfrm>
          <a:prstGeom prst="rect">
            <a:avLst/>
          </a:prstGeom>
        </p:spPr>
      </p:pic>
      <p:sp>
        <p:nvSpPr>
          <p:cNvPr id="15" name="Metin kutusu 14">
            <a:extLst>
              <a:ext uri="{FF2B5EF4-FFF2-40B4-BE49-F238E27FC236}">
                <a16:creationId xmlns:a16="http://schemas.microsoft.com/office/drawing/2014/main" id="{9C9E8DA4-E9CF-4BD3-992E-A4D987A88DCC}"/>
              </a:ext>
            </a:extLst>
          </p:cNvPr>
          <p:cNvSpPr txBox="1"/>
          <p:nvPr/>
        </p:nvSpPr>
        <p:spPr>
          <a:xfrm>
            <a:off x="5794678" y="631614"/>
            <a:ext cx="3521242" cy="369332"/>
          </a:xfrm>
          <a:prstGeom prst="rect">
            <a:avLst/>
          </a:prstGeom>
          <a:noFill/>
        </p:spPr>
        <p:txBody>
          <a:bodyPr wrap="square">
            <a:spAutoFit/>
          </a:bodyPr>
          <a:lstStyle/>
          <a:p>
            <a:r>
              <a:rPr lang="tr-TR" dirty="0"/>
              <a:t>http://sens.medipol.edu.tr/thesis/</a:t>
            </a:r>
          </a:p>
        </p:txBody>
      </p:sp>
      <p:sp>
        <p:nvSpPr>
          <p:cNvPr id="21" name="Metin kutusu 20">
            <a:extLst>
              <a:ext uri="{FF2B5EF4-FFF2-40B4-BE49-F238E27FC236}">
                <a16:creationId xmlns:a16="http://schemas.microsoft.com/office/drawing/2014/main" id="{57D1867B-AC7A-480F-B584-A3EBBC35412F}"/>
              </a:ext>
            </a:extLst>
          </p:cNvPr>
          <p:cNvSpPr txBox="1"/>
          <p:nvPr/>
        </p:nvSpPr>
        <p:spPr>
          <a:xfrm>
            <a:off x="1220033" y="631614"/>
            <a:ext cx="3521242" cy="369332"/>
          </a:xfrm>
          <a:prstGeom prst="rect">
            <a:avLst/>
          </a:prstGeom>
          <a:noFill/>
        </p:spPr>
        <p:txBody>
          <a:bodyPr wrap="square">
            <a:spAutoFit/>
          </a:bodyPr>
          <a:lstStyle/>
          <a:p>
            <a:r>
              <a:rPr lang="tr-TR" dirty="0"/>
              <a:t>http://sens.medipol.edu.tr/forms/</a:t>
            </a:r>
          </a:p>
        </p:txBody>
      </p:sp>
      <p:sp>
        <p:nvSpPr>
          <p:cNvPr id="3" name="TextBox 2"/>
          <p:cNvSpPr txBox="1"/>
          <p:nvPr/>
        </p:nvSpPr>
        <p:spPr>
          <a:xfrm>
            <a:off x="0" y="1009776"/>
            <a:ext cx="2225555" cy="369332"/>
          </a:xfrm>
          <a:prstGeom prst="rect">
            <a:avLst/>
          </a:prstGeom>
          <a:noFill/>
        </p:spPr>
        <p:txBody>
          <a:bodyPr wrap="square" rtlCol="0">
            <a:spAutoFit/>
          </a:bodyPr>
          <a:lstStyle/>
          <a:p>
            <a:r>
              <a:rPr lang="tr-TR" dirty="0"/>
              <a:t>Formlar</a:t>
            </a:r>
            <a:endParaRPr lang="en-US" dirty="0"/>
          </a:p>
        </p:txBody>
      </p:sp>
      <p:sp>
        <p:nvSpPr>
          <p:cNvPr id="5" name="TextBox 4"/>
          <p:cNvSpPr txBox="1"/>
          <p:nvPr/>
        </p:nvSpPr>
        <p:spPr>
          <a:xfrm>
            <a:off x="2980654" y="1009776"/>
            <a:ext cx="1444470" cy="369332"/>
          </a:xfrm>
          <a:prstGeom prst="rect">
            <a:avLst/>
          </a:prstGeom>
          <a:noFill/>
        </p:spPr>
        <p:txBody>
          <a:bodyPr wrap="square" rtlCol="0">
            <a:spAutoFit/>
          </a:bodyPr>
          <a:lstStyle/>
          <a:p>
            <a:r>
              <a:rPr lang="tr-TR" dirty="0"/>
              <a:t>Dilekçeler</a:t>
            </a:r>
            <a:endParaRPr lang="en-US" dirty="0"/>
          </a:p>
        </p:txBody>
      </p:sp>
      <p:sp>
        <p:nvSpPr>
          <p:cNvPr id="6" name="TextBox 5"/>
          <p:cNvSpPr txBox="1"/>
          <p:nvPr/>
        </p:nvSpPr>
        <p:spPr>
          <a:xfrm>
            <a:off x="6007383" y="1071154"/>
            <a:ext cx="1116228" cy="369332"/>
          </a:xfrm>
          <a:prstGeom prst="rect">
            <a:avLst/>
          </a:prstGeom>
          <a:noFill/>
        </p:spPr>
        <p:txBody>
          <a:bodyPr wrap="square" rtlCol="0">
            <a:spAutoFit/>
          </a:bodyPr>
          <a:lstStyle/>
          <a:p>
            <a:r>
              <a:rPr lang="tr-TR" dirty="0"/>
              <a:t>Tez</a:t>
            </a:r>
            <a:endParaRPr lang="en-US" dirty="0"/>
          </a:p>
        </p:txBody>
      </p:sp>
    </p:spTree>
    <p:extLst>
      <p:ext uri="{BB962C8B-B14F-4D97-AF65-F5344CB8AC3E}">
        <p14:creationId xmlns:p14="http://schemas.microsoft.com/office/powerpoint/2010/main" val="106602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rot="10800000">
            <a:off x="3206750" y="2389577"/>
            <a:ext cx="666750" cy="3333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30636" y="6542501"/>
            <a:ext cx="330019" cy="315499"/>
          </a:xfrm>
        </p:spPr>
        <p:txBody>
          <a:bodyPr/>
          <a:lstStyle/>
          <a:p>
            <a:fld id="{2607D427-353C-DD47-9C57-CDC06D475577}" type="slidenum">
              <a:rPr lang="en-US" smtClean="0"/>
              <a:pPr/>
              <a:t>7</a:t>
            </a:fld>
            <a:endParaRPr lang="en-US" dirty="0"/>
          </a:p>
        </p:txBody>
      </p:sp>
      <p:sp>
        <p:nvSpPr>
          <p:cNvPr id="3" name="Title 2"/>
          <p:cNvSpPr>
            <a:spLocks noGrp="1"/>
          </p:cNvSpPr>
          <p:nvPr>
            <p:ph type="title"/>
          </p:nvPr>
        </p:nvSpPr>
        <p:spPr>
          <a:xfrm>
            <a:off x="0" y="15875"/>
            <a:ext cx="8198459" cy="635000"/>
          </a:xfrm>
        </p:spPr>
        <p:txBody>
          <a:bodyPr/>
          <a:lstStyle/>
          <a:p>
            <a:r>
              <a:rPr lang="tr-TR" dirty="0"/>
              <a:t>FBE’li olmak için</a:t>
            </a:r>
            <a:endParaRPr lang="en-US" dirty="0"/>
          </a:p>
        </p:txBody>
      </p:sp>
      <p:sp>
        <p:nvSpPr>
          <p:cNvPr id="5" name="Rounded Rectangle 4"/>
          <p:cNvSpPr/>
          <p:nvPr/>
        </p:nvSpPr>
        <p:spPr>
          <a:xfrm>
            <a:off x="30636" y="779680"/>
            <a:ext cx="1365249" cy="871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ONLINE </a:t>
            </a:r>
            <a:r>
              <a:rPr lang="tr-TR" b="1" dirty="0"/>
              <a:t>Başvuru</a:t>
            </a:r>
            <a:endParaRPr lang="en-US" b="1" dirty="0"/>
          </a:p>
        </p:txBody>
      </p:sp>
      <p:sp>
        <p:nvSpPr>
          <p:cNvPr id="6" name="Rounded Rectangle 5"/>
          <p:cNvSpPr/>
          <p:nvPr/>
        </p:nvSpPr>
        <p:spPr>
          <a:xfrm>
            <a:off x="1889124" y="779680"/>
            <a:ext cx="3460750" cy="16098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u="sng" dirty="0"/>
              <a:t>Yüksek Lisans Başvurusu</a:t>
            </a:r>
            <a:endParaRPr lang="en-US" b="1" u="sng" dirty="0"/>
          </a:p>
          <a:p>
            <a:pPr algn="ctr"/>
            <a:r>
              <a:rPr lang="en-US" dirty="0"/>
              <a:t>Diploma (GPA)</a:t>
            </a:r>
          </a:p>
          <a:p>
            <a:pPr algn="ctr"/>
            <a:r>
              <a:rPr lang="en-US" dirty="0"/>
              <a:t>ALES (</a:t>
            </a:r>
            <a:r>
              <a:rPr lang="tr-TR" dirty="0"/>
              <a:t>TC vatandaşları için 65</a:t>
            </a:r>
            <a:r>
              <a:rPr lang="en-US" dirty="0"/>
              <a:t>)</a:t>
            </a:r>
          </a:p>
          <a:p>
            <a:pPr algn="ctr"/>
            <a:r>
              <a:rPr lang="en-US" dirty="0"/>
              <a:t>Y</a:t>
            </a:r>
            <a:r>
              <a:rPr lang="tr-TR" dirty="0"/>
              <a:t>Ö</a:t>
            </a:r>
            <a:r>
              <a:rPr lang="en-US" dirty="0"/>
              <a:t>KD</a:t>
            </a:r>
            <a:r>
              <a:rPr lang="tr-TR" dirty="0"/>
              <a:t>i</a:t>
            </a:r>
            <a:r>
              <a:rPr lang="en-US" dirty="0"/>
              <a:t>L(</a:t>
            </a:r>
            <a:r>
              <a:rPr lang="tr-TR" dirty="0"/>
              <a:t>60</a:t>
            </a:r>
            <a:r>
              <a:rPr lang="en-US" dirty="0"/>
              <a:t>)-TOEFL(</a:t>
            </a:r>
            <a:r>
              <a:rPr lang="tr-TR" dirty="0"/>
              <a:t>72</a:t>
            </a:r>
            <a:r>
              <a:rPr lang="en-US" dirty="0"/>
              <a:t>)-PE (60/100)</a:t>
            </a:r>
          </a:p>
        </p:txBody>
      </p:sp>
      <p:sp>
        <p:nvSpPr>
          <p:cNvPr id="7" name="Rounded Rectangle 6"/>
          <p:cNvSpPr/>
          <p:nvPr/>
        </p:nvSpPr>
        <p:spPr>
          <a:xfrm>
            <a:off x="1492250" y="2608252"/>
            <a:ext cx="4095749" cy="34711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u="sng" dirty="0"/>
              <a:t>Doktora Başvurusu</a:t>
            </a:r>
            <a:endParaRPr lang="en-US" b="1" u="sng" dirty="0"/>
          </a:p>
          <a:p>
            <a:pPr algn="ctr"/>
            <a:r>
              <a:rPr lang="en-US" dirty="0"/>
              <a:t>Diploma (GPA)</a:t>
            </a:r>
          </a:p>
          <a:p>
            <a:pPr algn="ctr"/>
            <a:r>
              <a:rPr lang="en-US" dirty="0"/>
              <a:t>ALES (</a:t>
            </a:r>
            <a:r>
              <a:rPr lang="tr-TR" dirty="0"/>
              <a:t>TC vatandaşları için 75</a:t>
            </a:r>
            <a:r>
              <a:rPr lang="en-US" dirty="0"/>
              <a:t>)</a:t>
            </a:r>
          </a:p>
          <a:p>
            <a:pPr algn="ctr"/>
            <a:r>
              <a:rPr lang="en-US" dirty="0"/>
              <a:t>TOEFL(</a:t>
            </a:r>
            <a:r>
              <a:rPr lang="tr-TR" dirty="0"/>
              <a:t>72</a:t>
            </a:r>
            <a:r>
              <a:rPr lang="en-US" dirty="0"/>
              <a:t>) (</a:t>
            </a:r>
            <a:r>
              <a:rPr lang="tr-TR" dirty="0"/>
              <a:t>zorunlu</a:t>
            </a:r>
            <a:r>
              <a:rPr lang="en-US" dirty="0"/>
              <a:t>)</a:t>
            </a:r>
          </a:p>
          <a:p>
            <a:pPr algn="ctr"/>
            <a:r>
              <a:rPr lang="tr-TR" b="1" u="sng" dirty="0"/>
              <a:t>Yüksek Lisanssız Doktora Başvurusu</a:t>
            </a:r>
            <a:endParaRPr lang="en-US" dirty="0"/>
          </a:p>
          <a:p>
            <a:pPr algn="ctr"/>
            <a:r>
              <a:rPr lang="en-US" dirty="0"/>
              <a:t>Diploma (GPA min 3.00/4.00 </a:t>
            </a:r>
            <a:r>
              <a:rPr lang="tr-TR" dirty="0"/>
              <a:t>ya da ilk üçte bitirmiş olmak</a:t>
            </a:r>
            <a:r>
              <a:rPr lang="en-US" dirty="0"/>
              <a:t>)</a:t>
            </a:r>
          </a:p>
          <a:p>
            <a:pPr algn="ctr"/>
            <a:r>
              <a:rPr lang="en-US" dirty="0"/>
              <a:t>ALES (</a:t>
            </a:r>
            <a:r>
              <a:rPr lang="tr-TR" dirty="0"/>
              <a:t>TC vatandaşları için 80</a:t>
            </a:r>
            <a:r>
              <a:rPr lang="en-US" dirty="0"/>
              <a:t>)</a:t>
            </a:r>
          </a:p>
          <a:p>
            <a:pPr algn="ctr"/>
            <a:r>
              <a:rPr lang="en-US" dirty="0"/>
              <a:t>YDS-Y</a:t>
            </a:r>
            <a:r>
              <a:rPr lang="tr-TR" dirty="0"/>
              <a:t>Ö</a:t>
            </a:r>
            <a:r>
              <a:rPr lang="en-US" dirty="0"/>
              <a:t>KD</a:t>
            </a:r>
            <a:r>
              <a:rPr lang="tr-TR" dirty="0"/>
              <a:t>İ</a:t>
            </a:r>
            <a:r>
              <a:rPr lang="en-US" dirty="0"/>
              <a:t>L(</a:t>
            </a:r>
            <a:r>
              <a:rPr lang="tr-TR" dirty="0"/>
              <a:t>60</a:t>
            </a:r>
            <a:r>
              <a:rPr lang="en-US" dirty="0"/>
              <a:t>)-TOEFL(</a:t>
            </a:r>
            <a:r>
              <a:rPr lang="tr-TR" dirty="0"/>
              <a:t>72</a:t>
            </a:r>
            <a:r>
              <a:rPr lang="en-US" dirty="0"/>
              <a:t>) (</a:t>
            </a:r>
            <a:r>
              <a:rPr lang="tr-TR" dirty="0"/>
              <a:t>zorunlu</a:t>
            </a:r>
            <a:r>
              <a:rPr lang="en-US" dirty="0"/>
              <a:t>)</a:t>
            </a:r>
          </a:p>
          <a:p>
            <a:pPr algn="ctr"/>
            <a:endParaRPr lang="en-US" dirty="0"/>
          </a:p>
        </p:txBody>
      </p:sp>
      <p:sp>
        <p:nvSpPr>
          <p:cNvPr id="8" name="Rounded Rectangle 7"/>
          <p:cNvSpPr/>
          <p:nvPr/>
        </p:nvSpPr>
        <p:spPr>
          <a:xfrm>
            <a:off x="6118834" y="844081"/>
            <a:ext cx="1841500" cy="569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a:t>Mülakat</a:t>
            </a:r>
            <a:endParaRPr lang="en-US" b="1" dirty="0"/>
          </a:p>
        </p:txBody>
      </p:sp>
      <p:cxnSp>
        <p:nvCxnSpPr>
          <p:cNvPr id="11" name="Straight Arrow Connector 10"/>
          <p:cNvCxnSpPr/>
          <p:nvPr/>
        </p:nvCxnSpPr>
        <p:spPr>
          <a:xfrm>
            <a:off x="1492250" y="1186686"/>
            <a:ext cx="3175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60695" y="1083109"/>
            <a:ext cx="54035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991958" y="1509027"/>
            <a:ext cx="0" cy="31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5730875" y="1872015"/>
            <a:ext cx="3413125" cy="2707407"/>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u="sng" dirty="0">
                <a:solidFill>
                  <a:srgbClr val="062C55"/>
                </a:solidFill>
              </a:rPr>
              <a:t>TC Vatandaşlarının Değerlendirmesi</a:t>
            </a:r>
            <a:endParaRPr lang="en-US" b="1" u="sng" dirty="0">
              <a:solidFill>
                <a:srgbClr val="062C55"/>
              </a:solidFill>
            </a:endParaRPr>
          </a:p>
          <a:p>
            <a:pPr algn="ctr"/>
            <a:r>
              <a:rPr lang="en-US" dirty="0">
                <a:solidFill>
                  <a:srgbClr val="062C55"/>
                </a:solidFill>
              </a:rPr>
              <a:t>GPA (%20)</a:t>
            </a:r>
          </a:p>
          <a:p>
            <a:pPr algn="ctr"/>
            <a:r>
              <a:rPr lang="en-US" dirty="0">
                <a:solidFill>
                  <a:srgbClr val="062C55"/>
                </a:solidFill>
              </a:rPr>
              <a:t>ALES (%50)</a:t>
            </a:r>
          </a:p>
          <a:p>
            <a:pPr algn="ctr"/>
            <a:r>
              <a:rPr lang="en-US" dirty="0">
                <a:solidFill>
                  <a:srgbClr val="062C55"/>
                </a:solidFill>
              </a:rPr>
              <a:t>Interview (30)</a:t>
            </a:r>
          </a:p>
          <a:p>
            <a:pPr algn="ctr"/>
            <a:endParaRPr lang="en-US" dirty="0">
              <a:solidFill>
                <a:srgbClr val="062C55"/>
              </a:solidFill>
            </a:endParaRPr>
          </a:p>
          <a:p>
            <a:pPr algn="ctr"/>
            <a:r>
              <a:rPr lang="tr-TR" b="1" u="sng" dirty="0">
                <a:solidFill>
                  <a:srgbClr val="062C55"/>
                </a:solidFill>
              </a:rPr>
              <a:t>Yabancı Adayların Değerlendirilmesi</a:t>
            </a:r>
            <a:endParaRPr lang="en-US" b="1" u="sng" dirty="0">
              <a:solidFill>
                <a:srgbClr val="062C55"/>
              </a:solidFill>
            </a:endParaRPr>
          </a:p>
          <a:p>
            <a:pPr algn="ctr"/>
            <a:r>
              <a:rPr lang="en-US" dirty="0">
                <a:solidFill>
                  <a:srgbClr val="062C55"/>
                </a:solidFill>
              </a:rPr>
              <a:t>GPA (%50)</a:t>
            </a:r>
          </a:p>
          <a:p>
            <a:pPr algn="ctr"/>
            <a:r>
              <a:rPr lang="en-US" dirty="0">
                <a:solidFill>
                  <a:srgbClr val="062C55"/>
                </a:solidFill>
              </a:rPr>
              <a:t>Interview (%50)</a:t>
            </a:r>
          </a:p>
        </p:txBody>
      </p:sp>
      <p:sp>
        <p:nvSpPr>
          <p:cNvPr id="28" name="Rounded Rectangle 27"/>
          <p:cNvSpPr/>
          <p:nvPr/>
        </p:nvSpPr>
        <p:spPr>
          <a:xfrm>
            <a:off x="5771778" y="5011656"/>
            <a:ext cx="3222625" cy="7889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solidFill>
                  <a:schemeClr val="bg1"/>
                </a:solidFill>
              </a:rPr>
              <a:t>Başvuru belgelerinin orijinal kopyaları ile </a:t>
            </a:r>
            <a:r>
              <a:rPr lang="tr-TR" b="1" u="sng" dirty="0">
                <a:solidFill>
                  <a:schemeClr val="bg1"/>
                </a:solidFill>
              </a:rPr>
              <a:t>son kaydın </a:t>
            </a:r>
            <a:r>
              <a:rPr lang="tr-TR" dirty="0">
                <a:solidFill>
                  <a:schemeClr val="bg1"/>
                </a:solidFill>
              </a:rPr>
              <a:t>yapılması</a:t>
            </a:r>
            <a:endParaRPr lang="en-US" dirty="0">
              <a:solidFill>
                <a:schemeClr val="bg1"/>
              </a:solidFill>
            </a:endParaRPr>
          </a:p>
        </p:txBody>
      </p:sp>
      <p:cxnSp>
        <p:nvCxnSpPr>
          <p:cNvPr id="33" name="Straight Arrow Connector 32"/>
          <p:cNvCxnSpPr/>
          <p:nvPr/>
        </p:nvCxnSpPr>
        <p:spPr>
          <a:xfrm>
            <a:off x="7383091" y="4648669"/>
            <a:ext cx="0" cy="31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05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8</a:t>
            </a:fld>
            <a:endParaRPr lang="en-US" dirty="0"/>
          </a:p>
        </p:txBody>
      </p:sp>
      <p:sp>
        <p:nvSpPr>
          <p:cNvPr id="3" name="Title 2"/>
          <p:cNvSpPr>
            <a:spLocks noGrp="1"/>
          </p:cNvSpPr>
          <p:nvPr>
            <p:ph type="title"/>
          </p:nvPr>
        </p:nvSpPr>
        <p:spPr>
          <a:xfrm>
            <a:off x="0" y="99582"/>
            <a:ext cx="4786111" cy="462121"/>
          </a:xfrm>
        </p:spPr>
        <p:txBody>
          <a:bodyPr>
            <a:normAutofit/>
          </a:bodyPr>
          <a:lstStyle/>
          <a:p>
            <a:r>
              <a:rPr lang="tr-TR" sz="2800"/>
              <a:t>Akademik Takvim</a:t>
            </a:r>
            <a:endParaRPr lang="en-US" sz="2800" dirty="0"/>
          </a:p>
        </p:txBody>
      </p:sp>
      <p:pic>
        <p:nvPicPr>
          <p:cNvPr id="8" name="Resim 7" descr="metin, ekran görüntüsü, yazılım, ekran, görüntüleme içeren bir resim&#10;&#10;Açıklama otomatik olarak oluşturuldu">
            <a:extLst>
              <a:ext uri="{FF2B5EF4-FFF2-40B4-BE49-F238E27FC236}">
                <a16:creationId xmlns:a16="http://schemas.microsoft.com/office/drawing/2014/main" id="{F75CAC6F-E81B-45DB-B967-D3F289CE7602}"/>
              </a:ext>
            </a:extLst>
          </p:cNvPr>
          <p:cNvPicPr>
            <a:picLocks noChangeAspect="1"/>
          </p:cNvPicPr>
          <p:nvPr/>
        </p:nvPicPr>
        <p:blipFill rotWithShape="1">
          <a:blip r:embed="rId2"/>
          <a:srcRect l="19175" t="16480" r="40366" b="10327"/>
          <a:stretch/>
        </p:blipFill>
        <p:spPr>
          <a:xfrm>
            <a:off x="503340" y="956344"/>
            <a:ext cx="7306810" cy="5285065"/>
          </a:xfrm>
          <a:prstGeom prst="rect">
            <a:avLst/>
          </a:prstGeom>
        </p:spPr>
      </p:pic>
    </p:spTree>
    <p:extLst>
      <p:ext uri="{BB962C8B-B14F-4D97-AF65-F5344CB8AC3E}">
        <p14:creationId xmlns:p14="http://schemas.microsoft.com/office/powerpoint/2010/main" val="84717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7D427-353C-DD47-9C57-CDC06D475577}" type="slidenum">
              <a:rPr lang="en-US" smtClean="0"/>
              <a:pPr/>
              <a:t>9</a:t>
            </a:fld>
            <a:endParaRPr lang="en-US" dirty="0"/>
          </a:p>
        </p:txBody>
      </p:sp>
      <p:sp>
        <p:nvSpPr>
          <p:cNvPr id="3" name="Title 2"/>
          <p:cNvSpPr>
            <a:spLocks noGrp="1"/>
          </p:cNvSpPr>
          <p:nvPr>
            <p:ph type="title"/>
          </p:nvPr>
        </p:nvSpPr>
        <p:spPr/>
        <p:txBody>
          <a:bodyPr/>
          <a:lstStyle/>
          <a:p>
            <a:r>
              <a:rPr lang="tr-TR" dirty="0"/>
              <a:t>Her Sömestrde</a:t>
            </a:r>
            <a:endParaRPr lang="en-US" dirty="0"/>
          </a:p>
        </p:txBody>
      </p:sp>
      <p:sp>
        <p:nvSpPr>
          <p:cNvPr id="4" name="Content Placeholder 3"/>
          <p:cNvSpPr>
            <a:spLocks noGrp="1"/>
          </p:cNvSpPr>
          <p:nvPr>
            <p:ph sz="quarter" idx="11"/>
          </p:nvPr>
        </p:nvSpPr>
        <p:spPr>
          <a:xfrm>
            <a:off x="360363" y="1343025"/>
            <a:ext cx="6192837" cy="4975397"/>
          </a:xfrm>
        </p:spPr>
        <p:txBody>
          <a:bodyPr/>
          <a:lstStyle/>
          <a:p>
            <a:r>
              <a:rPr lang="tr-TR" dirty="0"/>
              <a:t>Danışman onayıyla ders seçimi.</a:t>
            </a:r>
            <a:endParaRPr lang="en-US" dirty="0"/>
          </a:p>
          <a:p>
            <a:r>
              <a:rPr lang="en-US" dirty="0"/>
              <a:t>BAP </a:t>
            </a:r>
            <a:r>
              <a:rPr lang="tr-TR" dirty="0"/>
              <a:t>başvurusu</a:t>
            </a:r>
            <a:r>
              <a:rPr lang="en-US" dirty="0"/>
              <a:t>.</a:t>
            </a:r>
          </a:p>
          <a:p>
            <a:r>
              <a:rPr lang="tr-TR" dirty="0"/>
              <a:t>BAP dosyalarının tamamlanması yüzdelik katkıya bağlıdır.</a:t>
            </a:r>
            <a:endParaRPr lang="en-US" dirty="0"/>
          </a:p>
          <a:p>
            <a:pPr lvl="1"/>
            <a:r>
              <a:rPr lang="tr-TR" dirty="0"/>
              <a:t>Bütün öğrenciler* ilk dönemlerinde %100 bursludur</a:t>
            </a:r>
            <a:r>
              <a:rPr lang="en-US" dirty="0"/>
              <a:t>, </a:t>
            </a:r>
            <a:r>
              <a:rPr lang="tr-TR" dirty="0"/>
              <a:t>ancak yine de </a:t>
            </a:r>
            <a:r>
              <a:rPr lang="tr-TR" dirty="0" err="1"/>
              <a:t>BAP’a</a:t>
            </a:r>
            <a:r>
              <a:rPr lang="tr-TR" dirty="0"/>
              <a:t> başvurup, gerekli dokümanları muhasebe müdürlüğüne iletmelidirler.</a:t>
            </a:r>
            <a:endParaRPr lang="en-US" dirty="0"/>
          </a:p>
          <a:p>
            <a:endParaRPr lang="en-US" dirty="0"/>
          </a:p>
        </p:txBody>
      </p:sp>
      <p:graphicFrame>
        <p:nvGraphicFramePr>
          <p:cNvPr id="7" name="Diagram 6"/>
          <p:cNvGraphicFramePr/>
          <p:nvPr>
            <p:extLst>
              <p:ext uri="{D42A27DB-BD31-4B8C-83A1-F6EECF244321}">
                <p14:modId xmlns:p14="http://schemas.microsoft.com/office/powerpoint/2010/main" val="1657612605"/>
              </p:ext>
            </p:extLst>
          </p:nvPr>
        </p:nvGraphicFramePr>
        <p:xfrm>
          <a:off x="4459884" y="15316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P applica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184" y="5178365"/>
            <a:ext cx="6565900" cy="952500"/>
          </a:xfrm>
          <a:prstGeom prst="rect">
            <a:avLst/>
          </a:prstGeom>
        </p:spPr>
      </p:pic>
      <p:sp>
        <p:nvSpPr>
          <p:cNvPr id="6" name="TextBox 5">
            <a:extLst>
              <a:ext uri="{FF2B5EF4-FFF2-40B4-BE49-F238E27FC236}">
                <a16:creationId xmlns:a16="http://schemas.microsoft.com/office/drawing/2014/main" id="{244D18CF-B800-544C-848F-718D9FC9708C}"/>
              </a:ext>
            </a:extLst>
          </p:cNvPr>
          <p:cNvSpPr txBox="1"/>
          <p:nvPr/>
        </p:nvSpPr>
        <p:spPr>
          <a:xfrm>
            <a:off x="542166" y="6327972"/>
            <a:ext cx="3728521" cy="307777"/>
          </a:xfrm>
          <a:prstGeom prst="rect">
            <a:avLst/>
          </a:prstGeom>
          <a:noFill/>
        </p:spPr>
        <p:txBody>
          <a:bodyPr wrap="none" rtlCol="0">
            <a:spAutoFit/>
          </a:bodyPr>
          <a:lstStyle/>
          <a:p>
            <a:r>
              <a:rPr lang="tr-TR" sz="1400" dirty="0">
                <a:solidFill>
                  <a:srgbClr val="C00000"/>
                </a:solidFill>
              </a:rPr>
              <a:t>* </a:t>
            </a:r>
            <a:r>
              <a:rPr lang="tr-TR" sz="1400" dirty="0" err="1">
                <a:solidFill>
                  <a:srgbClr val="C00000"/>
                </a:solidFill>
              </a:rPr>
              <a:t>FBE’nin</a:t>
            </a:r>
            <a:r>
              <a:rPr lang="tr-TR" sz="1400" dirty="0">
                <a:solidFill>
                  <a:srgbClr val="C00000"/>
                </a:solidFill>
              </a:rPr>
              <a:t> </a:t>
            </a:r>
            <a:r>
              <a:rPr lang="en-US" sz="1400" dirty="0" err="1">
                <a:solidFill>
                  <a:srgbClr val="C00000"/>
                </a:solidFill>
              </a:rPr>
              <a:t>bütün</a:t>
            </a:r>
            <a:r>
              <a:rPr lang="en-US" sz="1400" dirty="0">
                <a:solidFill>
                  <a:srgbClr val="C00000"/>
                </a:solidFill>
              </a:rPr>
              <a:t> </a:t>
            </a:r>
            <a:r>
              <a:rPr lang="en-US" sz="1400" dirty="0" err="1">
                <a:solidFill>
                  <a:srgbClr val="C00000"/>
                </a:solidFill>
              </a:rPr>
              <a:t>Programlarını</a:t>
            </a:r>
            <a:r>
              <a:rPr lang="en-US" sz="1400" dirty="0">
                <a:solidFill>
                  <a:srgbClr val="C00000"/>
                </a:solidFill>
              </a:rPr>
              <a:t> </a:t>
            </a:r>
            <a:r>
              <a:rPr lang="en-US" sz="1400" dirty="0" err="1">
                <a:solidFill>
                  <a:srgbClr val="C00000"/>
                </a:solidFill>
              </a:rPr>
              <a:t>kapsamamaktadır</a:t>
            </a:r>
            <a:r>
              <a:rPr lang="en-US" sz="1400" dirty="0">
                <a:solidFill>
                  <a:srgbClr val="C00000"/>
                </a:solidFill>
              </a:rPr>
              <a:t>.</a:t>
            </a:r>
          </a:p>
        </p:txBody>
      </p:sp>
    </p:spTree>
    <p:extLst>
      <p:ext uri="{BB962C8B-B14F-4D97-AF65-F5344CB8AC3E}">
        <p14:creationId xmlns:p14="http://schemas.microsoft.com/office/powerpoint/2010/main" val="4099353520"/>
      </p:ext>
    </p:extLst>
  </p:cSld>
  <p:clrMapOvr>
    <a:masterClrMapping/>
  </p:clrMapOvr>
</p:sld>
</file>

<file path=ppt/theme/theme1.xml><?xml version="1.0" encoding="utf-8"?>
<a:theme xmlns:a="http://schemas.openxmlformats.org/drawingml/2006/main" name="MichiganRoss-pptTemplate-White">
  <a:themeElements>
    <a:clrScheme name="Custom 17">
      <a:dk1>
        <a:srgbClr val="464646"/>
      </a:dk1>
      <a:lt1>
        <a:sysClr val="window" lastClr="FFFFFF"/>
      </a:lt1>
      <a:dk2>
        <a:srgbClr val="505050"/>
      </a:dk2>
      <a:lt2>
        <a:srgbClr val="EEECE1"/>
      </a:lt2>
      <a:accent1>
        <a:srgbClr val="002856"/>
      </a:accent1>
      <a:accent2>
        <a:srgbClr val="FFCB05"/>
      </a:accent2>
      <a:accent3>
        <a:srgbClr val="2FB6E3"/>
      </a:accent3>
      <a:accent4>
        <a:srgbClr val="0D57AA"/>
      </a:accent4>
      <a:accent5>
        <a:srgbClr val="DE642D"/>
      </a:accent5>
      <a:accent6>
        <a:srgbClr val="ECBC09"/>
      </a:accent6>
      <a:hlink>
        <a:srgbClr val="142F56"/>
      </a:hlink>
      <a:folHlink>
        <a:srgbClr val="3232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omechanics for Biomedical Engineering" id="{FF3AC768-805C-412C-A2C9-906455C32E81}" vid="{7CF06D05-1452-40D3-ACD4-75C585200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21565</TotalTime>
  <Words>3627</Words>
  <Application>Microsoft Macintosh PowerPoint</Application>
  <PresentationFormat>On-screen Show (4:3)</PresentationFormat>
  <Paragraphs>522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(Gövde)</vt:lpstr>
      <vt:lpstr>Georgia</vt:lpstr>
      <vt:lpstr>Wingdings</vt:lpstr>
      <vt:lpstr>MichiganRoss-pptTemplate-White</vt:lpstr>
      <vt:lpstr>Fen Bilimleri Enstitüsü</vt:lpstr>
      <vt:lpstr>Fen Bilimleri Enstitüsü</vt:lpstr>
      <vt:lpstr>Yönetim</vt:lpstr>
      <vt:lpstr>PowerPoint Presentation</vt:lpstr>
      <vt:lpstr>İlk olarak “sens.medipol.edu.tr” sitesini kontrol ediniz </vt:lpstr>
      <vt:lpstr>PowerPoint Presentation</vt:lpstr>
      <vt:lpstr>FBE’li olmak için</vt:lpstr>
      <vt:lpstr>Akademik Takvim</vt:lpstr>
      <vt:lpstr>Her Sömestrde</vt:lpstr>
      <vt:lpstr>PowerPoint Presentation</vt:lpstr>
      <vt:lpstr>Dersler</vt:lpstr>
      <vt:lpstr>Program Süreleri</vt:lpstr>
      <vt:lpstr>Danışman</vt:lpstr>
      <vt:lpstr>Tezin Bitirilmesi ve Mezuniyet (Yüksek Lisans)</vt:lpstr>
      <vt:lpstr>Savunma Sınavı (Yüksek Lisans)</vt:lpstr>
      <vt:lpstr>PowerPoint Presentation</vt:lpstr>
      <vt:lpstr>Diploma (Yüksek Lisans)</vt:lpstr>
      <vt:lpstr>PowerPoint Presentation</vt:lpstr>
      <vt:lpstr>PowerPoint Presentation</vt:lpstr>
      <vt:lpstr>Doktora</vt:lpstr>
      <vt:lpstr>2023-2024 Eğitim Öğretim yılı Yeterlik Sınav Takvimi</vt:lpstr>
      <vt:lpstr>Yeterlik Sınavı</vt:lpstr>
      <vt:lpstr>Elektrik-Elektronik Mühendisliği ve Siber Sistemler Programı için Yeterlilik Sınavı</vt:lpstr>
      <vt:lpstr>Biyomedikal Mühendisliği ve Biyoenformatik Programı için Yeterlik Sınavı</vt:lpstr>
      <vt:lpstr>PowerPoint Presentation</vt:lpstr>
      <vt:lpstr>PowerPoint Presentation</vt:lpstr>
      <vt:lpstr>PowerPoint Presentation</vt:lpstr>
      <vt:lpstr>PowerPoint Presentation</vt:lpstr>
      <vt:lpstr>PowerPoint Presentation</vt:lpstr>
      <vt:lpstr>Yeterlik Sınavı</vt:lpstr>
      <vt:lpstr>Tez İzleme Komitesi</vt:lpstr>
      <vt:lpstr>Tez Önerisi</vt:lpstr>
      <vt:lpstr>Tez Önerisi</vt:lpstr>
      <vt:lpstr>Tez İlerleme Raporu</vt:lpstr>
      <vt:lpstr>Tezi Sonlandırma ve Mezuniyet(Doktora)</vt:lpstr>
      <vt:lpstr>Tezi Sonlandırma ve Mezuniyet(Doktora)</vt:lpstr>
      <vt:lpstr>PowerPoint Presentation</vt:lpstr>
      <vt:lpstr>Tezi Sonlandırma ve Mezuniyet (Doktora)</vt:lpstr>
      <vt:lpstr>PowerPoint Presentation</vt:lpstr>
      <vt:lpstr>Diploma (PhD)</vt:lpstr>
      <vt:lpstr>PowerPoint Presentation</vt:lpstr>
      <vt:lpstr>PowerPoint Presentation</vt:lpstr>
    </vt:vector>
  </TitlesOfParts>
  <Company>Medipol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 Bilimleri Enstitüsü</dc:title>
  <dc:creator>Erhan Demirel</dc:creator>
  <cp:lastModifiedBy>Yasemin YÜKSEL DURMAZ</cp:lastModifiedBy>
  <cp:revision>262</cp:revision>
  <dcterms:created xsi:type="dcterms:W3CDTF">2017-03-24T13:10:02Z</dcterms:created>
  <dcterms:modified xsi:type="dcterms:W3CDTF">2023-10-17T09:26:45Z</dcterms:modified>
</cp:coreProperties>
</file>